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C94E010-CD3C-4729-ADFB-A6CA3D98C187}">
  <a:tblStyle styleId="{CC94E010-CD3C-4729-ADFB-A6CA3D98C1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42" Type="http://schemas.openxmlformats.org/officeDocument/2006/relationships/slide" Target="slides/slide36.xml"/><Relationship Id="rId86" Type="http://schemas.openxmlformats.org/officeDocument/2006/relationships/slide" Target="slides/slide80.xml"/><Relationship Id="rId41" Type="http://schemas.openxmlformats.org/officeDocument/2006/relationships/slide" Target="slides/slide35.xml"/><Relationship Id="rId85" Type="http://schemas.openxmlformats.org/officeDocument/2006/relationships/slide" Target="slides/slide79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87" Type="http://schemas.openxmlformats.org/officeDocument/2006/relationships/slide" Target="slides/slide81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ynet.com/blog/learn-how-to-interpret-the-2022-mitre-attck-evaluation-results/" TargetMode="External"/><Relationship Id="rId3" Type="http://schemas.openxmlformats.org/officeDocument/2006/relationships/hyperlink" Target="https://attackevals.mitre-engenuity.org/enterprise/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crimson-unicorn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localhost:8080/files/euni/sigma/result/doctest-output/syn_T1087.001.gv.pdf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II8rD4284B7bSwLlw9vJt1HBbF6pmKOt/view?usp=sharing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II8rD4284B7bSwLlw9vJt1HBbF6pmKOt/view?usp=sharing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II8rD4284B7bSwLlw9vJt1HBbF6pmKOt/view?usp=sharing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ieeexplore.ieee.org/stamp/stamp.jsp?tp=&amp;arnumber=9220143" TargetMode="Externa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SigmaHQ/sigma" TargetMode="Externa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140.109.19.22:8888/files/euni/sigma/result/doctest-output/syn_T1087.001.gv.pdf" TargetMode="Externa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ynet.com/blog/learn-how-to-interpret-the-2022-mitre-attck-evaluation-results/" TargetMode="External"/><Relationship Id="rId3" Type="http://schemas.openxmlformats.org/officeDocument/2006/relationships/hyperlink" Target="https://attackevals.mitre-engenuity.org/enterprise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532c7e9487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532c7e9487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https://www.cynet.com/blog/learn-how-to-interpret-the-2022-mitre-attck-evaluation-results/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https://attackevals.mitre-engenuity.org/enterprise/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 provide deep visibility into the detected attack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ATT&amp;CK stands for adversarial tactics, techniques and common knowledge—one of the industry’s most curated and globally-accessible knowledge bases of common adversary behavior.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32c7e9487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532c7e9487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532c7e9487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532c7e9487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https://github.com/crimson-unicorn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Holmes/Nodeze/Poirot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每篇論文的研究流程幾乎都是 a. 將log轉成多個Target（可能先轉成圖）b. 將 Target 轉成 Embedding c. 偵測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Node Embedding: DeepWalk, GCN, GraphStage /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Graph Embedding: DiffPool, graph2vec, graph sketching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5101e5ad75_0_58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5101e5ad75_0_58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Initial Access -&gt; Execution -&gt; Persistence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Abstraction from tremendous and low-level log events to interpretable and high-level MITRE technique graphs.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or PROBLEM DEFINITION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compare with related works?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含 DARPA 的 Motivating Example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http://localhost:8080/files/euni/sigma/result/doctest-output/syn_T1087.001.gv.pdf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</a:rPr>
              <a:t>由於大部分企業以及學校政府機關用的是 Windows，由 windows logs 開始著手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</a:rPr>
              <a:t>Detect the malicious or suspicious activities by analyzing tremendous log events.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25ac1084b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25ac1084b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Statistics-based approaches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zh-TW"/>
              <a:t>Nodoze 2019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zh-TW"/>
              <a:t>Swift 2020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Specification-based(Rule-based) detection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zh-TW"/>
              <a:t>Holmes 2019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zh-TW"/>
              <a:t>RapSheet 2020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zh-TW"/>
              <a:t>Morse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zh-TW"/>
              <a:t>Poirot 2019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Learning-based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zh-TW"/>
              <a:t>Atlas 2021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5613f0e18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5613f0e18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101e5ad75_0_6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5101e5ad75_0_6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</a:rPr>
              <a:t>HSG: High-level Scenario Graph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</a:rPr>
              <a:t>TPG: Tactical Provenance Graph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</a:rPr>
              <a:t>HOLMES: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They rely on the use of </a:t>
            </a:r>
            <a:r>
              <a:rPr i="1" lang="zh-TW">
                <a:solidFill>
                  <a:schemeClr val="dk1"/>
                </a:solidFill>
              </a:rPr>
              <a:t>information flow</a:t>
            </a:r>
            <a:r>
              <a:rPr lang="zh-TW">
                <a:solidFill>
                  <a:schemeClr val="dk1"/>
                </a:solidFill>
              </a:rPr>
              <a:t> dependencies between entities involved in the TTPs to define rules. These rules lift audit log data to a intermediate layer, which abstracts between concrete audit logs and high-level APT steps.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</a:rPr>
              <a:t>T1082 </a:t>
            </a:r>
            <a:r>
              <a:rPr lang="zh-TW" sz="1400" u="sng">
                <a:solidFill>
                  <a:schemeClr val="hlink"/>
                </a:solidFill>
                <a:hlinkClick r:id="rId2"/>
              </a:rPr>
              <a:t>https://drive.google.com/file/d/1II8rD4284B7bSwLlw9vJt1HBbF6pmKOt/view?usp=sharing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</a:rPr>
              <a:t>改成 T1059 的例子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532c7e948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532c7e948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</a:rPr>
              <a:t>T1082 </a:t>
            </a:r>
            <a:r>
              <a:rPr lang="zh-TW" sz="1400" u="sng">
                <a:solidFill>
                  <a:schemeClr val="hlink"/>
                </a:solidFill>
                <a:hlinkClick r:id="rId2"/>
              </a:rPr>
              <a:t>https://drive.google.com/file/d/1II8rD4284B7bSwLlw9vJt1HBbF6pmKOt/view?usp=sharing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</a:rPr>
              <a:t>改成 T1059 的例子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101e5ad75_0_6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5101e5ad75_0_6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</a:rPr>
              <a:t>T1082 </a:t>
            </a:r>
            <a:r>
              <a:rPr lang="zh-TW" sz="1400" u="sng">
                <a:solidFill>
                  <a:schemeClr val="hlink"/>
                </a:solidFill>
                <a:hlinkClick r:id="rId2"/>
              </a:rPr>
              <a:t>https://drive.google.com/file/d/1II8rD4284B7bSwLlw9vJt1HBbF6pmKOt/view?usp=sharing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</a:rPr>
              <a:t>改成 T1059 的例子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25ac1084be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25ac1084be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Tactic: Defense Evasion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駭客要刪掉足跡（defensive indicators），常見足跡像是 strings from downloaded files / logs that are generated from user actions / data analyzed by defenders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005 要刪的足跡主要跟網路分享有關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defensive indicators related to monitored events, such as strings from downloaded files, logs that are generated from user actions, and other data analyzed by defenders.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FF"/>
                </a:solidFill>
              </a:rPr>
              <a:t>This is synthesized example.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FF"/>
                </a:solidFill>
              </a:rPr>
              <a:t>A: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9900FF"/>
                </a:solidFill>
              </a:rPr>
              <a:t>Img: </a:t>
            </a:r>
            <a:r>
              <a:rPr lang="zh-TW"/>
              <a:t> C:&amp;Windows&amp;system32&amp; cmd.exe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9900FF"/>
                </a:solidFill>
              </a:rPr>
              <a:t>Cmd:</a:t>
            </a:r>
            <a:endParaRPr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cmd.exe /C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reg add "HKEY_LOCAL_MACHINE\SYSTEM\CurrentControlSet\Services\LanmanServer\Parameters" /v AutoShareServer /t REG_DWORD /d 0 /f &amp;&amp;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reg add "HKEY_LOCAL_MACHINE\SYSTEM\CurrentControlSet\Services\LanmanServer\Parameters" /v AutoShareWks /t REG_DWORD /d 0 /f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FF"/>
                </a:solidFill>
              </a:rPr>
              <a:t>B: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9900FF"/>
                </a:solidFill>
              </a:rPr>
              <a:t>Img:</a:t>
            </a:r>
            <a:r>
              <a:rPr lang="zh-TW"/>
              <a:t> C:&amp;Windows&amp;system32&amp; reg.exe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9900FF"/>
                </a:solidFill>
              </a:rPr>
              <a:t>Cmd:</a:t>
            </a:r>
            <a:r>
              <a:rPr lang="zh-TW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reg add "HKEY_LOCA L_MACHINE&amp;SYSTEM&amp;Cur rentControlSet&amp;Servi ces&amp;LanmanServer&amp;Par ameters" /v AutoShareServer /t REG_DWOR D /d 0 /f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FF"/>
                </a:solidFill>
              </a:rPr>
              <a:t>C: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9900FF"/>
                </a:solidFill>
              </a:rPr>
              <a:t>Img: </a:t>
            </a:r>
            <a:r>
              <a:rPr lang="zh-TW"/>
              <a:t>C:&amp;Windows&amp;system32&amp; reg.exe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9900FF"/>
                </a:solidFill>
              </a:rPr>
              <a:t>Cmd: </a:t>
            </a:r>
            <a:endParaRPr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reg add "HKEY_LOCA L_MACHINE&amp;SYSTEM&amp;Cur rentControlSet&amp;Servi ces&amp;LanmanServer&amp;Par ameters" /v AutoShareWks /t REG_DWORD / d 0 /f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Key: HKLM&amp;System&amp;CurrentC ontrolSet&amp;Services&amp;LanmanServer&amp;Parameters&amp;AutoShareServer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Key: HKLM&amp;System&amp;CurrentControlSet&amp;Services&amp;LanmanServer&amp;Parameters&amp;AutoShareWks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26ecfabc5f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26ecfabc5f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53fb600e91_1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53fb600e91_1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53fb600e91_1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53fb600e91_1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C:</a:t>
            </a:r>
            <a:r>
              <a:rPr lang="zh-TW">
                <a:solidFill>
                  <a:schemeClr val="dk1"/>
                </a:solidFill>
              </a:rPr>
              <a:t>\</a:t>
            </a:r>
            <a:r>
              <a:rPr lang="zh-TW"/>
              <a:t>Windows</a:t>
            </a:r>
            <a:r>
              <a:rPr lang="zh-TW">
                <a:solidFill>
                  <a:schemeClr val="dk1"/>
                </a:solidFill>
              </a:rPr>
              <a:t>\</a:t>
            </a:r>
            <a:r>
              <a:rPr lang="zh-TW"/>
              <a:t>system32\cmd.exe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C:</a:t>
            </a:r>
            <a:r>
              <a:rPr lang="zh-TW">
                <a:solidFill>
                  <a:schemeClr val="dk1"/>
                </a:solidFill>
              </a:rPr>
              <a:t>\</a:t>
            </a:r>
            <a:r>
              <a:rPr lang="zh-TW"/>
              <a:t>Windows</a:t>
            </a:r>
            <a:r>
              <a:rPr lang="zh-TW">
                <a:solidFill>
                  <a:schemeClr val="dk1"/>
                </a:solidFill>
              </a:rPr>
              <a:t>\</a:t>
            </a:r>
            <a:r>
              <a:rPr lang="zh-TW"/>
              <a:t>system32\reg.exe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reg save HKLM\sam C:\Users\ezk\AppData\Local\Temp\sam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reg save HKLM\security C:\Users\ezk\AppData\Local\Temp\security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reg save HKLM\system C:\Users\ezk\AppData\Local\Temp\system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53fb600e91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53fb600e91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53fb600e91_1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253fb600e91_1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532c7e9487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532c7e9487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26d92f69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226d92f69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重點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須清楚交代「研究方法 」，「研究架構」與「實驗設計」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26d92f691c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226d92f691c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DL Anomaly Detector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Rule Matching Engine </a:t>
            </a:r>
            <a:r>
              <a:rPr lang="zh-TW"/>
              <a:t>裡面的小模組才是重點，要畫出來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25101e5ad75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25101e5ad75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DL Anomaly Detector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Rule Matching Engine 裡面的小模組才是重點，要畫出來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25101e5ad75_0_6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25101e5ad75_0_6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25101e5ad75_0_6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25101e5ad75_0_6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5101e5ad75_0_5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5101e5ad75_0_5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25101e5ad75_0_5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" name="Google Shape;1419;g25101e5ad75_0_5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25101e5ad75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" name="Google Shape;1426;g25101e5ad75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DL Anomaly Detector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Rule Matching Engine 裡面的小模組才是重點，要畫出來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g25101e5ad75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7" name="Google Shape;1787;g25101e5ad75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改成 graph schema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g253fb600e91_1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7" name="Google Shape;1807;g253fb600e91_1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25101e5ad75_0_1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25101e5ad75_0_1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重點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須清楚交代「研究方法 」，「研究架構」與「實驗設計」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g25101e5ad75_0_3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0" name="Google Shape;1820;g25101e5ad75_0_3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DL Anomaly Detector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Rule Matching Engine 裡面的小模組才是重點，要畫出來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8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g25101e5ad75_0_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0" name="Google Shape;2180;g25101e5ad75_0_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DL Anomaly Detector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Rule Matching Engine 裡面的小模組才是重點，要畫出來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g25101e5ad75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3" name="Google Shape;2543;g25101e5ad75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8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Google Shape;2549;g25101e5ad75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0" name="Google Shape;2550;g25101e5ad75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14 TransE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15 TransH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16 TransR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18 SME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19 Neural Tensor Network (NTN).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45 KG2E represents entities and relations as random vectors drawn from multivariate Gaussian distributions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46 TransG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6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g25101e5ad75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8" name="Google Shape;2558;g25101e5ad75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25c2c3944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25c2c3944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Phishing: Spearphishing Attachment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g25101e5ad75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8" name="Google Shape;2568;g25101e5ad75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4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g25101e5ad7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6" name="Google Shape;2576;g25101e5ad7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Comprehensive Analysis of Knowledge Graph Embedding Techniques Benchmarked on Link Prediction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3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g25101e5ad75_0_58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5" name="Google Shape;2585;g25101e5ad75_0_58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9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g24f961babfd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1" name="Google Shape;2591;g24f961babfd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Algorithm =&gt;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zh-TW">
                <a:solidFill>
                  <a:schemeClr val="dk1"/>
                </a:solidFill>
              </a:rPr>
              <a:t>Training under Open World Assumption =&gt; Knowledge Graph Embedding: A Survey of Approaches and Applications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zh-TW">
                <a:solidFill>
                  <a:schemeClr val="dk1"/>
                </a:solidFill>
              </a:rPr>
              <a:t>Learning triplet fact-based models. =&gt; A Survey on Knowledge Graph Embedding: Approaches, Applications and Benchmarks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embedding model 三步驟 =&gt; Knowledge Graph Embedding: A Survey of Approaches and Applications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 typical KG embedding technique generally consists of three steps: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(i) representing entities and relations,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(ii) defin- ing a scoring function, and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(iii) learning entity and relation representations. 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7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Google Shape;2598;g25101e5ad7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9" name="Google Shape;2599;g25101e5ad7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Characteristics</a:t>
            </a:r>
            <a:r>
              <a:rPr lang="zh-TW"/>
              <a:t> =&gt; </a:t>
            </a:r>
            <a:r>
              <a:rPr lang="zh-TW" u="sng">
                <a:solidFill>
                  <a:schemeClr val="hlink"/>
                </a:solidFill>
                <a:hlinkClick r:id="rId2"/>
              </a:rPr>
              <a:t>https://ieeexplore.ieee.org/stamp/stamp.jsp?tp=&amp;arnumber=9220143</a:t>
            </a:r>
            <a:r>
              <a:rPr lang="zh-TW"/>
              <a:t> Knowledge Graph Completion: A Review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7" name="Google Shape;2607;g25101e5ad75_0_5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8" name="Google Shape;2608;g25101e5ad75_0_5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4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Google Shape;2615;g25101e5ad75_0_5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6" name="Google Shape;2616;g25101e5ad75_0_5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2" name="Google Shape;2622;g25101e5ad75_0_1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3" name="Google Shape;2623;g25101e5ad75_0_1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DL Anomaly Detector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Rule Matching Engine 裡面的小模組才是重點，要畫出來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g25101e5ad75_0_16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6" name="Google Shape;2986;g25101e5ad75_0_1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重點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須清楚交代「研究方法 」，「研究架構」與「實驗設計」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g25101e5ad75_0_1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2" name="Google Shape;2992;g25101e5ad75_0_1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DL Anomaly Detector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Rule Matching Engine 裡面的小模組才是重點，要畫出來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532c7e948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532c7e948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Navigating through a provenance graph is much more easier to observe the overall attack scenario.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g25101e5ad75_0_2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2" name="Google Shape;3352;g25101e5ad75_0_2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DL Anomaly Detector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Rule Matching Engine 裡面的小模組才是重點，要畫出來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6" name="Shape 3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" name="Google Shape;3717;g25101e5ad75_0_4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8" name="Google Shape;3718;g25101e5ad75_0_4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https://github.com/SigmaHQ/sigma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8" name="Shape 3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9" name="Google Shape;3729;g25101e5ad75_0_4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0" name="Google Shape;3730;g25101e5ad75_0_4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https://github.com/SigmaHQ/sigma-specification/blob/main/Sigma_specification.md#status-optional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0" name="Shape 3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1" name="Google Shape;3741;g25101e5ad75_0_38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2" name="Google Shape;3742;g25101e5ad75_0_3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DL Anomaly Detector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Rule Matching Engine 裡面的小模組才是重點，要畫出來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5" name="Shape 4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" name="Google Shape;4106;g25101e5ad75_0_4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7" name="Google Shape;4107;g25101e5ad75_0_4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7" name="Shape 4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8" name="Google Shape;4118;g25101e5ad75_0_4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9" name="Google Shape;4119;g25101e5ad75_0_4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1" name="Shape 4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2" name="Google Shape;4132;g25101e5ad75_0_20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3" name="Google Shape;4133;g25101e5ad75_0_20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DL Anomaly Detector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Rule Matching Engine 裡面的小模組才是重點，要畫出來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7" name="Shape 4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8" name="Google Shape;4498;g25101e5ad75_0_4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9" name="Google Shape;4499;g25101e5ad75_0_4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5" name="Shape 4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" name="Google Shape;4506;g25101e5ad75_0_4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7" name="Google Shape;4507;g25101e5ad75_0_4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3" name="Shape 4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4" name="Google Shape;4514;g25101e5ad75_0_2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5" name="Google Shape;4515;g25101e5ad75_0_2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DL Anomaly Detector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Rule Matching Engine 裡面的小模組才是重點，要畫出來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26ecfabc5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26ecfabc5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7" name="Shape 4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8" name="Google Shape;4878;g25101e5ad75_0_4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9" name="Google Shape;4879;g25101e5ad75_0_4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拆成 src/dst node 的判斷、刪無ttp的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右邊 matching 要畫出 queue 的格式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收集到幾個 rule，其中幾個有效，幾個有用，轉換後幾個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Challenges for Sigma Rule Converter: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Complicated condition string：涵括好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Regex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ugly condition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deprecated ‘re’, 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exception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1" name="Shape 4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2" name="Google Shape;4902;g25101e5ad75_0_3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3" name="Google Shape;4903;g25101e5ad75_0_3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DL Anomaly Detector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Rule Matching Engine 裡面的小模組才是重點，要畫出來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2" name="Shape 5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" name="Google Shape;5263;g25101e5ad75_0_4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4" name="Google Shape;5264;g25101e5ad75_0_4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重點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須清楚交代「研究方法 」，「研究架構」與「實驗設計」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8" name="Shape 5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9" name="Google Shape;5269;g25101e5ad75_0_4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0" name="Google Shape;5270;g25101e5ad75_0_4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DL Anomaly Detector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Rule Matching Engine 裡面的小模組才是重點，要畫出來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1" name="Shape 5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" name="Google Shape;5632;g25101e5ad75_0_1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3" name="Google Shape;5633;g25101e5ad75_0_1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8" name="Shape 5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9" name="Google Shape;5639;g25101e5ad7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0" name="Google Shape;5640;g25101e5ad7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Evaluation Metrics =&gt; </a:t>
            </a:r>
            <a:r>
              <a:rPr lang="zh-TW"/>
              <a:t>A comprehensive overview of knowledge graph completion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5" name="Shape 5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6" name="Google Shape;5646;g25101e5ad7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7" name="Google Shape;5647;g25101e5ad7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5" name="Shape 5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6" name="Google Shape;5656;g25101e5ad75_0_5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7" name="Google Shape;5657;g25101e5ad75_0_5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DL Anomaly Detector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Rule Matching Engine 裡面的小模組才是重點，要畫出來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9" name="Shape 6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0" name="Google Shape;6020;g25101e5ad75_0_5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1" name="Google Shape;6021;g25101e5ad75_0_5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Synthesized 資料集中總事件數量：17,346,525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含 TTP 的事件數量：18,334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Benign 的事件數量：17,328,191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Precision: 偵測是 TTP 的事件數量中真的是 TTP 的比例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Recall: 真的是 TTP的事件數量中被偵測是 TTP 的比例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6" name="Shape 6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7" name="Google Shape;6027;g25101e5ad75_0_5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8" name="Google Shape;6028;g25101e5ad75_0_5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00">
                <a:solidFill>
                  <a:srgbClr val="595959"/>
                </a:solidFill>
              </a:rPr>
              <a:t>Sigma Rule 有分成 5 種狀態：stable / test / experimental / deprecated / unsupported，目前我們搜集來用的 1430 個 rules 都是前三種狀態。分佈是：</a:t>
            </a:r>
            <a:endParaRPr sz="1300">
              <a:solidFill>
                <a:srgbClr val="595959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300"/>
              <a:buChar char="-"/>
            </a:pPr>
            <a:r>
              <a:rPr lang="zh-TW" sz="1300">
                <a:solidFill>
                  <a:srgbClr val="595959"/>
                </a:solidFill>
              </a:rPr>
              <a:t>experimental: 739 個</a:t>
            </a:r>
            <a:endParaRPr sz="1300">
              <a:solidFill>
                <a:srgbClr val="595959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-"/>
            </a:pPr>
            <a:r>
              <a:rPr lang="zh-TW" sz="1300">
                <a:solidFill>
                  <a:srgbClr val="595959"/>
                </a:solidFill>
              </a:rPr>
              <a:t>test: 648 個</a:t>
            </a:r>
            <a:endParaRPr sz="1300">
              <a:solidFill>
                <a:srgbClr val="595959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-"/>
            </a:pPr>
            <a:r>
              <a:rPr lang="zh-TW" sz="1300">
                <a:solidFill>
                  <a:srgbClr val="595959"/>
                </a:solidFill>
              </a:rPr>
              <a:t>stable: 43 個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26ecfabc5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26ecfabc5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3" name="Shape 6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4" name="Google Shape;6034;g25101e5ad75_0_5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5" name="Google Shape;6035;g25101e5ad75_0_5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5" name="Shape 6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6" name="Google Shape;6046;g25101e5ad75_0_5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7" name="Google Shape;6047;g25101e5ad75_0_5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4" name="Shape 6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5" name="Google Shape;6055;g25101e5ad75_0_49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6" name="Google Shape;6056;g25101e5ad75_0_49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DL Anomaly Detector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Rule Matching Engine 裡面的小模組才是重點，要畫出來</a:t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8" name="Shape 6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9" name="Google Shape;6419;g25101e5ad75_0_60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0" name="Google Shape;6420;g25101e5ad75_0_60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3" name="Shape 6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4" name="Google Shape;6424;g25101e5ad75_0_60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5" name="Google Shape;6425;g25101e5ad75_0_60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0" name="Shape 6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1" name="Google Shape;6431;g25101e5ad75_0_60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2" name="Google Shape;6432;g25101e5ad75_0_60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7" name="Shape 6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8" name="Google Shape;6438;g25101e5ad75_0_6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9" name="Google Shape;6439;g25101e5ad75_0_6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2022 KRYSTAL: Knowledge graph-based framework for tactical attack discovery in audit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3" name="Shape 6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4" name="Google Shape;6444;g25101e5ad75_0_6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5" name="Google Shape;6445;g25101e5ad75_0_6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PROGRAPHER- An Anomaly Detection System based on Provenance Graph Embedding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9" name="Shape 6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0" name="Google Shape;6450;g2532c7e9487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1" name="Google Shape;6451;g2532c7e9487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7" name="Shape 6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8" name="Google Shape;6458;g2532c7e9487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9" name="Google Shape;6459;g2532c7e9487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32c7e9487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32c7e948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http://140.109.19.22:8888/files/euni/sigma/result/doctest-output/syn_T1087.001.gv.pdf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4" name="Shape 6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5" name="Google Shape;6465;g2532c7e9487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6" name="Google Shape;6466;g2532c7e9487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1" name="Shape 6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2" name="Google Shape;6472;g2532c7e9487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3" name="Google Shape;6473;g2532c7e9487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5101e5ad75_0_6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5101e5ad75_0_6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https://www.cynet.com/blog/learn-how-to-interpret-the-2022-mitre-attck-evaluation-results/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https://attackevals.mitre-engenuity.org/enterprise/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 provide deep visibility into the detected attack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ATT&amp;CK stands for adversarial tactics, techniques and common knowledge—one of the industry’s most curated and globally-accessible knowledge bases of common adversary behavior.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purseclab/ATLAS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hyperlink" Target="https://attack.mitre.org/techniques/T1078/001/" TargetMode="External"/><Relationship Id="rId5" Type="http://schemas.openxmlformats.org/officeDocument/2006/relationships/hyperlink" Target="https://attack.mitre.org/groups/G0059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attack.mitre.org/techniques/T1003/002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attack.mitre.org/techniques/T1546/013/" TargetMode="External"/><Relationship Id="rId4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.png"/><Relationship Id="rId4" Type="http://schemas.openxmlformats.org/officeDocument/2006/relationships/image" Target="../media/image27.png"/><Relationship Id="rId5" Type="http://schemas.openxmlformats.org/officeDocument/2006/relationships/image" Target="../media/image3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attack.mitre.org/techniques/T1070/005/" TargetMode="External"/><Relationship Id="rId4" Type="http://schemas.openxmlformats.org/officeDocument/2006/relationships/hyperlink" Target="https://github.com/SigmaHQ/sigma/blob/master/rules/windows/registry/registry_set/registry_set_disable_administrative_share.yml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Relationship Id="rId5" Type="http://schemas.openxmlformats.org/officeDocument/2006/relationships/image" Target="../media/image4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8.png"/><Relationship Id="rId4" Type="http://schemas.openxmlformats.org/officeDocument/2006/relationships/hyperlink" Target="https://github.com/SigmaHQ/sigma/blob/master/rules/windows/process_creation/proc_creation_win_sc_service_tamper_for_persistence.yml" TargetMode="External"/><Relationship Id="rId5" Type="http://schemas.openxmlformats.org/officeDocument/2006/relationships/image" Target="../media/image34.png"/><Relationship Id="rId6" Type="http://schemas.openxmlformats.org/officeDocument/2006/relationships/image" Target="../media/image28.png"/><Relationship Id="rId7" Type="http://schemas.openxmlformats.org/officeDocument/2006/relationships/image" Target="../media/image31.png"/><Relationship Id="rId8" Type="http://schemas.openxmlformats.org/officeDocument/2006/relationships/image" Target="../media/image2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2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7.png"/><Relationship Id="rId4" Type="http://schemas.openxmlformats.org/officeDocument/2006/relationships/image" Target="../media/image46.png"/><Relationship Id="rId5" Type="http://schemas.openxmlformats.org/officeDocument/2006/relationships/image" Target="../media/image4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github.com/purseclab/ATLAS" TargetMode="Externa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0.png"/><Relationship Id="rId4" Type="http://schemas.openxmlformats.org/officeDocument/2006/relationships/image" Target="../media/image4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Exploring the Effectiveness of Sigma Rules and Machine Learning for Anomaly Detection in Audit Logs</a:t>
            </a:r>
            <a:endParaRPr sz="28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/>
              <a:t>利用 Sigma 規則與機器學習方法之系統日誌異常偵測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Background</a:t>
            </a:r>
            <a:r>
              <a:rPr lang="zh-TW"/>
              <a:t>: MITRE ATT&amp;CK</a:t>
            </a:r>
            <a:endParaRPr/>
          </a:p>
        </p:txBody>
      </p:sp>
      <p:sp>
        <p:nvSpPr>
          <p:cNvPr id="206" name="Google Shape;20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07" name="Google Shape;2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0204" y="-56525"/>
            <a:ext cx="375349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 txBox="1"/>
          <p:nvPr>
            <p:ph idx="1" type="body"/>
          </p:nvPr>
        </p:nvSpPr>
        <p:spPr>
          <a:xfrm>
            <a:off x="311700" y="1152475"/>
            <a:ext cx="4297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500"/>
              <a:t>In fact, all the top EDR tools leverage the MITRE ATT&amp;CK knowledge base to detect adversary behavior and try to get best score from MITRE Engenuity ATT&amp;CK® Evaluations.</a:t>
            </a:r>
            <a:endParaRPr sz="1500"/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500"/>
              <a:t>所以我認為能偵測出 technique 是十分有價值的。</a:t>
            </a:r>
            <a:endParaRPr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/>
          <p:nvPr/>
        </p:nvSpPr>
        <p:spPr>
          <a:xfrm>
            <a:off x="123625" y="134925"/>
            <a:ext cx="515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Related Works in Rule(Heuristics-based) provenance analysis</a:t>
            </a:r>
            <a:endParaRPr/>
          </a:p>
        </p:txBody>
      </p:sp>
      <p:graphicFrame>
        <p:nvGraphicFramePr>
          <p:cNvPr id="214" name="Google Shape;214;p23"/>
          <p:cNvGraphicFramePr/>
          <p:nvPr/>
        </p:nvGraphicFramePr>
        <p:xfrm>
          <a:off x="123625" y="598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{CC94E010-CD3C-4729-ADFB-A6CA3D98C187}</a:tableStyleId>
              </a:tblPr>
              <a:tblGrid>
                <a:gridCol w="1472375"/>
                <a:gridCol w="1472375"/>
                <a:gridCol w="1472375"/>
                <a:gridCol w="1472375"/>
                <a:gridCol w="1472375"/>
                <a:gridCol w="1472375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Detection Target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Target Labels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Rule Source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Datasets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備註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Holmes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2019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Subgraph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APT Stage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Customized 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DARPA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high-level scenario graph(HSG)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/Severity Score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Rapsheet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2020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Subgraph 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/>
                        <a:t>MITRE Technique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Symantec EDR tool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EDR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Tactical Provenance Graph (TPG)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102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Krystal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2022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Triplet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MITRE Technique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Sigma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DARPA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transforms Sigma into SPARQL query expressions.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SteinerLog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2022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Triplet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MITRE Technique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Simga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Splunk to MITRE Att&amp;ck Translation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Mitre CAR Repository 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OpTC(operational teansparent Cyber)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transforms Sigma into Elasticsearch query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15" name="Google Shape;215;p23"/>
          <p:cNvSpPr txBox="1"/>
          <p:nvPr/>
        </p:nvSpPr>
        <p:spPr>
          <a:xfrm>
            <a:off x="40350" y="4493850"/>
            <a:ext cx="906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Note 1. The existing works can be categorized by the granularity of detection target: Node / Event(Triplet) / Path / Subgraph.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0" name="Google Shape;220;p24"/>
          <p:cNvGraphicFramePr/>
          <p:nvPr/>
        </p:nvGraphicFramePr>
        <p:xfrm>
          <a:off x="198275" y="69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{CC94E010-CD3C-4729-ADFB-A6CA3D98C187}</a:tableStyleId>
              </a:tblPr>
              <a:tblGrid>
                <a:gridCol w="1113450"/>
                <a:gridCol w="872475"/>
                <a:gridCol w="1174050"/>
                <a:gridCol w="1413450"/>
                <a:gridCol w="1502150"/>
                <a:gridCol w="1422350"/>
                <a:gridCol w="1174025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Detection Target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Target Labels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Embedding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Datasets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Attack Label 怎標？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備註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Atlas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2021 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Path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Attack / Benign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word representation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u="sng">
                          <a:solidFill>
                            <a:schemeClr val="hlink"/>
                          </a:solidFill>
                          <a:hlinkClick r:id="rId3"/>
                        </a:rPr>
                        <a:t>Synthesized APT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Node-&gt; Triplet-&gt;Path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Prographer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&gt;2022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Subgraph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Attack / Benign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graph2vec+</a:t>
                      </a:r>
                      <a:br>
                        <a:rPr lang="zh-TW" sz="1100"/>
                      </a:br>
                      <a:r>
                        <a:rPr lang="zh-TW" sz="1100"/>
                        <a:t>doc2vec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Stream Spot,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DARPA TC(C/C/T),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ATLAS,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Production EDR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“Snapshot”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ShadeWatcher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2022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Path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Attack / Benign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TransR+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GNN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DARPA, Synthesized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“Interaction”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Unicorn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2020 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Subgraph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Attack / Benign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Graph Sketching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Stream Spot,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DARPA TC(C/C/T),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Synthesized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1" name="Google Shape;221;p24"/>
          <p:cNvSpPr txBox="1"/>
          <p:nvPr/>
        </p:nvSpPr>
        <p:spPr>
          <a:xfrm>
            <a:off x="122075" y="218700"/>
            <a:ext cx="414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Related Works in ML-based provenance analysis</a:t>
            </a:r>
            <a:endParaRPr/>
          </a:p>
        </p:txBody>
      </p:sp>
      <p:sp>
        <p:nvSpPr>
          <p:cNvPr id="222" name="Google Shape;222;p24"/>
          <p:cNvSpPr txBox="1"/>
          <p:nvPr/>
        </p:nvSpPr>
        <p:spPr>
          <a:xfrm>
            <a:off x="40350" y="4189050"/>
            <a:ext cx="9063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Note 1. The existing works can be categorized by the granularity of detection target: Node / Event(Triplet) / Path / Subgraph.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dk1"/>
                </a:solidFill>
              </a:rPr>
              <a:t>Note </a:t>
            </a:r>
            <a:r>
              <a:rPr lang="zh-TW" sz="1100"/>
              <a:t>2. Embedding maps each target to a low-dimensional vector that preserves its key information. Take node as an example, the embedding should preserve the node’s neighborhood information, the node’s structural role. That’s why I take </a:t>
            </a:r>
            <a:r>
              <a:rPr lang="zh-TW" sz="1100">
                <a:solidFill>
                  <a:schemeClr val="dk1"/>
                </a:solidFill>
              </a:rPr>
              <a:t>the embedding column </a:t>
            </a:r>
            <a:r>
              <a:rPr lang="zh-TW" sz="1100"/>
              <a:t>into account.</a:t>
            </a:r>
            <a:endParaRPr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>
            <p:ph idx="1" type="body"/>
          </p:nvPr>
        </p:nvSpPr>
        <p:spPr>
          <a:xfrm>
            <a:off x="311700" y="1000075"/>
            <a:ext cx="85206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400">
                <a:solidFill>
                  <a:schemeClr val="dk1"/>
                </a:solidFill>
              </a:rPr>
              <a:t>In this paper, I aim at identifying attacker footprints from audit logs that help cyber analysts precisely locate the MITRE techniques, which can further help them derive the complete attack campaign.</a:t>
            </a:r>
            <a:endParaRPr/>
          </a:p>
        </p:txBody>
      </p:sp>
      <p:sp>
        <p:nvSpPr>
          <p:cNvPr id="228" name="Google Shape;22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Objectives</a:t>
            </a:r>
            <a:endParaRPr/>
          </a:p>
        </p:txBody>
      </p:sp>
      <p:sp>
        <p:nvSpPr>
          <p:cNvPr id="229" name="Google Shape;22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30" name="Google Shape;230;p25"/>
          <p:cNvSpPr txBox="1"/>
          <p:nvPr/>
        </p:nvSpPr>
        <p:spPr>
          <a:xfrm>
            <a:off x="5393825" y="2204050"/>
            <a:ext cx="2691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CC0000"/>
                </a:solidFill>
              </a:rPr>
              <a:t>T1566.001</a:t>
            </a:r>
            <a:endParaRPr sz="12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CC0000"/>
                </a:solidFill>
              </a:rPr>
              <a:t>Phishing: Spearphishing Attachment</a:t>
            </a:r>
            <a:endParaRPr sz="1200">
              <a:solidFill>
                <a:srgbClr val="CC0000"/>
              </a:solidFill>
            </a:endParaRPr>
          </a:p>
        </p:txBody>
      </p:sp>
      <p:grpSp>
        <p:nvGrpSpPr>
          <p:cNvPr id="231" name="Google Shape;231;p25"/>
          <p:cNvGrpSpPr/>
          <p:nvPr/>
        </p:nvGrpSpPr>
        <p:grpSpPr>
          <a:xfrm>
            <a:off x="348725" y="1655470"/>
            <a:ext cx="4447200" cy="3998271"/>
            <a:chOff x="348725" y="1579270"/>
            <a:chExt cx="4447200" cy="3998271"/>
          </a:xfrm>
        </p:grpSpPr>
        <p:sp>
          <p:nvSpPr>
            <p:cNvPr id="232" name="Google Shape;232;p25"/>
            <p:cNvSpPr txBox="1"/>
            <p:nvPr/>
          </p:nvSpPr>
          <p:spPr>
            <a:xfrm>
              <a:off x="2327346" y="3358453"/>
              <a:ext cx="432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/>
                <a:t>…</a:t>
              </a:r>
              <a:endParaRPr b="1"/>
            </a:p>
          </p:txBody>
        </p:sp>
        <p:grpSp>
          <p:nvGrpSpPr>
            <p:cNvPr id="233" name="Google Shape;233;p25"/>
            <p:cNvGrpSpPr/>
            <p:nvPr/>
          </p:nvGrpSpPr>
          <p:grpSpPr>
            <a:xfrm>
              <a:off x="367355" y="2832489"/>
              <a:ext cx="4425207" cy="1373452"/>
              <a:chOff x="-7825" y="152400"/>
              <a:chExt cx="6203851" cy="2520557"/>
            </a:xfrm>
          </p:grpSpPr>
          <p:pic>
            <p:nvPicPr>
              <p:cNvPr id="234" name="Google Shape;234;p25"/>
              <p:cNvPicPr preferRelativeResize="0"/>
              <p:nvPr/>
            </p:nvPicPr>
            <p:blipFill rotWithShape="1">
              <a:blip r:embed="rId3">
                <a:alphaModFix amt="55000"/>
              </a:blip>
              <a:srcRect b="10569" l="0" r="32240" t="62725"/>
              <a:stretch/>
            </p:blipFill>
            <p:spPr>
              <a:xfrm>
                <a:off x="0" y="152400"/>
                <a:ext cx="6196026" cy="12717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5" name="Google Shape;235;p25"/>
              <p:cNvPicPr preferRelativeResize="0"/>
              <p:nvPr/>
            </p:nvPicPr>
            <p:blipFill rotWithShape="1">
              <a:blip r:embed="rId3">
                <a:alphaModFix amt="55000"/>
              </a:blip>
              <a:srcRect b="46585" l="0" r="32240" t="40102"/>
              <a:stretch/>
            </p:blipFill>
            <p:spPr>
              <a:xfrm>
                <a:off x="0" y="1741016"/>
                <a:ext cx="6196026" cy="6339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6" name="Google Shape;236;p25"/>
              <p:cNvPicPr preferRelativeResize="0"/>
              <p:nvPr/>
            </p:nvPicPr>
            <p:blipFill rotWithShape="1">
              <a:blip r:embed="rId3">
                <a:alphaModFix amt="55000"/>
              </a:blip>
              <a:srcRect b="3197" l="0" r="32240" t="87837"/>
              <a:stretch/>
            </p:blipFill>
            <p:spPr>
              <a:xfrm>
                <a:off x="-7825" y="2246032"/>
                <a:ext cx="6196026" cy="4269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37" name="Google Shape;237;p25"/>
            <p:cNvGrpSpPr/>
            <p:nvPr/>
          </p:nvGrpSpPr>
          <p:grpSpPr>
            <a:xfrm>
              <a:off x="359600" y="1579270"/>
              <a:ext cx="4425207" cy="1241281"/>
              <a:chOff x="-7825" y="152400"/>
              <a:chExt cx="6203851" cy="2277998"/>
            </a:xfrm>
          </p:grpSpPr>
          <p:pic>
            <p:nvPicPr>
              <p:cNvPr id="238" name="Google Shape;238;p25"/>
              <p:cNvPicPr preferRelativeResize="0"/>
              <p:nvPr/>
            </p:nvPicPr>
            <p:blipFill rotWithShape="1">
              <a:blip r:embed="rId3">
                <a:alphaModFix amt="56000"/>
              </a:blip>
              <a:srcRect b="73295" l="0" r="32240" t="0"/>
              <a:stretch/>
            </p:blipFill>
            <p:spPr>
              <a:xfrm>
                <a:off x="0" y="152400"/>
                <a:ext cx="6196026" cy="12717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9" name="Google Shape;239;p25"/>
              <p:cNvPicPr preferRelativeResize="0"/>
              <p:nvPr/>
            </p:nvPicPr>
            <p:blipFill rotWithShape="1">
              <a:blip r:embed="rId3">
                <a:alphaModFix amt="56000"/>
              </a:blip>
              <a:srcRect b="46585" l="0" r="32240" t="40102"/>
              <a:stretch/>
            </p:blipFill>
            <p:spPr>
              <a:xfrm>
                <a:off x="0" y="1377177"/>
                <a:ext cx="6196026" cy="6339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0" name="Google Shape;240;p25"/>
              <p:cNvPicPr preferRelativeResize="0"/>
              <p:nvPr/>
            </p:nvPicPr>
            <p:blipFill rotWithShape="1">
              <a:blip r:embed="rId3">
                <a:alphaModFix amt="56000"/>
              </a:blip>
              <a:srcRect b="3197" l="0" r="32240" t="87837"/>
              <a:stretch/>
            </p:blipFill>
            <p:spPr>
              <a:xfrm>
                <a:off x="-7825" y="2003473"/>
                <a:ext cx="6196026" cy="4269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41" name="Google Shape;241;p25"/>
            <p:cNvSpPr/>
            <p:nvPr/>
          </p:nvSpPr>
          <p:spPr>
            <a:xfrm>
              <a:off x="348725" y="1995674"/>
              <a:ext cx="4447200" cy="8367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5"/>
            <p:cNvSpPr txBox="1"/>
            <p:nvPr/>
          </p:nvSpPr>
          <p:spPr>
            <a:xfrm>
              <a:off x="1864963" y="1966939"/>
              <a:ext cx="20103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>
                  <a:solidFill>
                    <a:srgbClr val="CC0000"/>
                  </a:solidFill>
                  <a:highlight>
                    <a:srgbClr val="F3F3F3"/>
                  </a:highlight>
                </a:rPr>
                <a:t>1. Connect to github</a:t>
              </a:r>
              <a:endParaRPr sz="900">
                <a:solidFill>
                  <a:srgbClr val="CC0000"/>
                </a:solidFill>
                <a:highlight>
                  <a:srgbClr val="F3F3F3"/>
                </a:highlight>
              </a:endParaRPr>
            </a:p>
          </p:txBody>
        </p:sp>
        <p:sp>
          <p:nvSpPr>
            <p:cNvPr id="243" name="Google Shape;243;p25"/>
            <p:cNvSpPr txBox="1"/>
            <p:nvPr/>
          </p:nvSpPr>
          <p:spPr>
            <a:xfrm>
              <a:off x="1586578" y="2385567"/>
              <a:ext cx="29559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>
                  <a:solidFill>
                    <a:srgbClr val="CC0000"/>
                  </a:solidFill>
                  <a:highlight>
                    <a:srgbClr val="F3F3F3"/>
                  </a:highlight>
                </a:rPr>
                <a:t>2. Download Phishing Attachment</a:t>
              </a:r>
              <a:endParaRPr sz="900">
                <a:solidFill>
                  <a:srgbClr val="CC0000"/>
                </a:solidFill>
                <a:highlight>
                  <a:srgbClr val="F3F3F3"/>
                </a:highlight>
              </a:endParaRPr>
            </a:p>
          </p:txBody>
        </p:sp>
        <p:cxnSp>
          <p:nvCxnSpPr>
            <p:cNvPr id="244" name="Google Shape;244;p25"/>
            <p:cNvCxnSpPr/>
            <p:nvPr/>
          </p:nvCxnSpPr>
          <p:spPr>
            <a:xfrm>
              <a:off x="348725" y="2292579"/>
              <a:ext cx="4447200" cy="0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grpSp>
          <p:nvGrpSpPr>
            <p:cNvPr id="245" name="Google Shape;245;p25"/>
            <p:cNvGrpSpPr/>
            <p:nvPr/>
          </p:nvGrpSpPr>
          <p:grpSpPr>
            <a:xfrm>
              <a:off x="358923" y="4204089"/>
              <a:ext cx="4425207" cy="1373452"/>
              <a:chOff x="-7825" y="152400"/>
              <a:chExt cx="6203851" cy="2520557"/>
            </a:xfrm>
          </p:grpSpPr>
          <p:pic>
            <p:nvPicPr>
              <p:cNvPr id="246" name="Google Shape;246;p25"/>
              <p:cNvPicPr preferRelativeResize="0"/>
              <p:nvPr/>
            </p:nvPicPr>
            <p:blipFill rotWithShape="1">
              <a:blip r:embed="rId3">
                <a:alphaModFix amt="55000"/>
              </a:blip>
              <a:srcRect b="10569" l="0" r="32240" t="62725"/>
              <a:stretch/>
            </p:blipFill>
            <p:spPr>
              <a:xfrm>
                <a:off x="0" y="152400"/>
                <a:ext cx="6196026" cy="12717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7" name="Google Shape;247;p25"/>
              <p:cNvPicPr preferRelativeResize="0"/>
              <p:nvPr/>
            </p:nvPicPr>
            <p:blipFill rotWithShape="1">
              <a:blip r:embed="rId3">
                <a:alphaModFix amt="55000"/>
              </a:blip>
              <a:srcRect b="3197" l="0" r="32240" t="87837"/>
              <a:stretch/>
            </p:blipFill>
            <p:spPr>
              <a:xfrm>
                <a:off x="-7825" y="2246032"/>
                <a:ext cx="6196026" cy="4269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48" name="Google Shape;248;p25"/>
          <p:cNvSpPr/>
          <p:nvPr/>
        </p:nvSpPr>
        <p:spPr>
          <a:xfrm>
            <a:off x="348725" y="3214874"/>
            <a:ext cx="4447200" cy="2049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5"/>
          <p:cNvSpPr/>
          <p:nvPr/>
        </p:nvSpPr>
        <p:spPr>
          <a:xfrm>
            <a:off x="348725" y="3748276"/>
            <a:ext cx="4447200" cy="393600"/>
          </a:xfrm>
          <a:prstGeom prst="rect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5"/>
          <p:cNvSpPr/>
          <p:nvPr/>
        </p:nvSpPr>
        <p:spPr>
          <a:xfrm>
            <a:off x="348725" y="4357875"/>
            <a:ext cx="4447200" cy="572700"/>
          </a:xfrm>
          <a:prstGeom prst="rect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1" name="Google Shape;251;p25"/>
          <p:cNvCxnSpPr>
            <a:stCxn id="241" idx="3"/>
            <a:endCxn id="230" idx="1"/>
          </p:cNvCxnSpPr>
          <p:nvPr/>
        </p:nvCxnSpPr>
        <p:spPr>
          <a:xfrm flipH="1" rot="10800000">
            <a:off x="4795925" y="2481224"/>
            <a:ext cx="597900" cy="90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52" name="Google Shape;252;p25"/>
          <p:cNvSpPr txBox="1"/>
          <p:nvPr/>
        </p:nvSpPr>
        <p:spPr>
          <a:xfrm>
            <a:off x="5393825" y="3033825"/>
            <a:ext cx="2691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000FF"/>
                </a:solidFill>
              </a:rPr>
              <a:t>T1024.002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000FF"/>
                </a:solidFill>
              </a:rPr>
              <a:t>User Execution: Malicious File</a:t>
            </a:r>
            <a:endParaRPr sz="1200">
              <a:solidFill>
                <a:srgbClr val="0000FF"/>
              </a:solidFill>
            </a:endParaRPr>
          </a:p>
        </p:txBody>
      </p:sp>
      <p:cxnSp>
        <p:nvCxnSpPr>
          <p:cNvPr id="253" name="Google Shape;253;p25"/>
          <p:cNvCxnSpPr>
            <a:stCxn id="248" idx="3"/>
            <a:endCxn id="252" idx="1"/>
          </p:cNvCxnSpPr>
          <p:nvPr/>
        </p:nvCxnSpPr>
        <p:spPr>
          <a:xfrm flipH="1" rot="10800000">
            <a:off x="4795925" y="3311024"/>
            <a:ext cx="597900" cy="6300"/>
          </a:xfrm>
          <a:prstGeom prst="straightConnector1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54" name="Google Shape;254;p25"/>
          <p:cNvSpPr txBox="1"/>
          <p:nvPr/>
        </p:nvSpPr>
        <p:spPr>
          <a:xfrm>
            <a:off x="5393825" y="3584075"/>
            <a:ext cx="2472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9900FF"/>
                </a:solidFill>
              </a:rPr>
              <a:t>T1037.001</a:t>
            </a:r>
            <a:endParaRPr sz="1200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9900FF"/>
                </a:solidFill>
              </a:rPr>
              <a:t>Boot or Logon Initialization Scripts:  Logon Script (Windows)</a:t>
            </a:r>
            <a:endParaRPr sz="1200">
              <a:solidFill>
                <a:srgbClr val="9900FF"/>
              </a:solidFill>
            </a:endParaRPr>
          </a:p>
        </p:txBody>
      </p:sp>
      <p:cxnSp>
        <p:nvCxnSpPr>
          <p:cNvPr id="255" name="Google Shape;255;p25"/>
          <p:cNvCxnSpPr>
            <a:stCxn id="249" idx="3"/>
            <a:endCxn id="254" idx="1"/>
          </p:cNvCxnSpPr>
          <p:nvPr/>
        </p:nvCxnSpPr>
        <p:spPr>
          <a:xfrm>
            <a:off x="4795925" y="3945076"/>
            <a:ext cx="597900" cy="84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56" name="Google Shape;256;p25"/>
          <p:cNvCxnSpPr>
            <a:stCxn id="250" idx="3"/>
            <a:endCxn id="254" idx="1"/>
          </p:cNvCxnSpPr>
          <p:nvPr/>
        </p:nvCxnSpPr>
        <p:spPr>
          <a:xfrm flipH="1" rot="10800000">
            <a:off x="4795925" y="3953625"/>
            <a:ext cx="597900" cy="6906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Challenge to Existing Approaches</a:t>
            </a:r>
            <a:endParaRPr/>
          </a:p>
        </p:txBody>
      </p:sp>
      <p:sp>
        <p:nvSpPr>
          <p:cNvPr id="262" name="Google Shape;262;p26"/>
          <p:cNvSpPr txBox="1"/>
          <p:nvPr>
            <p:ph idx="1" type="body"/>
          </p:nvPr>
        </p:nvSpPr>
        <p:spPr>
          <a:xfrm>
            <a:off x="311700" y="938914"/>
            <a:ext cx="8520600" cy="38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Statistics-based approaches(e.g., Nodoze, Swift)</a:t>
            </a:r>
            <a:endParaRPr b="1"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zh-TW"/>
              <a:t>Quantify audit records’ degrees of suspicion by their historical frequency.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zh-TW"/>
              <a:t>It fails to differentiate normal records from previously unobserved yet semantically relevant activities =&gt; </a:t>
            </a:r>
            <a:r>
              <a:rPr lang="zh-TW">
                <a:solidFill>
                  <a:srgbClr val="3C78D8"/>
                </a:solidFill>
              </a:rPr>
              <a:t>false alarms</a:t>
            </a:r>
            <a:endParaRPr>
              <a:solidFill>
                <a:srgbClr val="3C78D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/>
              <a:t>Rule-based approaches</a:t>
            </a:r>
            <a:r>
              <a:rPr b="1" lang="zh-TW"/>
              <a:t>(e.g., Holmes, RapSheet)</a:t>
            </a:r>
            <a:endParaRPr b="1"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zh-TW"/>
              <a:t>Matching audit records against a knowledge base of security policies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zh-TW"/>
              <a:t>Developing security policies is </a:t>
            </a:r>
            <a:r>
              <a:rPr lang="zh-TW">
                <a:solidFill>
                  <a:srgbClr val="3C78D8"/>
                </a:solidFill>
              </a:rPr>
              <a:t>time-consuming</a:t>
            </a:r>
            <a:r>
              <a:rPr lang="zh-TW"/>
              <a:t> and inevitably requires domain expertise.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/>
              <a:t>Learning-based approaches</a:t>
            </a:r>
            <a:r>
              <a:rPr b="1" lang="zh-TW"/>
              <a:t>(e.g., Atlas, ShadeWatcher)</a:t>
            </a:r>
            <a:endParaRPr b="1"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zh-TW"/>
              <a:t>Current learning-based detectors mostly train a model of benign behaviors and detect deviations as cyber-attacks. (Unsupervised Learning)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zh-TW"/>
              <a:t>The lack of labeled data makes it </a:t>
            </a:r>
            <a:r>
              <a:rPr lang="zh-TW">
                <a:solidFill>
                  <a:srgbClr val="3C78D8"/>
                </a:solidFill>
              </a:rPr>
              <a:t>difficult to evaluate</a:t>
            </a:r>
            <a:r>
              <a:rPr lang="zh-TW"/>
              <a:t> the effectiveness of the anomaly detection model accurately.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zh-TW"/>
              <a:t>Most learning-based detectors </a:t>
            </a:r>
            <a:r>
              <a:rPr lang="zh-TW">
                <a:solidFill>
                  <a:srgbClr val="3C78D8"/>
                </a:solidFill>
              </a:rPr>
              <a:t>can only detect two labels of attack/benign</a:t>
            </a:r>
            <a:r>
              <a:rPr lang="zh-TW"/>
              <a:t>, and cannot point out MITER technique.</a:t>
            </a:r>
            <a:endParaRPr/>
          </a:p>
        </p:txBody>
      </p:sp>
      <p:sp>
        <p:nvSpPr>
          <p:cNvPr id="263" name="Google Shape;26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64" name="Google Shape;264;p26"/>
          <p:cNvSpPr/>
          <p:nvPr/>
        </p:nvSpPr>
        <p:spPr>
          <a:xfrm>
            <a:off x="406875" y="4720925"/>
            <a:ext cx="8001300" cy="33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因為 xxx 原因，所以我的論文實驗了 Rule-based 以及 Learning-based 兩種方法。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貢獻</a:t>
            </a:r>
            <a:endParaRPr/>
          </a:p>
        </p:txBody>
      </p:sp>
      <p:sp>
        <p:nvSpPr>
          <p:cNvPr id="270" name="Google Shape;270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自動化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t/>
            </a:r>
            <a:endParaRPr/>
          </a:p>
        </p:txBody>
      </p:sp>
      <p:sp>
        <p:nvSpPr>
          <p:cNvPr id="271" name="Google Shape;27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8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/>
              <a:t>Issue: How many nodes and relations are enough to represent a MITRE technique in a PG?</a:t>
            </a:r>
            <a:endParaRPr/>
          </a:p>
        </p:txBody>
      </p:sp>
      <p:sp>
        <p:nvSpPr>
          <p:cNvPr id="277" name="Google Shape;27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78" name="Google Shape;278;p28"/>
          <p:cNvSpPr txBox="1"/>
          <p:nvPr/>
        </p:nvSpPr>
        <p:spPr>
          <a:xfrm>
            <a:off x="308425" y="935750"/>
            <a:ext cx="871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以下幾篇論文的最終目標都是找出一個 Graph 來代表一個完整的攻擊事件（</a:t>
            </a:r>
            <a:r>
              <a:rPr lang="zh-TW">
                <a:solidFill>
                  <a:schemeClr val="dk1"/>
                </a:solidFill>
              </a:rPr>
              <a:t>該</a:t>
            </a:r>
            <a:r>
              <a:rPr lang="zh-TW">
                <a:solidFill>
                  <a:schemeClr val="dk1"/>
                </a:solidFill>
              </a:rPr>
              <a:t> Graph </a:t>
            </a:r>
            <a:r>
              <a:rPr lang="zh-TW"/>
              <a:t>包</a:t>
            </a:r>
            <a:r>
              <a:rPr lang="zh-TW"/>
              <a:t>涵多個 Techniques）。這些論文的研究步驟中都需要先找出 Technique，我將其列出來做為參考。</a:t>
            </a:r>
            <a:endParaRPr/>
          </a:p>
        </p:txBody>
      </p:sp>
      <p:graphicFrame>
        <p:nvGraphicFramePr>
          <p:cNvPr id="279" name="Google Shape;279;p28"/>
          <p:cNvGraphicFramePr/>
          <p:nvPr/>
        </p:nvGraphicFramePr>
        <p:xfrm>
          <a:off x="357950" y="1614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{CC94E010-CD3C-4729-ADFB-A6CA3D98C187}</a:tableStyleId>
              </a:tblPr>
              <a:tblGrid>
                <a:gridCol w="1464050"/>
                <a:gridCol w="1533675"/>
                <a:gridCol w="5342525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100"/>
                        <a:t>Rule-based Model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100"/>
                        <a:t>The Granularity of a Technique in a PG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100"/>
                        <a:t>Overview(</a:t>
                      </a:r>
                      <a:r>
                        <a:rPr b="1" lang="zh-TW" sz="1100">
                          <a:solidFill>
                            <a:schemeClr val="dk1"/>
                          </a:solidFill>
                        </a:rPr>
                        <a:t>Idea</a:t>
                      </a:r>
                      <a:r>
                        <a:rPr b="1" lang="zh-TW" sz="1100"/>
                        <a:t>?</a:t>
                      </a:r>
                      <a:r>
                        <a:rPr b="1" lang="zh-TW" sz="1100"/>
                        <a:t>)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57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100"/>
                        <a:t>Holmes(2019)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Paths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利用 information flow dependencies between entities 的概念自定義 rules，這些 rules 可以找出多個 paths 代表一個 Technique，將偵測到的 Techniques 組成 Sequence 變成 High-level Scenario Graph(HSG)。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100"/>
                        <a:t>Rapsheet(2020)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Multiple Triplets</a:t>
                      </a:r>
                      <a:r>
                        <a:rPr lang="zh-TW" sz="1100"/>
                        <a:t> 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利用 Symantec EDR tool 提供的 rules 去偵測可以代表 Technique 的 triplets，接著找到 IIP Vertex 組成 IIP Graph，再依照時間序</a:t>
                      </a: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將偵測到的 Techniques 組成 Sequence，變成</a:t>
                      </a:r>
                      <a:r>
                        <a:rPr lang="zh-TW" sz="1100"/>
                        <a:t> Tactical Provenance Graph(</a:t>
                      </a:r>
                      <a:r>
                        <a:rPr lang="zh-TW" sz="1100"/>
                        <a:t>TPG)。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100"/>
                        <a:t>Krystal(2022)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Multiple Triplets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先利用開源的 Sigma Rule 去偵測可以代表 Technique 的 triplets，接著...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100"/>
                        <a:t>SteinerLog(2022)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Multiple Triplets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先利用開源的 Sigma Rule 去偵測可以代表 Technique 的 triplets，接著...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100"/>
                        <a:t>My work(2023)</a:t>
                      </a:r>
                      <a:endParaRPr b="1" sz="11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Multiple Triplets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= Technique Graph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先利用開源的 Sigma Rule 以及 Deep Learning 的模型</a:t>
                      </a: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去偵測可以代表 Technique 的 triplets</a:t>
                      </a:r>
                      <a:r>
                        <a:rPr lang="zh-TW" sz="1100"/>
                        <a:t>，</a:t>
                      </a:r>
                      <a:r>
                        <a:rPr lang="zh-TW" sz="1100">
                          <a:solidFill>
                            <a:srgbClr val="EFEFEF"/>
                          </a:solidFill>
                        </a:rPr>
                        <a:t>接著將</a:t>
                      </a:r>
                      <a:r>
                        <a:rPr lang="zh-TW" sz="1100">
                          <a:solidFill>
                            <a:srgbClr val="EFEFEF"/>
                          </a:solidFill>
                        </a:rPr>
                        <a:t>偵測到的</a:t>
                      </a:r>
                      <a:r>
                        <a:rPr lang="zh-TW" sz="1100">
                          <a:solidFill>
                            <a:srgbClr val="EFEFEF"/>
                          </a:solidFill>
                        </a:rPr>
                        <a:t> triplets backward trace 用以得到多條 paths，將 paths 合併成一個 graph 代表該 </a:t>
                      </a:r>
                      <a:r>
                        <a:rPr lang="zh-TW" sz="1100">
                          <a:solidFill>
                            <a:srgbClr val="EFEFEF"/>
                          </a:solidFill>
                        </a:rPr>
                        <a:t>Technique</a:t>
                      </a:r>
                      <a:endParaRPr sz="11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/>
              <a:t>Issue: The Granularity of Detection Target</a:t>
            </a:r>
            <a:endParaRPr/>
          </a:p>
        </p:txBody>
      </p:sp>
      <p:sp>
        <p:nvSpPr>
          <p:cNvPr id="285" name="Google Shape;28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86" name="Google Shape;286;p29"/>
          <p:cNvSpPr txBox="1"/>
          <p:nvPr/>
        </p:nvSpPr>
        <p:spPr>
          <a:xfrm>
            <a:off x="308425" y="935750"/>
            <a:ext cx="8712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How many nodes or relations are enough to represent a MITRE technique in a PG?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>
                <a:solidFill>
                  <a:schemeClr val="dk1"/>
                </a:solidFill>
              </a:rPr>
              <a:t>From the existing works, the granularity of a detection target can be categorized to: 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1. Node  2.Triplet(src_node, relation, dst_node)  3.Path  4.Subgraph</a:t>
            </a:r>
            <a:endParaRPr sz="1700"/>
          </a:p>
        </p:txBody>
      </p:sp>
      <p:graphicFrame>
        <p:nvGraphicFramePr>
          <p:cNvPr id="287" name="Google Shape;287;p29"/>
          <p:cNvGraphicFramePr/>
          <p:nvPr/>
        </p:nvGraphicFramePr>
        <p:xfrm>
          <a:off x="625050" y="1833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{CC94E010-CD3C-4729-ADFB-A6CA3D98C187}</a:tableStyleId>
              </a:tblPr>
              <a:tblGrid>
                <a:gridCol w="1724975"/>
                <a:gridCol w="1724975"/>
                <a:gridCol w="1724975"/>
                <a:gridCol w="1724975"/>
              </a:tblGrid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100"/>
                        <a:t>DL</a:t>
                      </a:r>
                      <a:r>
                        <a:rPr b="1" lang="zh-TW" sz="1100"/>
                        <a:t>-based Model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100"/>
                        <a:t>Detection Target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100"/>
                        <a:t>Target Labels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100"/>
                        <a:t>Charact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zh-TW" sz="1100">
                          <a:solidFill>
                            <a:srgbClr val="000000"/>
                          </a:solidFill>
                        </a:rPr>
                        <a:t>Atlas</a:t>
                      </a:r>
                      <a:r>
                        <a:rPr b="1" lang="zh-TW" sz="1100"/>
                        <a:t>(2021)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Node -&gt; Triplet -&gt;Path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Attack / Benign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100"/>
                        <a:t>Prographer(</a:t>
                      </a:r>
                      <a:r>
                        <a:rPr b="1" lang="zh-TW" sz="1100">
                          <a:solidFill>
                            <a:srgbClr val="000000"/>
                          </a:solidFill>
                        </a:rPr>
                        <a:t>&gt;2022)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Subgraph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rgbClr val="000000"/>
                          </a:solidFill>
                        </a:rPr>
                        <a:t>Attack / Benign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100"/>
                        <a:t>ShadeWatcher(</a:t>
                      </a:r>
                      <a:r>
                        <a:rPr b="1" lang="zh-TW" sz="1100">
                          <a:solidFill>
                            <a:srgbClr val="000000"/>
                          </a:solidFill>
                        </a:rPr>
                        <a:t>202</a:t>
                      </a:r>
                      <a:r>
                        <a:rPr b="1" lang="zh-TW" sz="1100"/>
                        <a:t>1</a:t>
                      </a:r>
                      <a:r>
                        <a:rPr b="1" lang="zh-TW" sz="1100">
                          <a:solidFill>
                            <a:srgbClr val="000000"/>
                          </a:solidFill>
                        </a:rPr>
                        <a:t>)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Path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rgbClr val="000000"/>
                          </a:solidFill>
                        </a:rPr>
                        <a:t>Attack / Benign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100"/>
                        <a:t>Unicorn(</a:t>
                      </a:r>
                      <a:r>
                        <a:rPr b="1" lang="zh-TW" sz="1100">
                          <a:solidFill>
                            <a:srgbClr val="000000"/>
                          </a:solidFill>
                        </a:rPr>
                        <a:t>2020)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Subgraph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rgbClr val="000000"/>
                          </a:solidFill>
                        </a:rPr>
                        <a:t>Attack / Benign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8" name="Google Shape;288;p29"/>
          <p:cNvSpPr txBox="1"/>
          <p:nvPr/>
        </p:nvSpPr>
        <p:spPr>
          <a:xfrm>
            <a:off x="7738025" y="2062225"/>
            <a:ext cx="1273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定義：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detection target 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Target Labels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該論文的假設、概述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自己論文的橫軸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0"/>
          <p:cNvSpPr/>
          <p:nvPr/>
        </p:nvSpPr>
        <p:spPr>
          <a:xfrm>
            <a:off x="4225168" y="2482625"/>
            <a:ext cx="2182200" cy="2220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0"/>
          <p:cNvSpPr/>
          <p:nvPr/>
        </p:nvSpPr>
        <p:spPr>
          <a:xfrm>
            <a:off x="311700" y="1262326"/>
            <a:ext cx="3699300" cy="3822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0"/>
          <p:cNvSpPr txBox="1"/>
          <p:nvPr/>
        </p:nvSpPr>
        <p:spPr>
          <a:xfrm>
            <a:off x="344697" y="1186073"/>
            <a:ext cx="304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 Provenance Graph</a:t>
            </a:r>
            <a:endParaRPr/>
          </a:p>
        </p:txBody>
      </p:sp>
      <p:grpSp>
        <p:nvGrpSpPr>
          <p:cNvPr id="296" name="Google Shape;296;p30"/>
          <p:cNvGrpSpPr/>
          <p:nvPr/>
        </p:nvGrpSpPr>
        <p:grpSpPr>
          <a:xfrm>
            <a:off x="437450" y="1375120"/>
            <a:ext cx="1035575" cy="323167"/>
            <a:chOff x="2691175" y="97050"/>
            <a:chExt cx="1035575" cy="300900"/>
          </a:xfrm>
        </p:grpSpPr>
        <p:cxnSp>
          <p:nvCxnSpPr>
            <p:cNvPr id="297" name="Google Shape;297;p30"/>
            <p:cNvCxnSpPr/>
            <p:nvPr/>
          </p:nvCxnSpPr>
          <p:spPr>
            <a:xfrm>
              <a:off x="2691175" y="272675"/>
              <a:ext cx="301800" cy="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98" name="Google Shape;298;p30"/>
            <p:cNvSpPr txBox="1"/>
            <p:nvPr/>
          </p:nvSpPr>
          <p:spPr>
            <a:xfrm>
              <a:off x="2947950" y="97050"/>
              <a:ext cx="778800" cy="30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>
                  <a:solidFill>
                    <a:srgbClr val="FF0000"/>
                  </a:solidFill>
                </a:rPr>
                <a:t>T1003.002</a:t>
              </a:r>
              <a:endParaRPr sz="900">
                <a:solidFill>
                  <a:srgbClr val="FF0000"/>
                </a:solidFill>
              </a:endParaRPr>
            </a:p>
          </p:txBody>
        </p:sp>
      </p:grpSp>
      <p:grpSp>
        <p:nvGrpSpPr>
          <p:cNvPr id="299" name="Google Shape;299;p30"/>
          <p:cNvGrpSpPr/>
          <p:nvPr/>
        </p:nvGrpSpPr>
        <p:grpSpPr>
          <a:xfrm>
            <a:off x="1382319" y="1376857"/>
            <a:ext cx="1035575" cy="323167"/>
            <a:chOff x="2691175" y="96975"/>
            <a:chExt cx="1035575" cy="300900"/>
          </a:xfrm>
        </p:grpSpPr>
        <p:cxnSp>
          <p:nvCxnSpPr>
            <p:cNvPr id="300" name="Google Shape;300;p30"/>
            <p:cNvCxnSpPr/>
            <p:nvPr/>
          </p:nvCxnSpPr>
          <p:spPr>
            <a:xfrm>
              <a:off x="2691175" y="272675"/>
              <a:ext cx="301800" cy="0"/>
            </a:xfrm>
            <a:prstGeom prst="straightConnector1">
              <a:avLst/>
            </a:prstGeom>
            <a:noFill/>
            <a:ln cap="flat" cmpd="sng" w="9525">
              <a:solidFill>
                <a:srgbClr val="FFD9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01" name="Google Shape;301;p30"/>
            <p:cNvSpPr txBox="1"/>
            <p:nvPr/>
          </p:nvSpPr>
          <p:spPr>
            <a:xfrm>
              <a:off x="2947950" y="96975"/>
              <a:ext cx="778800" cy="30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>
                  <a:solidFill>
                    <a:srgbClr val="FFD966"/>
                  </a:solidFill>
                </a:rPr>
                <a:t>T1070.005</a:t>
              </a:r>
              <a:endParaRPr sz="900">
                <a:solidFill>
                  <a:srgbClr val="FFD966"/>
                </a:solidFill>
              </a:endParaRPr>
            </a:p>
          </p:txBody>
        </p:sp>
      </p:grpSp>
      <p:grpSp>
        <p:nvGrpSpPr>
          <p:cNvPr id="302" name="Google Shape;302;p30"/>
          <p:cNvGrpSpPr/>
          <p:nvPr/>
        </p:nvGrpSpPr>
        <p:grpSpPr>
          <a:xfrm>
            <a:off x="3191725" y="1375120"/>
            <a:ext cx="1035575" cy="323167"/>
            <a:chOff x="2691175" y="97050"/>
            <a:chExt cx="1035575" cy="300900"/>
          </a:xfrm>
        </p:grpSpPr>
        <p:cxnSp>
          <p:nvCxnSpPr>
            <p:cNvPr id="303" name="Google Shape;303;p30"/>
            <p:cNvCxnSpPr/>
            <p:nvPr/>
          </p:nvCxnSpPr>
          <p:spPr>
            <a:xfrm>
              <a:off x="2691175" y="272675"/>
              <a:ext cx="301800" cy="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04" name="Google Shape;304;p30"/>
            <p:cNvSpPr txBox="1"/>
            <p:nvPr/>
          </p:nvSpPr>
          <p:spPr>
            <a:xfrm>
              <a:off x="2947950" y="97050"/>
              <a:ext cx="778800" cy="30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>
                  <a:solidFill>
                    <a:srgbClr val="6FA8DC"/>
                  </a:solidFill>
                </a:rPr>
                <a:t>T1135</a:t>
              </a:r>
              <a:endParaRPr sz="900">
                <a:solidFill>
                  <a:srgbClr val="6FA8DC"/>
                </a:solidFill>
              </a:endParaRPr>
            </a:p>
          </p:txBody>
        </p:sp>
      </p:grpSp>
      <p:grpSp>
        <p:nvGrpSpPr>
          <p:cNvPr id="305" name="Google Shape;305;p30"/>
          <p:cNvGrpSpPr/>
          <p:nvPr/>
        </p:nvGrpSpPr>
        <p:grpSpPr>
          <a:xfrm>
            <a:off x="1131850" y="1586270"/>
            <a:ext cx="1035575" cy="323167"/>
            <a:chOff x="-229375" y="-1065939"/>
            <a:chExt cx="1035575" cy="300900"/>
          </a:xfrm>
        </p:grpSpPr>
        <p:cxnSp>
          <p:nvCxnSpPr>
            <p:cNvPr id="306" name="Google Shape;306;p30"/>
            <p:cNvCxnSpPr/>
            <p:nvPr/>
          </p:nvCxnSpPr>
          <p:spPr>
            <a:xfrm>
              <a:off x="-229375" y="-890314"/>
              <a:ext cx="301800" cy="0"/>
            </a:xfrm>
            <a:prstGeom prst="straightConnector1">
              <a:avLst/>
            </a:prstGeom>
            <a:noFill/>
            <a:ln cap="flat" cmpd="sng" w="9525">
              <a:solidFill>
                <a:srgbClr val="0097A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07" name="Google Shape;307;p30"/>
            <p:cNvSpPr txBox="1"/>
            <p:nvPr/>
          </p:nvSpPr>
          <p:spPr>
            <a:xfrm>
              <a:off x="27400" y="-1065939"/>
              <a:ext cx="778800" cy="30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>
                  <a:solidFill>
                    <a:srgbClr val="0097A7"/>
                  </a:solidFill>
                </a:rPr>
                <a:t>T1046</a:t>
              </a:r>
              <a:endParaRPr sz="900">
                <a:solidFill>
                  <a:srgbClr val="0097A7"/>
                </a:solidFill>
              </a:endParaRPr>
            </a:p>
          </p:txBody>
        </p:sp>
      </p:grpSp>
      <p:grpSp>
        <p:nvGrpSpPr>
          <p:cNvPr id="308" name="Google Shape;308;p30"/>
          <p:cNvGrpSpPr/>
          <p:nvPr/>
        </p:nvGrpSpPr>
        <p:grpSpPr>
          <a:xfrm>
            <a:off x="420900" y="1586270"/>
            <a:ext cx="1035575" cy="323167"/>
            <a:chOff x="2691175" y="97050"/>
            <a:chExt cx="1035575" cy="300900"/>
          </a:xfrm>
        </p:grpSpPr>
        <p:cxnSp>
          <p:nvCxnSpPr>
            <p:cNvPr id="309" name="Google Shape;309;p30"/>
            <p:cNvCxnSpPr/>
            <p:nvPr/>
          </p:nvCxnSpPr>
          <p:spPr>
            <a:xfrm>
              <a:off x="2691175" y="272675"/>
              <a:ext cx="301800" cy="0"/>
            </a:xfrm>
            <a:prstGeom prst="straightConnector1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10" name="Google Shape;310;p30"/>
            <p:cNvSpPr txBox="1"/>
            <p:nvPr/>
          </p:nvSpPr>
          <p:spPr>
            <a:xfrm>
              <a:off x="2947950" y="97050"/>
              <a:ext cx="778800" cy="30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>
                  <a:solidFill>
                    <a:srgbClr val="BF9000"/>
                  </a:solidFill>
                </a:rPr>
                <a:t>T1005</a:t>
              </a:r>
              <a:endParaRPr sz="900">
                <a:solidFill>
                  <a:srgbClr val="BF9000"/>
                </a:solidFill>
              </a:endParaRPr>
            </a:p>
          </p:txBody>
        </p:sp>
      </p:grpSp>
      <p:grpSp>
        <p:nvGrpSpPr>
          <p:cNvPr id="311" name="Google Shape;311;p30"/>
          <p:cNvGrpSpPr/>
          <p:nvPr/>
        </p:nvGrpSpPr>
        <p:grpSpPr>
          <a:xfrm>
            <a:off x="2378875" y="1382596"/>
            <a:ext cx="1270581" cy="323167"/>
            <a:chOff x="2691175" y="127494"/>
            <a:chExt cx="1270581" cy="300900"/>
          </a:xfrm>
        </p:grpSpPr>
        <p:cxnSp>
          <p:nvCxnSpPr>
            <p:cNvPr id="312" name="Google Shape;312;p30"/>
            <p:cNvCxnSpPr/>
            <p:nvPr/>
          </p:nvCxnSpPr>
          <p:spPr>
            <a:xfrm>
              <a:off x="2691175" y="272675"/>
              <a:ext cx="301800" cy="0"/>
            </a:xfrm>
            <a:prstGeom prst="straightConnector1">
              <a:avLst/>
            </a:prstGeom>
            <a:noFill/>
            <a:ln cap="flat" cmpd="sng" w="9525">
              <a:solidFill>
                <a:srgbClr val="FF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13" name="Google Shape;313;p30"/>
            <p:cNvSpPr txBox="1"/>
            <p:nvPr/>
          </p:nvSpPr>
          <p:spPr>
            <a:xfrm>
              <a:off x="2926156" y="127494"/>
              <a:ext cx="1035600" cy="30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>
                  <a:solidFill>
                    <a:srgbClr val="FF00FF"/>
                  </a:solidFill>
                </a:rPr>
                <a:t>T1078.001</a:t>
              </a:r>
              <a:endParaRPr sz="900">
                <a:solidFill>
                  <a:srgbClr val="FF00FF"/>
                </a:solidFill>
              </a:endParaRPr>
            </a:p>
          </p:txBody>
        </p:sp>
      </p:grpSp>
      <p:sp>
        <p:nvSpPr>
          <p:cNvPr id="314" name="Google Shape;314;p30"/>
          <p:cNvSpPr/>
          <p:nvPr/>
        </p:nvSpPr>
        <p:spPr>
          <a:xfrm>
            <a:off x="4225650" y="1257600"/>
            <a:ext cx="2124300" cy="834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0"/>
          <p:cNvSpPr txBox="1"/>
          <p:nvPr/>
        </p:nvSpPr>
        <p:spPr>
          <a:xfrm>
            <a:off x="4256225" y="1259475"/>
            <a:ext cx="237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A </a:t>
            </a:r>
            <a:r>
              <a:rPr lang="zh-TW" sz="1200"/>
              <a:t>Technique Graph</a:t>
            </a:r>
            <a:r>
              <a:rPr lang="zh-TW" sz="1200"/>
              <a:t>(</a:t>
            </a:r>
            <a:r>
              <a:rPr lang="zh-TW" sz="1200"/>
              <a:t>T1078.001</a:t>
            </a:r>
            <a:r>
              <a:rPr lang="zh-TW" sz="1200"/>
              <a:t>)</a:t>
            </a:r>
            <a:endParaRPr sz="1200"/>
          </a:p>
        </p:txBody>
      </p:sp>
      <p:sp>
        <p:nvSpPr>
          <p:cNvPr id="316" name="Google Shape;316;p30"/>
          <p:cNvSpPr/>
          <p:nvPr/>
        </p:nvSpPr>
        <p:spPr>
          <a:xfrm>
            <a:off x="4331700" y="1700363"/>
            <a:ext cx="328200" cy="328200"/>
          </a:xfrm>
          <a:prstGeom prst="ellipse">
            <a:avLst/>
          </a:prstGeom>
          <a:solidFill>
            <a:srgbClr val="C488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0"/>
          <p:cNvSpPr/>
          <p:nvPr/>
        </p:nvSpPr>
        <p:spPr>
          <a:xfrm>
            <a:off x="5056800" y="1700363"/>
            <a:ext cx="328200" cy="328200"/>
          </a:xfrm>
          <a:prstGeom prst="ellipse">
            <a:avLst/>
          </a:prstGeom>
          <a:solidFill>
            <a:srgbClr val="C488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8" name="Google Shape;318;p30"/>
          <p:cNvCxnSpPr>
            <a:stCxn id="316" idx="6"/>
            <a:endCxn id="317" idx="2"/>
          </p:cNvCxnSpPr>
          <p:nvPr/>
        </p:nvCxnSpPr>
        <p:spPr>
          <a:xfrm>
            <a:off x="4659900" y="1864463"/>
            <a:ext cx="3969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9" name="Google Shape;319;p30"/>
          <p:cNvSpPr txBox="1"/>
          <p:nvPr/>
        </p:nvSpPr>
        <p:spPr>
          <a:xfrm>
            <a:off x="4256225" y="2484500"/>
            <a:ext cx="246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A Technique Graph</a:t>
            </a:r>
            <a:r>
              <a:rPr lang="zh-TW" sz="1200"/>
              <a:t>(</a:t>
            </a:r>
            <a:r>
              <a:rPr lang="zh-TW" sz="1200"/>
              <a:t>T1003.002</a:t>
            </a:r>
            <a:r>
              <a:rPr lang="zh-TW" sz="1200"/>
              <a:t>)</a:t>
            </a:r>
            <a:endParaRPr sz="1200"/>
          </a:p>
        </p:txBody>
      </p:sp>
      <p:sp>
        <p:nvSpPr>
          <p:cNvPr id="320" name="Google Shape;320;p30"/>
          <p:cNvSpPr/>
          <p:nvPr/>
        </p:nvSpPr>
        <p:spPr>
          <a:xfrm>
            <a:off x="6597900" y="1257600"/>
            <a:ext cx="2340600" cy="1768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0"/>
          <p:cNvSpPr txBox="1"/>
          <p:nvPr/>
        </p:nvSpPr>
        <p:spPr>
          <a:xfrm>
            <a:off x="6628475" y="1259475"/>
            <a:ext cx="268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A </a:t>
            </a:r>
            <a:r>
              <a:rPr lang="zh-TW" sz="1200"/>
              <a:t>Technique Graph</a:t>
            </a:r>
            <a:r>
              <a:rPr lang="zh-TW" sz="1200"/>
              <a:t>(T1070.005)</a:t>
            </a:r>
            <a:endParaRPr sz="1200"/>
          </a:p>
        </p:txBody>
      </p:sp>
      <p:sp>
        <p:nvSpPr>
          <p:cNvPr id="322" name="Google Shape;322;p30"/>
          <p:cNvSpPr/>
          <p:nvPr/>
        </p:nvSpPr>
        <p:spPr>
          <a:xfrm>
            <a:off x="6621550" y="3298825"/>
            <a:ext cx="2280000" cy="1520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0"/>
          <p:cNvSpPr txBox="1"/>
          <p:nvPr/>
        </p:nvSpPr>
        <p:spPr>
          <a:xfrm>
            <a:off x="6621551" y="3217525"/>
            <a:ext cx="228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A </a:t>
            </a:r>
            <a:r>
              <a:rPr lang="zh-TW" sz="1200"/>
              <a:t>Technique</a:t>
            </a:r>
            <a:r>
              <a:rPr lang="zh-TW" sz="1200"/>
              <a:t> Graph(T1046)</a:t>
            </a:r>
            <a:endParaRPr sz="1200"/>
          </a:p>
        </p:txBody>
      </p:sp>
      <p:sp>
        <p:nvSpPr>
          <p:cNvPr id="324" name="Google Shape;324;p30"/>
          <p:cNvSpPr/>
          <p:nvPr/>
        </p:nvSpPr>
        <p:spPr>
          <a:xfrm>
            <a:off x="4408625" y="2836388"/>
            <a:ext cx="328200" cy="328200"/>
          </a:xfrm>
          <a:prstGeom prst="ellipse">
            <a:avLst/>
          </a:prstGeom>
          <a:solidFill>
            <a:srgbClr val="C488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0"/>
          <p:cNvSpPr/>
          <p:nvPr/>
        </p:nvSpPr>
        <p:spPr>
          <a:xfrm>
            <a:off x="4408625" y="3707988"/>
            <a:ext cx="328200" cy="328200"/>
          </a:xfrm>
          <a:prstGeom prst="ellipse">
            <a:avLst/>
          </a:prstGeom>
          <a:solidFill>
            <a:srgbClr val="C488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0"/>
          <p:cNvSpPr/>
          <p:nvPr/>
        </p:nvSpPr>
        <p:spPr>
          <a:xfrm>
            <a:off x="5133725" y="3657563"/>
            <a:ext cx="328200" cy="328200"/>
          </a:xfrm>
          <a:prstGeom prst="ellipse">
            <a:avLst/>
          </a:prstGeom>
          <a:solidFill>
            <a:srgbClr val="C488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0"/>
          <p:cNvSpPr/>
          <p:nvPr/>
        </p:nvSpPr>
        <p:spPr>
          <a:xfrm>
            <a:off x="5133725" y="3276563"/>
            <a:ext cx="328200" cy="328200"/>
          </a:xfrm>
          <a:prstGeom prst="ellipse">
            <a:avLst/>
          </a:prstGeom>
          <a:solidFill>
            <a:srgbClr val="C488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0"/>
          <p:cNvSpPr/>
          <p:nvPr/>
        </p:nvSpPr>
        <p:spPr>
          <a:xfrm>
            <a:off x="6021075" y="3309322"/>
            <a:ext cx="336000" cy="1857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9" name="Google Shape;329;p30"/>
          <p:cNvCxnSpPr>
            <a:stCxn id="325" idx="6"/>
            <a:endCxn id="327" idx="2"/>
          </p:cNvCxnSpPr>
          <p:nvPr/>
        </p:nvCxnSpPr>
        <p:spPr>
          <a:xfrm flipH="1" rot="10800000">
            <a:off x="4736825" y="3440688"/>
            <a:ext cx="396900" cy="431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0" name="Google Shape;330;p30"/>
          <p:cNvCxnSpPr>
            <a:stCxn id="325" idx="6"/>
            <a:endCxn id="326" idx="2"/>
          </p:cNvCxnSpPr>
          <p:nvPr/>
        </p:nvCxnSpPr>
        <p:spPr>
          <a:xfrm flipH="1" rot="10800000">
            <a:off x="4736825" y="3821688"/>
            <a:ext cx="396900" cy="50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1" name="Google Shape;331;p30"/>
          <p:cNvCxnSpPr>
            <a:stCxn id="325" idx="6"/>
            <a:endCxn id="332" idx="2"/>
          </p:cNvCxnSpPr>
          <p:nvPr/>
        </p:nvCxnSpPr>
        <p:spPr>
          <a:xfrm>
            <a:off x="4736825" y="3872088"/>
            <a:ext cx="396900" cy="330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3" name="Google Shape;333;p30"/>
          <p:cNvCxnSpPr>
            <a:stCxn id="327" idx="7"/>
          </p:cNvCxnSpPr>
          <p:nvPr/>
        </p:nvCxnSpPr>
        <p:spPr>
          <a:xfrm>
            <a:off x="5413861" y="3324626"/>
            <a:ext cx="607200" cy="9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2" name="Google Shape;332;p30"/>
          <p:cNvSpPr/>
          <p:nvPr/>
        </p:nvSpPr>
        <p:spPr>
          <a:xfrm>
            <a:off x="5133725" y="4038563"/>
            <a:ext cx="328200" cy="328200"/>
          </a:xfrm>
          <a:prstGeom prst="ellipse">
            <a:avLst/>
          </a:prstGeom>
          <a:solidFill>
            <a:srgbClr val="C488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30"/>
          <p:cNvGrpSpPr/>
          <p:nvPr/>
        </p:nvGrpSpPr>
        <p:grpSpPr>
          <a:xfrm>
            <a:off x="6773950" y="1954988"/>
            <a:ext cx="1053300" cy="709200"/>
            <a:chOff x="4332425" y="3657563"/>
            <a:chExt cx="1053300" cy="709200"/>
          </a:xfrm>
        </p:grpSpPr>
        <p:sp>
          <p:nvSpPr>
            <p:cNvPr id="335" name="Google Shape;335;p30"/>
            <p:cNvSpPr/>
            <p:nvPr/>
          </p:nvSpPr>
          <p:spPr>
            <a:xfrm>
              <a:off x="4332425" y="3860388"/>
              <a:ext cx="328200" cy="328200"/>
            </a:xfrm>
            <a:prstGeom prst="ellipse">
              <a:avLst/>
            </a:prstGeom>
            <a:solidFill>
              <a:srgbClr val="C488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>
              <a:off x="5057525" y="4038563"/>
              <a:ext cx="328200" cy="328200"/>
            </a:xfrm>
            <a:prstGeom prst="ellipse">
              <a:avLst/>
            </a:prstGeom>
            <a:solidFill>
              <a:srgbClr val="C488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5057525" y="3657563"/>
              <a:ext cx="328200" cy="328200"/>
            </a:xfrm>
            <a:prstGeom prst="ellipse">
              <a:avLst/>
            </a:prstGeom>
            <a:solidFill>
              <a:srgbClr val="C488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8" name="Google Shape;338;p30"/>
            <p:cNvCxnSpPr>
              <a:stCxn id="335" idx="6"/>
              <a:endCxn id="337" idx="2"/>
            </p:cNvCxnSpPr>
            <p:nvPr/>
          </p:nvCxnSpPr>
          <p:spPr>
            <a:xfrm flipH="1" rot="10800000">
              <a:off x="4660625" y="3821688"/>
              <a:ext cx="396900" cy="202800"/>
            </a:xfrm>
            <a:prstGeom prst="straightConnector1">
              <a:avLst/>
            </a:prstGeom>
            <a:noFill/>
            <a:ln cap="flat" cmpd="sng" w="9525">
              <a:solidFill>
                <a:srgbClr val="F1C23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39" name="Google Shape;339;p30"/>
            <p:cNvCxnSpPr>
              <a:stCxn id="335" idx="6"/>
              <a:endCxn id="336" idx="2"/>
            </p:cNvCxnSpPr>
            <p:nvPr/>
          </p:nvCxnSpPr>
          <p:spPr>
            <a:xfrm>
              <a:off x="4660625" y="4024488"/>
              <a:ext cx="396900" cy="178200"/>
            </a:xfrm>
            <a:prstGeom prst="straightConnector1">
              <a:avLst/>
            </a:prstGeom>
            <a:noFill/>
            <a:ln cap="flat" cmpd="sng" w="9525">
              <a:solidFill>
                <a:srgbClr val="F1C23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40" name="Google Shape;340;p30"/>
          <p:cNvGrpSpPr/>
          <p:nvPr/>
        </p:nvGrpSpPr>
        <p:grpSpPr>
          <a:xfrm>
            <a:off x="7247784" y="3642927"/>
            <a:ext cx="929718" cy="1117148"/>
            <a:chOff x="1652622" y="2214927"/>
            <a:chExt cx="929718" cy="1117148"/>
          </a:xfrm>
        </p:grpSpPr>
        <p:sp>
          <p:nvSpPr>
            <p:cNvPr id="341" name="Google Shape;341;p30"/>
            <p:cNvSpPr/>
            <p:nvPr/>
          </p:nvSpPr>
          <p:spPr>
            <a:xfrm>
              <a:off x="2154466" y="2530321"/>
              <a:ext cx="427874" cy="192155"/>
            </a:xfrm>
            <a:prstGeom prst="flowChartDecision">
              <a:avLst/>
            </a:prstGeom>
            <a:solidFill>
              <a:srgbClr val="B58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1652622" y="2804754"/>
              <a:ext cx="254700" cy="252900"/>
            </a:xfrm>
            <a:prstGeom prst="ellipse">
              <a:avLst/>
            </a:prstGeom>
            <a:solidFill>
              <a:srgbClr val="C488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2154466" y="2835121"/>
              <a:ext cx="427874" cy="192155"/>
            </a:xfrm>
            <a:prstGeom prst="flowChartDecision">
              <a:avLst/>
            </a:prstGeom>
            <a:solidFill>
              <a:srgbClr val="B58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2154466" y="3139921"/>
              <a:ext cx="427874" cy="192155"/>
            </a:xfrm>
            <a:prstGeom prst="flowChartDecision">
              <a:avLst/>
            </a:prstGeom>
            <a:solidFill>
              <a:srgbClr val="B58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0"/>
            <p:cNvSpPr/>
            <p:nvPr/>
          </p:nvSpPr>
          <p:spPr>
            <a:xfrm>
              <a:off x="2267507" y="2367327"/>
              <a:ext cx="180300" cy="53100"/>
            </a:xfrm>
            <a:prstGeom prst="flowChartDecision">
              <a:avLst/>
            </a:prstGeom>
            <a:solidFill>
              <a:srgbClr val="B58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0"/>
            <p:cNvSpPr/>
            <p:nvPr/>
          </p:nvSpPr>
          <p:spPr>
            <a:xfrm>
              <a:off x="2267507" y="2291127"/>
              <a:ext cx="180300" cy="53100"/>
            </a:xfrm>
            <a:prstGeom prst="flowChartDecision">
              <a:avLst/>
            </a:prstGeom>
            <a:solidFill>
              <a:srgbClr val="B58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2267507" y="2214927"/>
              <a:ext cx="180300" cy="53100"/>
            </a:xfrm>
            <a:prstGeom prst="flowChartDecision">
              <a:avLst/>
            </a:prstGeom>
            <a:solidFill>
              <a:srgbClr val="B58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8" name="Google Shape;348;p30"/>
            <p:cNvCxnSpPr>
              <a:stCxn id="342" idx="6"/>
              <a:endCxn id="346" idx="1"/>
            </p:cNvCxnSpPr>
            <p:nvPr/>
          </p:nvCxnSpPr>
          <p:spPr>
            <a:xfrm flipH="1" rot="10800000">
              <a:off x="1907322" y="2317704"/>
              <a:ext cx="360300" cy="613500"/>
            </a:xfrm>
            <a:prstGeom prst="straightConnector1">
              <a:avLst/>
            </a:prstGeom>
            <a:noFill/>
            <a:ln cap="flat" cmpd="sng" w="9525">
              <a:solidFill>
                <a:srgbClr val="0097A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49" name="Google Shape;349;p30"/>
            <p:cNvCxnSpPr>
              <a:stCxn id="342" idx="6"/>
              <a:endCxn id="341" idx="1"/>
            </p:cNvCxnSpPr>
            <p:nvPr/>
          </p:nvCxnSpPr>
          <p:spPr>
            <a:xfrm flipH="1" rot="10800000">
              <a:off x="1907322" y="2626404"/>
              <a:ext cx="247200" cy="304800"/>
            </a:xfrm>
            <a:prstGeom prst="straightConnector1">
              <a:avLst/>
            </a:prstGeom>
            <a:noFill/>
            <a:ln cap="flat" cmpd="sng" w="9525">
              <a:solidFill>
                <a:srgbClr val="0097A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50" name="Google Shape;350;p30"/>
            <p:cNvCxnSpPr>
              <a:endCxn id="343" idx="1"/>
            </p:cNvCxnSpPr>
            <p:nvPr/>
          </p:nvCxnSpPr>
          <p:spPr>
            <a:xfrm>
              <a:off x="1907266" y="2931198"/>
              <a:ext cx="247200" cy="0"/>
            </a:xfrm>
            <a:prstGeom prst="straightConnector1">
              <a:avLst/>
            </a:prstGeom>
            <a:noFill/>
            <a:ln cap="flat" cmpd="sng" w="9525">
              <a:solidFill>
                <a:srgbClr val="0097A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51" name="Google Shape;351;p30"/>
            <p:cNvCxnSpPr>
              <a:stCxn id="342" idx="6"/>
              <a:endCxn id="344" idx="1"/>
            </p:cNvCxnSpPr>
            <p:nvPr/>
          </p:nvCxnSpPr>
          <p:spPr>
            <a:xfrm>
              <a:off x="1907322" y="2931204"/>
              <a:ext cx="247200" cy="304800"/>
            </a:xfrm>
            <a:prstGeom prst="straightConnector1">
              <a:avLst/>
            </a:prstGeom>
            <a:noFill/>
            <a:ln cap="flat" cmpd="sng" w="9525">
              <a:solidFill>
                <a:srgbClr val="0097A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52" name="Google Shape;35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53" name="Google Shape;353;p30"/>
          <p:cNvSpPr txBox="1"/>
          <p:nvPr>
            <p:ph type="title"/>
          </p:nvPr>
        </p:nvSpPr>
        <p:spPr>
          <a:xfrm>
            <a:off x="311700" y="64025"/>
            <a:ext cx="8520600" cy="10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30">
                <a:solidFill>
                  <a:schemeClr val="dk2"/>
                </a:solidFill>
              </a:rPr>
              <a:t>Observation: From the provenance graphs of our synthesized data, there are one or more  triplets corresponded to a Technique. The triplets may form a path or a graph or multiple graphs. </a:t>
            </a:r>
            <a:endParaRPr sz="143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430">
                <a:solidFill>
                  <a:schemeClr val="dk2"/>
                </a:solidFill>
              </a:rPr>
              <a:t>不管它是 path, 或是一個或多個 graph ，我們統一稱這些來自同一個 Technique 的 triplets 所組成的圖形為 Technique Graph。</a:t>
            </a:r>
            <a:endParaRPr sz="1430">
              <a:solidFill>
                <a:schemeClr val="dk2"/>
              </a:solidFill>
            </a:endParaRPr>
          </a:p>
        </p:txBody>
      </p:sp>
      <p:cxnSp>
        <p:nvCxnSpPr>
          <p:cNvPr id="354" name="Google Shape;354;p30"/>
          <p:cNvCxnSpPr/>
          <p:nvPr/>
        </p:nvCxnSpPr>
        <p:spPr>
          <a:xfrm>
            <a:off x="5413861" y="3400826"/>
            <a:ext cx="607200" cy="9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5" name="Google Shape;355;p30"/>
          <p:cNvCxnSpPr/>
          <p:nvPr/>
        </p:nvCxnSpPr>
        <p:spPr>
          <a:xfrm>
            <a:off x="5413861" y="3477026"/>
            <a:ext cx="607200" cy="9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6" name="Google Shape;356;p30"/>
          <p:cNvSpPr/>
          <p:nvPr/>
        </p:nvSpPr>
        <p:spPr>
          <a:xfrm>
            <a:off x="6021075" y="3735640"/>
            <a:ext cx="336000" cy="1857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7" name="Google Shape;357;p30"/>
          <p:cNvCxnSpPr/>
          <p:nvPr/>
        </p:nvCxnSpPr>
        <p:spPr>
          <a:xfrm>
            <a:off x="5413861" y="3750943"/>
            <a:ext cx="607200" cy="9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8" name="Google Shape;358;p30"/>
          <p:cNvCxnSpPr/>
          <p:nvPr/>
        </p:nvCxnSpPr>
        <p:spPr>
          <a:xfrm>
            <a:off x="5413861" y="3827143"/>
            <a:ext cx="607200" cy="9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9" name="Google Shape;359;p30"/>
          <p:cNvCxnSpPr/>
          <p:nvPr/>
        </p:nvCxnSpPr>
        <p:spPr>
          <a:xfrm>
            <a:off x="5413861" y="3903343"/>
            <a:ext cx="607200" cy="9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0" name="Google Shape;360;p30"/>
          <p:cNvSpPr/>
          <p:nvPr/>
        </p:nvSpPr>
        <p:spPr>
          <a:xfrm>
            <a:off x="6021075" y="4116640"/>
            <a:ext cx="336000" cy="1857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1" name="Google Shape;361;p30"/>
          <p:cNvCxnSpPr/>
          <p:nvPr/>
        </p:nvCxnSpPr>
        <p:spPr>
          <a:xfrm>
            <a:off x="5413861" y="4131943"/>
            <a:ext cx="607200" cy="9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2" name="Google Shape;362;p30"/>
          <p:cNvCxnSpPr/>
          <p:nvPr/>
        </p:nvCxnSpPr>
        <p:spPr>
          <a:xfrm>
            <a:off x="5413861" y="4208143"/>
            <a:ext cx="607200" cy="9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3" name="Google Shape;363;p30"/>
          <p:cNvCxnSpPr/>
          <p:nvPr/>
        </p:nvCxnSpPr>
        <p:spPr>
          <a:xfrm>
            <a:off x="5413861" y="4284343"/>
            <a:ext cx="607200" cy="9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4" name="Google Shape;364;p30"/>
          <p:cNvSpPr/>
          <p:nvPr/>
        </p:nvSpPr>
        <p:spPr>
          <a:xfrm>
            <a:off x="5335275" y="2853803"/>
            <a:ext cx="336000" cy="2376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5" name="Google Shape;365;p30"/>
          <p:cNvCxnSpPr/>
          <p:nvPr/>
        </p:nvCxnSpPr>
        <p:spPr>
          <a:xfrm>
            <a:off x="4728061" y="2920968"/>
            <a:ext cx="607200" cy="9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6" name="Google Shape;366;p30"/>
          <p:cNvCxnSpPr/>
          <p:nvPr/>
        </p:nvCxnSpPr>
        <p:spPr>
          <a:xfrm>
            <a:off x="4728061" y="2997168"/>
            <a:ext cx="607200" cy="9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7" name="Google Shape;367;p30"/>
          <p:cNvCxnSpPr/>
          <p:nvPr/>
        </p:nvCxnSpPr>
        <p:spPr>
          <a:xfrm>
            <a:off x="4728061" y="3073368"/>
            <a:ext cx="607200" cy="9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8" name="Google Shape;368;p30"/>
          <p:cNvCxnSpPr/>
          <p:nvPr/>
        </p:nvCxnSpPr>
        <p:spPr>
          <a:xfrm>
            <a:off x="4728061" y="2870531"/>
            <a:ext cx="607200" cy="9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9" name="Google Shape;369;p30"/>
          <p:cNvSpPr/>
          <p:nvPr/>
        </p:nvSpPr>
        <p:spPr>
          <a:xfrm>
            <a:off x="8417675" y="1996484"/>
            <a:ext cx="328200" cy="223050"/>
          </a:xfrm>
          <a:prstGeom prst="flowChartPreparation">
            <a:avLst/>
          </a:prstGeom>
          <a:solidFill>
            <a:srgbClr val="3C78D8"/>
          </a:solidFill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0"/>
          <p:cNvSpPr/>
          <p:nvPr/>
        </p:nvSpPr>
        <p:spPr>
          <a:xfrm>
            <a:off x="8440334" y="2388814"/>
            <a:ext cx="328200" cy="223050"/>
          </a:xfrm>
          <a:prstGeom prst="flowChartPreparation">
            <a:avLst/>
          </a:prstGeom>
          <a:solidFill>
            <a:srgbClr val="3C78D8"/>
          </a:solidFill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1" name="Google Shape;371;p30"/>
          <p:cNvCxnSpPr>
            <a:stCxn id="337" idx="6"/>
            <a:endCxn id="369" idx="0"/>
          </p:cNvCxnSpPr>
          <p:nvPr/>
        </p:nvCxnSpPr>
        <p:spPr>
          <a:xfrm flipH="1" rot="10800000">
            <a:off x="7827250" y="1996388"/>
            <a:ext cx="754500" cy="1227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2" name="Google Shape;372;p30"/>
          <p:cNvCxnSpPr>
            <a:stCxn id="337" idx="6"/>
            <a:endCxn id="369" idx="2"/>
          </p:cNvCxnSpPr>
          <p:nvPr/>
        </p:nvCxnSpPr>
        <p:spPr>
          <a:xfrm>
            <a:off x="7827250" y="2119088"/>
            <a:ext cx="754500" cy="1005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3" name="Google Shape;373;p30"/>
          <p:cNvCxnSpPr>
            <a:stCxn id="336" idx="6"/>
            <a:endCxn id="370" idx="0"/>
          </p:cNvCxnSpPr>
          <p:nvPr/>
        </p:nvCxnSpPr>
        <p:spPr>
          <a:xfrm flipH="1" rot="10800000">
            <a:off x="7827250" y="2388788"/>
            <a:ext cx="777300" cy="1113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4" name="Google Shape;374;p30"/>
          <p:cNvCxnSpPr>
            <a:stCxn id="336" idx="6"/>
            <a:endCxn id="370" idx="2"/>
          </p:cNvCxnSpPr>
          <p:nvPr/>
        </p:nvCxnSpPr>
        <p:spPr>
          <a:xfrm>
            <a:off x="7827250" y="2500088"/>
            <a:ext cx="777300" cy="1119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5" name="Google Shape;375;p30"/>
          <p:cNvSpPr/>
          <p:nvPr/>
        </p:nvSpPr>
        <p:spPr>
          <a:xfrm rot="10800000">
            <a:off x="987011" y="4149947"/>
            <a:ext cx="336000" cy="1857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6" name="Google Shape;376;p30"/>
          <p:cNvCxnSpPr/>
          <p:nvPr/>
        </p:nvCxnSpPr>
        <p:spPr>
          <a:xfrm rot="10800000">
            <a:off x="1323025" y="4234543"/>
            <a:ext cx="607200" cy="9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7" name="Google Shape;377;p30"/>
          <p:cNvSpPr/>
          <p:nvPr/>
        </p:nvSpPr>
        <p:spPr>
          <a:xfrm rot="10800000">
            <a:off x="987011" y="4454747"/>
            <a:ext cx="336000" cy="1857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8" name="Google Shape;378;p30"/>
          <p:cNvCxnSpPr/>
          <p:nvPr/>
        </p:nvCxnSpPr>
        <p:spPr>
          <a:xfrm rot="10800000">
            <a:off x="1323025" y="4539343"/>
            <a:ext cx="607200" cy="9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9" name="Google Shape;379;p30"/>
          <p:cNvSpPr/>
          <p:nvPr/>
        </p:nvSpPr>
        <p:spPr>
          <a:xfrm rot="10800000">
            <a:off x="987011" y="4759547"/>
            <a:ext cx="336000" cy="1857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0" name="Google Shape;380;p30"/>
          <p:cNvCxnSpPr/>
          <p:nvPr/>
        </p:nvCxnSpPr>
        <p:spPr>
          <a:xfrm rot="10800000">
            <a:off x="1323025" y="4844143"/>
            <a:ext cx="607200" cy="9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81" name="Google Shape;381;p30"/>
          <p:cNvGrpSpPr/>
          <p:nvPr/>
        </p:nvGrpSpPr>
        <p:grpSpPr>
          <a:xfrm>
            <a:off x="1034086" y="1776575"/>
            <a:ext cx="2815386" cy="3209829"/>
            <a:chOff x="1034086" y="1776575"/>
            <a:chExt cx="2815386" cy="3209829"/>
          </a:xfrm>
        </p:grpSpPr>
        <p:grpSp>
          <p:nvGrpSpPr>
            <p:cNvPr id="382" name="Google Shape;382;p30"/>
            <p:cNvGrpSpPr/>
            <p:nvPr/>
          </p:nvGrpSpPr>
          <p:grpSpPr>
            <a:xfrm>
              <a:off x="1034086" y="1776575"/>
              <a:ext cx="2815386" cy="3209829"/>
              <a:chOff x="348286" y="1700375"/>
              <a:chExt cx="2815386" cy="3209829"/>
            </a:xfrm>
          </p:grpSpPr>
          <p:sp>
            <p:nvSpPr>
              <p:cNvPr id="383" name="Google Shape;383;p30"/>
              <p:cNvSpPr/>
              <p:nvPr/>
            </p:nvSpPr>
            <p:spPr>
              <a:xfrm>
                <a:off x="1127772" y="2802442"/>
                <a:ext cx="254700" cy="252900"/>
              </a:xfrm>
              <a:prstGeom prst="ellipse">
                <a:avLst/>
              </a:prstGeom>
              <a:solidFill>
                <a:srgbClr val="C488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30"/>
              <p:cNvSpPr/>
              <p:nvPr/>
            </p:nvSpPr>
            <p:spPr>
              <a:xfrm>
                <a:off x="692711" y="2802445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30"/>
              <p:cNvSpPr/>
              <p:nvPr/>
            </p:nvSpPr>
            <p:spPr>
              <a:xfrm>
                <a:off x="2154466" y="2530321"/>
                <a:ext cx="427874" cy="192155"/>
              </a:xfrm>
              <a:prstGeom prst="flowChartDecision">
                <a:avLst/>
              </a:prstGeom>
              <a:solidFill>
                <a:srgbClr val="B58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30"/>
              <p:cNvSpPr/>
              <p:nvPr/>
            </p:nvSpPr>
            <p:spPr>
              <a:xfrm>
                <a:off x="2827672" y="4173786"/>
                <a:ext cx="336000" cy="171900"/>
              </a:xfrm>
              <a:prstGeom prst="rect">
                <a:avLst/>
              </a:prstGeom>
              <a:solidFill>
                <a:srgbClr val="6AA8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30"/>
              <p:cNvSpPr/>
              <p:nvPr/>
            </p:nvSpPr>
            <p:spPr>
              <a:xfrm>
                <a:off x="1652622" y="2073679"/>
                <a:ext cx="254700" cy="252900"/>
              </a:xfrm>
              <a:prstGeom prst="ellipse">
                <a:avLst/>
              </a:prstGeom>
              <a:solidFill>
                <a:srgbClr val="C488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30"/>
              <p:cNvSpPr/>
              <p:nvPr/>
            </p:nvSpPr>
            <p:spPr>
              <a:xfrm>
                <a:off x="1652622" y="2423754"/>
                <a:ext cx="254700" cy="252900"/>
              </a:xfrm>
              <a:prstGeom prst="ellipse">
                <a:avLst/>
              </a:prstGeom>
              <a:solidFill>
                <a:srgbClr val="C488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30"/>
              <p:cNvSpPr/>
              <p:nvPr/>
            </p:nvSpPr>
            <p:spPr>
              <a:xfrm>
                <a:off x="1652622" y="3216679"/>
                <a:ext cx="254700" cy="252900"/>
              </a:xfrm>
              <a:prstGeom prst="ellipse">
                <a:avLst/>
              </a:prstGeom>
              <a:solidFill>
                <a:srgbClr val="C488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30"/>
              <p:cNvSpPr/>
              <p:nvPr/>
            </p:nvSpPr>
            <p:spPr>
              <a:xfrm>
                <a:off x="1652622" y="3566754"/>
                <a:ext cx="254700" cy="252900"/>
              </a:xfrm>
              <a:prstGeom prst="ellipse">
                <a:avLst/>
              </a:prstGeom>
              <a:solidFill>
                <a:srgbClr val="C488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30"/>
              <p:cNvSpPr/>
              <p:nvPr/>
            </p:nvSpPr>
            <p:spPr>
              <a:xfrm>
                <a:off x="1652622" y="2804754"/>
                <a:ext cx="254700" cy="252900"/>
              </a:xfrm>
              <a:prstGeom prst="ellipse">
                <a:avLst/>
              </a:prstGeom>
              <a:solidFill>
                <a:srgbClr val="C488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30"/>
              <p:cNvSpPr/>
              <p:nvPr/>
            </p:nvSpPr>
            <p:spPr>
              <a:xfrm>
                <a:off x="2154466" y="2835121"/>
                <a:ext cx="427874" cy="192155"/>
              </a:xfrm>
              <a:prstGeom prst="flowChartDecision">
                <a:avLst/>
              </a:prstGeom>
              <a:solidFill>
                <a:srgbClr val="B58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30"/>
              <p:cNvSpPr/>
              <p:nvPr/>
            </p:nvSpPr>
            <p:spPr>
              <a:xfrm>
                <a:off x="2154466" y="3139921"/>
                <a:ext cx="427874" cy="192155"/>
              </a:xfrm>
              <a:prstGeom prst="flowChartDecision">
                <a:avLst/>
              </a:prstGeom>
              <a:solidFill>
                <a:srgbClr val="B58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30"/>
              <p:cNvSpPr/>
              <p:nvPr/>
            </p:nvSpPr>
            <p:spPr>
              <a:xfrm>
                <a:off x="2827686" y="3469570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30"/>
              <p:cNvSpPr/>
              <p:nvPr/>
            </p:nvSpPr>
            <p:spPr>
              <a:xfrm>
                <a:off x="2327661" y="3661345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30"/>
              <p:cNvSpPr/>
              <p:nvPr/>
            </p:nvSpPr>
            <p:spPr>
              <a:xfrm>
                <a:off x="2154472" y="4034054"/>
                <a:ext cx="254700" cy="252900"/>
              </a:xfrm>
              <a:prstGeom prst="ellipse">
                <a:avLst/>
              </a:prstGeom>
              <a:solidFill>
                <a:srgbClr val="C488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30"/>
              <p:cNvSpPr/>
              <p:nvPr/>
            </p:nvSpPr>
            <p:spPr>
              <a:xfrm>
                <a:off x="2164859" y="4472129"/>
                <a:ext cx="254700" cy="252900"/>
              </a:xfrm>
              <a:prstGeom prst="ellipse">
                <a:avLst/>
              </a:prstGeom>
              <a:solidFill>
                <a:srgbClr val="C488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30"/>
              <p:cNvSpPr/>
              <p:nvPr/>
            </p:nvSpPr>
            <p:spPr>
              <a:xfrm>
                <a:off x="1230084" y="4034054"/>
                <a:ext cx="254700" cy="252900"/>
              </a:xfrm>
              <a:prstGeom prst="ellipse">
                <a:avLst/>
              </a:prstGeom>
              <a:solidFill>
                <a:srgbClr val="C488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30"/>
              <p:cNvSpPr/>
              <p:nvPr/>
            </p:nvSpPr>
            <p:spPr>
              <a:xfrm>
                <a:off x="1230084" y="4345679"/>
                <a:ext cx="254700" cy="252900"/>
              </a:xfrm>
              <a:prstGeom prst="ellipse">
                <a:avLst/>
              </a:prstGeom>
              <a:solidFill>
                <a:srgbClr val="C488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30"/>
              <p:cNvSpPr/>
              <p:nvPr/>
            </p:nvSpPr>
            <p:spPr>
              <a:xfrm>
                <a:off x="1230084" y="4657304"/>
                <a:ext cx="254700" cy="252900"/>
              </a:xfrm>
              <a:prstGeom prst="ellipse">
                <a:avLst/>
              </a:prstGeom>
              <a:solidFill>
                <a:srgbClr val="C488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01" name="Google Shape;401;p30"/>
              <p:cNvCxnSpPr>
                <a:stCxn id="384" idx="6"/>
                <a:endCxn id="383" idx="2"/>
              </p:cNvCxnSpPr>
              <p:nvPr/>
            </p:nvCxnSpPr>
            <p:spPr>
              <a:xfrm>
                <a:off x="947411" y="2928895"/>
                <a:ext cx="180300" cy="600"/>
              </a:xfrm>
              <a:prstGeom prst="curvedConnector3">
                <a:avLst>
                  <a:gd fmla="val 50017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02" name="Google Shape;402;p30"/>
              <p:cNvCxnSpPr>
                <a:stCxn id="383" idx="6"/>
                <a:endCxn id="387" idx="2"/>
              </p:cNvCxnSpPr>
              <p:nvPr/>
            </p:nvCxnSpPr>
            <p:spPr>
              <a:xfrm flipH="1" rot="10800000">
                <a:off x="1382472" y="2200192"/>
                <a:ext cx="270300" cy="728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D9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03" name="Google Shape;403;p30"/>
              <p:cNvCxnSpPr>
                <a:stCxn id="383" idx="6"/>
                <a:endCxn id="388" idx="2"/>
              </p:cNvCxnSpPr>
              <p:nvPr/>
            </p:nvCxnSpPr>
            <p:spPr>
              <a:xfrm flipH="1" rot="10800000">
                <a:off x="1382472" y="2550292"/>
                <a:ext cx="270300" cy="3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D9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04" name="Google Shape;404;p30"/>
              <p:cNvCxnSpPr>
                <a:endCxn id="391" idx="2"/>
              </p:cNvCxnSpPr>
              <p:nvPr/>
            </p:nvCxnSpPr>
            <p:spPr>
              <a:xfrm>
                <a:off x="1382322" y="2928804"/>
                <a:ext cx="270300" cy="2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CFE2F3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05" name="Google Shape;405;p30"/>
              <p:cNvCxnSpPr>
                <a:stCxn id="383" idx="6"/>
                <a:endCxn id="389" idx="2"/>
              </p:cNvCxnSpPr>
              <p:nvPr/>
            </p:nvCxnSpPr>
            <p:spPr>
              <a:xfrm>
                <a:off x="1382472" y="2928892"/>
                <a:ext cx="270300" cy="414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2222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06" name="Google Shape;406;p30"/>
              <p:cNvCxnSpPr>
                <a:stCxn id="383" idx="6"/>
                <a:endCxn id="390" idx="1"/>
              </p:cNvCxnSpPr>
              <p:nvPr/>
            </p:nvCxnSpPr>
            <p:spPr>
              <a:xfrm>
                <a:off x="1382472" y="2928892"/>
                <a:ext cx="307500" cy="675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FF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407" name="Google Shape;407;p30"/>
              <p:cNvSpPr/>
              <p:nvPr/>
            </p:nvSpPr>
            <p:spPr>
              <a:xfrm>
                <a:off x="1749350" y="1700375"/>
                <a:ext cx="26400" cy="53100"/>
              </a:xfrm>
              <a:prstGeom prst="ellipse">
                <a:avLst/>
              </a:prstGeom>
              <a:solidFill>
                <a:srgbClr val="C4889A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highlight>
                    <a:srgbClr val="0D1117"/>
                  </a:highlight>
                </a:endParaRPr>
              </a:p>
            </p:txBody>
          </p:sp>
          <p:sp>
            <p:nvSpPr>
              <p:cNvPr id="408" name="Google Shape;408;p30"/>
              <p:cNvSpPr/>
              <p:nvPr/>
            </p:nvSpPr>
            <p:spPr>
              <a:xfrm>
                <a:off x="1749350" y="1801228"/>
                <a:ext cx="26400" cy="53100"/>
              </a:xfrm>
              <a:prstGeom prst="ellipse">
                <a:avLst/>
              </a:prstGeom>
              <a:solidFill>
                <a:srgbClr val="C4889A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highlight>
                    <a:srgbClr val="0D1117"/>
                  </a:highlight>
                </a:endParaRPr>
              </a:p>
            </p:txBody>
          </p:sp>
          <p:sp>
            <p:nvSpPr>
              <p:cNvPr id="409" name="Google Shape;409;p30"/>
              <p:cNvSpPr/>
              <p:nvPr/>
            </p:nvSpPr>
            <p:spPr>
              <a:xfrm>
                <a:off x="1749350" y="1902081"/>
                <a:ext cx="26400" cy="53100"/>
              </a:xfrm>
              <a:prstGeom prst="ellipse">
                <a:avLst/>
              </a:prstGeom>
              <a:solidFill>
                <a:srgbClr val="C4889A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highlight>
                    <a:srgbClr val="0D1117"/>
                  </a:highlight>
                </a:endParaRPr>
              </a:p>
            </p:txBody>
          </p:sp>
          <p:cxnSp>
            <p:nvCxnSpPr>
              <p:cNvPr id="410" name="Google Shape;410;p30"/>
              <p:cNvCxnSpPr>
                <a:stCxn id="383" idx="6"/>
              </p:cNvCxnSpPr>
              <p:nvPr/>
            </p:nvCxnSpPr>
            <p:spPr>
              <a:xfrm flipH="1" rot="10800000">
                <a:off x="1382472" y="1870192"/>
                <a:ext cx="283800" cy="1058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CFE2F3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411" name="Google Shape;411;p30"/>
              <p:cNvSpPr/>
              <p:nvPr/>
            </p:nvSpPr>
            <p:spPr>
              <a:xfrm>
                <a:off x="2267507" y="3510327"/>
                <a:ext cx="180300" cy="53100"/>
              </a:xfrm>
              <a:prstGeom prst="flowChartDecision">
                <a:avLst/>
              </a:prstGeom>
              <a:solidFill>
                <a:srgbClr val="B58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30"/>
              <p:cNvSpPr/>
              <p:nvPr/>
            </p:nvSpPr>
            <p:spPr>
              <a:xfrm>
                <a:off x="2267507" y="3434127"/>
                <a:ext cx="180300" cy="53100"/>
              </a:xfrm>
              <a:prstGeom prst="flowChartDecision">
                <a:avLst/>
              </a:prstGeom>
              <a:solidFill>
                <a:srgbClr val="B58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30"/>
              <p:cNvSpPr/>
              <p:nvPr/>
            </p:nvSpPr>
            <p:spPr>
              <a:xfrm>
                <a:off x="2267507" y="3357927"/>
                <a:ext cx="180300" cy="53100"/>
              </a:xfrm>
              <a:prstGeom prst="flowChartDecision">
                <a:avLst/>
              </a:prstGeom>
              <a:solidFill>
                <a:srgbClr val="B58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14" name="Google Shape;414;p30"/>
              <p:cNvCxnSpPr>
                <a:stCxn id="391" idx="6"/>
                <a:endCxn id="412" idx="1"/>
              </p:cNvCxnSpPr>
              <p:nvPr/>
            </p:nvCxnSpPr>
            <p:spPr>
              <a:xfrm>
                <a:off x="1907322" y="2931204"/>
                <a:ext cx="360300" cy="529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97A7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15" name="Google Shape;415;p30"/>
              <p:cNvCxnSpPr>
                <a:stCxn id="391" idx="6"/>
                <a:endCxn id="385" idx="1"/>
              </p:cNvCxnSpPr>
              <p:nvPr/>
            </p:nvCxnSpPr>
            <p:spPr>
              <a:xfrm flipH="1" rot="10800000">
                <a:off x="1907322" y="2626404"/>
                <a:ext cx="247200" cy="304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97A7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16" name="Google Shape;416;p30"/>
              <p:cNvCxnSpPr>
                <a:endCxn id="392" idx="1"/>
              </p:cNvCxnSpPr>
              <p:nvPr/>
            </p:nvCxnSpPr>
            <p:spPr>
              <a:xfrm>
                <a:off x="1907266" y="2931198"/>
                <a:ext cx="2472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97A7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17" name="Google Shape;417;p30"/>
              <p:cNvCxnSpPr>
                <a:stCxn id="391" idx="6"/>
                <a:endCxn id="393" idx="1"/>
              </p:cNvCxnSpPr>
              <p:nvPr/>
            </p:nvCxnSpPr>
            <p:spPr>
              <a:xfrm>
                <a:off x="1907322" y="2931204"/>
                <a:ext cx="247200" cy="304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97A7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18" name="Google Shape;418;p30"/>
              <p:cNvCxnSpPr>
                <a:stCxn id="394" idx="4"/>
                <a:endCxn id="386" idx="0"/>
              </p:cNvCxnSpPr>
              <p:nvPr/>
            </p:nvCxnSpPr>
            <p:spPr>
              <a:xfrm>
                <a:off x="2955036" y="3722470"/>
                <a:ext cx="40500" cy="451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19" name="Google Shape;419;p30"/>
              <p:cNvCxnSpPr>
                <a:stCxn id="395" idx="5"/>
                <a:endCxn id="386" idx="0"/>
              </p:cNvCxnSpPr>
              <p:nvPr/>
            </p:nvCxnSpPr>
            <p:spPr>
              <a:xfrm>
                <a:off x="2545061" y="3877208"/>
                <a:ext cx="450600" cy="296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20" name="Google Shape;420;p30"/>
              <p:cNvCxnSpPr>
                <a:stCxn id="396" idx="5"/>
                <a:endCxn id="386" idx="1"/>
              </p:cNvCxnSpPr>
              <p:nvPr/>
            </p:nvCxnSpPr>
            <p:spPr>
              <a:xfrm>
                <a:off x="2371872" y="4249917"/>
                <a:ext cx="455700" cy="9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69138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21" name="Google Shape;421;p30"/>
              <p:cNvCxnSpPr>
                <a:stCxn id="397" idx="6"/>
                <a:endCxn id="386" idx="1"/>
              </p:cNvCxnSpPr>
              <p:nvPr/>
            </p:nvCxnSpPr>
            <p:spPr>
              <a:xfrm flipH="1" rot="10800000">
                <a:off x="2419559" y="4259879"/>
                <a:ext cx="408000" cy="338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C9DAF8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22" name="Google Shape;422;p30"/>
              <p:cNvCxnSpPr>
                <a:stCxn id="397" idx="2"/>
                <a:endCxn id="398" idx="6"/>
              </p:cNvCxnSpPr>
              <p:nvPr/>
            </p:nvCxnSpPr>
            <p:spPr>
              <a:xfrm rot="10800000">
                <a:off x="1484759" y="4160579"/>
                <a:ext cx="680100" cy="43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23" name="Google Shape;423;p30"/>
              <p:cNvCxnSpPr>
                <a:stCxn id="397" idx="2"/>
                <a:endCxn id="399" idx="6"/>
              </p:cNvCxnSpPr>
              <p:nvPr/>
            </p:nvCxnSpPr>
            <p:spPr>
              <a:xfrm rot="10800000">
                <a:off x="1484759" y="4472279"/>
                <a:ext cx="680100" cy="126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24" name="Google Shape;424;p30"/>
              <p:cNvCxnSpPr>
                <a:stCxn id="397" idx="2"/>
                <a:endCxn id="400" idx="6"/>
              </p:cNvCxnSpPr>
              <p:nvPr/>
            </p:nvCxnSpPr>
            <p:spPr>
              <a:xfrm flipH="1">
                <a:off x="1484759" y="4598579"/>
                <a:ext cx="680100" cy="185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425" name="Google Shape;425;p30"/>
              <p:cNvSpPr/>
              <p:nvPr/>
            </p:nvSpPr>
            <p:spPr>
              <a:xfrm>
                <a:off x="361811" y="3139945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30"/>
              <p:cNvSpPr/>
              <p:nvPr/>
            </p:nvSpPr>
            <p:spPr>
              <a:xfrm>
                <a:off x="348286" y="2722470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30"/>
              <p:cNvSpPr/>
              <p:nvPr/>
            </p:nvSpPr>
            <p:spPr>
              <a:xfrm>
                <a:off x="361811" y="2191220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28" name="Google Shape;428;p30"/>
              <p:cNvCxnSpPr>
                <a:endCxn id="427" idx="6"/>
              </p:cNvCxnSpPr>
              <p:nvPr/>
            </p:nvCxnSpPr>
            <p:spPr>
              <a:xfrm rot="10800000">
                <a:off x="616511" y="2317670"/>
                <a:ext cx="113400" cy="521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29" name="Google Shape;429;p30"/>
              <p:cNvCxnSpPr>
                <a:stCxn id="384" idx="3"/>
                <a:endCxn id="426" idx="5"/>
              </p:cNvCxnSpPr>
              <p:nvPr/>
            </p:nvCxnSpPr>
            <p:spPr>
              <a:xfrm rot="10800000">
                <a:off x="565611" y="2938208"/>
                <a:ext cx="164400" cy="80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30" name="Google Shape;430;p30"/>
              <p:cNvCxnSpPr>
                <a:stCxn id="384" idx="3"/>
                <a:endCxn id="425" idx="7"/>
              </p:cNvCxnSpPr>
              <p:nvPr/>
            </p:nvCxnSpPr>
            <p:spPr>
              <a:xfrm flipH="1">
                <a:off x="579111" y="3018308"/>
                <a:ext cx="150900" cy="158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sp>
          <p:nvSpPr>
            <p:cNvPr id="431" name="Google Shape;431;p30"/>
            <p:cNvSpPr/>
            <p:nvPr/>
          </p:nvSpPr>
          <p:spPr>
            <a:xfrm>
              <a:off x="2286775" y="3940228"/>
              <a:ext cx="336000" cy="2376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2" name="Google Shape;432;p30"/>
            <p:cNvCxnSpPr>
              <a:stCxn id="383" idx="5"/>
              <a:endCxn id="431" idx="1"/>
            </p:cNvCxnSpPr>
            <p:nvPr/>
          </p:nvCxnSpPr>
          <p:spPr>
            <a:xfrm>
              <a:off x="2030972" y="3094506"/>
              <a:ext cx="255900" cy="9645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433" name="Google Shape;433;p30"/>
          <p:cNvSpPr/>
          <p:nvPr/>
        </p:nvSpPr>
        <p:spPr>
          <a:xfrm rot="-1312201">
            <a:off x="3047808" y="1830157"/>
            <a:ext cx="328200" cy="223050"/>
          </a:xfrm>
          <a:prstGeom prst="flowChartPreparation">
            <a:avLst/>
          </a:prstGeom>
          <a:solidFill>
            <a:srgbClr val="3C78D8"/>
          </a:solidFill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4" name="Google Shape;434;p30"/>
          <p:cNvCxnSpPr>
            <a:endCxn id="433" idx="0"/>
          </p:cNvCxnSpPr>
          <p:nvPr/>
        </p:nvCxnSpPr>
        <p:spPr>
          <a:xfrm flipH="1" rot="10800000">
            <a:off x="2515765" y="1838183"/>
            <a:ext cx="654600" cy="3951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5" name="Google Shape;435;p30"/>
          <p:cNvCxnSpPr>
            <a:endCxn id="433" idx="2"/>
          </p:cNvCxnSpPr>
          <p:nvPr/>
        </p:nvCxnSpPr>
        <p:spPr>
          <a:xfrm flipH="1" rot="10800000">
            <a:off x="2515752" y="2045181"/>
            <a:ext cx="737700" cy="1878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6" name="Google Shape;436;p30"/>
          <p:cNvSpPr/>
          <p:nvPr/>
        </p:nvSpPr>
        <p:spPr>
          <a:xfrm rot="-981955">
            <a:off x="3168006" y="2224546"/>
            <a:ext cx="328200" cy="223050"/>
          </a:xfrm>
          <a:prstGeom prst="flowChartPreparation">
            <a:avLst/>
          </a:prstGeom>
          <a:solidFill>
            <a:srgbClr val="3C78D8"/>
          </a:solidFill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7" name="Google Shape;437;p30"/>
          <p:cNvCxnSpPr>
            <a:endCxn id="436" idx="0"/>
          </p:cNvCxnSpPr>
          <p:nvPr/>
        </p:nvCxnSpPr>
        <p:spPr>
          <a:xfrm flipH="1" rot="10800000">
            <a:off x="2586082" y="2229065"/>
            <a:ext cx="714600" cy="3258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8" name="Google Shape;438;p30"/>
          <p:cNvCxnSpPr>
            <a:endCxn id="436" idx="2"/>
          </p:cNvCxnSpPr>
          <p:nvPr/>
        </p:nvCxnSpPr>
        <p:spPr>
          <a:xfrm flipH="1" rot="10800000">
            <a:off x="2586231" y="2443078"/>
            <a:ext cx="777300" cy="1116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1"/>
          <p:cNvSpPr/>
          <p:nvPr/>
        </p:nvSpPr>
        <p:spPr>
          <a:xfrm>
            <a:off x="256100" y="1377350"/>
            <a:ext cx="3699300" cy="3558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1"/>
          <p:cNvSpPr txBox="1"/>
          <p:nvPr/>
        </p:nvSpPr>
        <p:spPr>
          <a:xfrm>
            <a:off x="289097" y="1377300"/>
            <a:ext cx="304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 Provenance Graph</a:t>
            </a:r>
            <a:endParaRPr/>
          </a:p>
        </p:txBody>
      </p:sp>
      <p:sp>
        <p:nvSpPr>
          <p:cNvPr id="445" name="Google Shape;44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 Motivating Example</a:t>
            </a:r>
            <a:endParaRPr/>
          </a:p>
        </p:txBody>
      </p:sp>
      <p:sp>
        <p:nvSpPr>
          <p:cNvPr id="446" name="Google Shape;446;p31"/>
          <p:cNvSpPr/>
          <p:nvPr/>
        </p:nvSpPr>
        <p:spPr>
          <a:xfrm>
            <a:off x="4149450" y="1377300"/>
            <a:ext cx="4839900" cy="3585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1"/>
          <p:cNvSpPr txBox="1"/>
          <p:nvPr/>
        </p:nvSpPr>
        <p:spPr>
          <a:xfrm>
            <a:off x="4335700" y="1381600"/>
            <a:ext cx="322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 Technique Graph(T1070.005)</a:t>
            </a:r>
            <a:endParaRPr/>
          </a:p>
        </p:txBody>
      </p:sp>
      <p:sp>
        <p:nvSpPr>
          <p:cNvPr id="448" name="Google Shape;448;p31"/>
          <p:cNvSpPr txBox="1"/>
          <p:nvPr/>
        </p:nvSpPr>
        <p:spPr>
          <a:xfrm>
            <a:off x="4335700" y="3003175"/>
            <a:ext cx="4443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/>
              <a:t>A:</a:t>
            </a:r>
            <a:r>
              <a:rPr lang="zh-TW" sz="1200"/>
              <a:t> cmd.exe reg add AutoShareServer </a:t>
            </a:r>
            <a:r>
              <a:rPr lang="zh-TW" sz="1100">
                <a:solidFill>
                  <a:schemeClr val="dk1"/>
                </a:solidFill>
              </a:rPr>
              <a:t>REG_DWORD </a:t>
            </a:r>
            <a:r>
              <a:rPr lang="zh-TW" sz="1200"/>
              <a:t>/d 0 &amp;&amp; </a:t>
            </a:r>
            <a:r>
              <a:rPr lang="zh-TW" sz="1200">
                <a:solidFill>
                  <a:schemeClr val="dk1"/>
                </a:solidFill>
              </a:rPr>
              <a:t>reg add AutoShareWks </a:t>
            </a:r>
            <a:r>
              <a:rPr lang="zh-TW" sz="1100">
                <a:solidFill>
                  <a:schemeClr val="dk1"/>
                </a:solidFill>
              </a:rPr>
              <a:t>REG_DWORD </a:t>
            </a:r>
            <a:r>
              <a:rPr lang="zh-TW" sz="1200">
                <a:solidFill>
                  <a:schemeClr val="dk1"/>
                </a:solidFill>
              </a:rPr>
              <a:t>/d 0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1"/>
                </a:solidFill>
              </a:rPr>
              <a:t>B:</a:t>
            </a:r>
            <a:r>
              <a:rPr lang="zh-TW" sz="1200">
                <a:solidFill>
                  <a:schemeClr val="dk1"/>
                </a:solidFill>
              </a:rPr>
              <a:t> reg.exe reg add </a:t>
            </a:r>
            <a:r>
              <a:rPr lang="zh-TW" sz="1200">
                <a:solidFill>
                  <a:srgbClr val="45818E"/>
                </a:solidFill>
              </a:rPr>
              <a:t>AutoShareServer</a:t>
            </a:r>
            <a:r>
              <a:rPr lang="zh-TW" sz="1200">
                <a:solidFill>
                  <a:schemeClr val="dk1"/>
                </a:solidFill>
              </a:rPr>
              <a:t> </a:t>
            </a:r>
            <a:r>
              <a:rPr lang="zh-TW" sz="1100">
                <a:solidFill>
                  <a:schemeClr val="dk1"/>
                </a:solidFill>
              </a:rPr>
              <a:t>REG_DWORD </a:t>
            </a:r>
            <a:r>
              <a:rPr lang="zh-TW" sz="1200">
                <a:solidFill>
                  <a:schemeClr val="dk1"/>
                </a:solidFill>
              </a:rPr>
              <a:t>/d 0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1"/>
                </a:solidFill>
              </a:rPr>
              <a:t>C:</a:t>
            </a:r>
            <a:r>
              <a:rPr lang="zh-TW" sz="1200">
                <a:solidFill>
                  <a:schemeClr val="dk1"/>
                </a:solidFill>
              </a:rPr>
              <a:t> reg.exe reg add </a:t>
            </a:r>
            <a:r>
              <a:rPr lang="zh-TW" sz="1200">
                <a:solidFill>
                  <a:srgbClr val="45818E"/>
                </a:solidFill>
              </a:rPr>
              <a:t>AutoShareWks</a:t>
            </a:r>
            <a:r>
              <a:rPr lang="zh-TW" sz="1200">
                <a:solidFill>
                  <a:schemeClr val="dk1"/>
                </a:solidFill>
              </a:rPr>
              <a:t> </a:t>
            </a:r>
            <a:r>
              <a:rPr lang="zh-TW" sz="1100">
                <a:solidFill>
                  <a:schemeClr val="dk1"/>
                </a:solidFill>
              </a:rPr>
              <a:t>REG_DWORD </a:t>
            </a:r>
            <a:r>
              <a:rPr lang="zh-TW" sz="1200">
                <a:solidFill>
                  <a:schemeClr val="dk1"/>
                </a:solidFill>
              </a:rPr>
              <a:t>/d 0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1"/>
                </a:solidFill>
              </a:rPr>
              <a:t>D:</a:t>
            </a:r>
            <a:r>
              <a:rPr lang="zh-TW" sz="1200">
                <a:solidFill>
                  <a:schemeClr val="dk1"/>
                </a:solidFill>
              </a:rPr>
              <a:t> HKLM\System\...\Parameters\AutoShareServer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1"/>
                </a:solidFill>
              </a:rPr>
              <a:t>E: </a:t>
            </a:r>
            <a:r>
              <a:rPr lang="zh-TW" sz="1200">
                <a:solidFill>
                  <a:schemeClr val="dk1"/>
                </a:solidFill>
              </a:rPr>
              <a:t>HKLM\System\...\Parameters\AutoShareWks</a:t>
            </a:r>
            <a:endParaRPr sz="1200">
              <a:solidFill>
                <a:schemeClr val="dk1"/>
              </a:solidFill>
            </a:endParaRPr>
          </a:p>
        </p:txBody>
      </p:sp>
      <p:grpSp>
        <p:nvGrpSpPr>
          <p:cNvPr id="449" name="Google Shape;449;p31"/>
          <p:cNvGrpSpPr/>
          <p:nvPr/>
        </p:nvGrpSpPr>
        <p:grpSpPr>
          <a:xfrm>
            <a:off x="4468925" y="1689775"/>
            <a:ext cx="2878325" cy="1141264"/>
            <a:chOff x="5688125" y="1803550"/>
            <a:chExt cx="2878325" cy="1141264"/>
          </a:xfrm>
        </p:grpSpPr>
        <p:sp>
          <p:nvSpPr>
            <p:cNvPr id="450" name="Google Shape;450;p31"/>
            <p:cNvSpPr/>
            <p:nvPr/>
          </p:nvSpPr>
          <p:spPr>
            <a:xfrm>
              <a:off x="5688125" y="2282988"/>
              <a:ext cx="328200" cy="328200"/>
            </a:xfrm>
            <a:prstGeom prst="ellipse">
              <a:avLst/>
            </a:prstGeom>
            <a:solidFill>
              <a:srgbClr val="C488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A</a:t>
              </a: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6963188" y="2007588"/>
              <a:ext cx="328200" cy="328200"/>
            </a:xfrm>
            <a:prstGeom prst="ellipse">
              <a:avLst/>
            </a:prstGeom>
            <a:solidFill>
              <a:srgbClr val="C488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B</a:t>
              </a: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6963188" y="2543200"/>
              <a:ext cx="328200" cy="328200"/>
            </a:xfrm>
            <a:prstGeom prst="ellipse">
              <a:avLst/>
            </a:prstGeom>
            <a:solidFill>
              <a:srgbClr val="C488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C</a:t>
              </a:r>
              <a:endParaRPr/>
            </a:p>
          </p:txBody>
        </p:sp>
        <p:cxnSp>
          <p:nvCxnSpPr>
            <p:cNvPr id="453" name="Google Shape;453;p31"/>
            <p:cNvCxnSpPr>
              <a:stCxn id="450" idx="6"/>
              <a:endCxn id="451" idx="2"/>
            </p:cNvCxnSpPr>
            <p:nvPr/>
          </p:nvCxnSpPr>
          <p:spPr>
            <a:xfrm flipH="1" rot="10800000">
              <a:off x="6016325" y="2171688"/>
              <a:ext cx="946800" cy="2754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54" name="Google Shape;454;p31"/>
            <p:cNvCxnSpPr>
              <a:stCxn id="450" idx="6"/>
              <a:endCxn id="452" idx="2"/>
            </p:cNvCxnSpPr>
            <p:nvPr/>
          </p:nvCxnSpPr>
          <p:spPr>
            <a:xfrm>
              <a:off x="6016325" y="2447088"/>
              <a:ext cx="946800" cy="2601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55" name="Google Shape;455;p31"/>
            <p:cNvSpPr/>
            <p:nvPr/>
          </p:nvSpPr>
          <p:spPr>
            <a:xfrm>
              <a:off x="8238250" y="2067997"/>
              <a:ext cx="328200" cy="223050"/>
            </a:xfrm>
            <a:prstGeom prst="flowChartPreparation">
              <a:avLst/>
            </a:prstGeom>
            <a:solidFill>
              <a:srgbClr val="3C78D8"/>
            </a:solidFill>
            <a:ln cap="flat" cmpd="sng" w="2857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D</a:t>
              </a:r>
              <a:endParaRPr/>
            </a:p>
          </p:txBody>
        </p:sp>
        <p:cxnSp>
          <p:nvCxnSpPr>
            <p:cNvPr id="456" name="Google Shape;456;p31"/>
            <p:cNvCxnSpPr>
              <a:stCxn id="451" idx="6"/>
              <a:endCxn id="455" idx="0"/>
            </p:cNvCxnSpPr>
            <p:nvPr/>
          </p:nvCxnSpPr>
          <p:spPr>
            <a:xfrm flipH="1" rot="10800000">
              <a:off x="7291388" y="2067888"/>
              <a:ext cx="1110900" cy="103800"/>
            </a:xfrm>
            <a:prstGeom prst="curvedConnector4">
              <a:avLst>
                <a:gd fmla="val 25273" name="adj1"/>
                <a:gd fmla="val 142907" name="adj2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57" name="Google Shape;457;p31"/>
            <p:cNvCxnSpPr>
              <a:stCxn id="451" idx="6"/>
              <a:endCxn id="455" idx="2"/>
            </p:cNvCxnSpPr>
            <p:nvPr/>
          </p:nvCxnSpPr>
          <p:spPr>
            <a:xfrm>
              <a:off x="7291388" y="2171688"/>
              <a:ext cx="1110900" cy="119400"/>
            </a:xfrm>
            <a:prstGeom prst="curvedConnector4">
              <a:avLst>
                <a:gd fmla="val 28816" name="adj1"/>
                <a:gd fmla="val 139500" name="adj2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58" name="Google Shape;458;p31"/>
            <p:cNvSpPr txBox="1"/>
            <p:nvPr/>
          </p:nvSpPr>
          <p:spPr>
            <a:xfrm>
              <a:off x="7367674" y="1803550"/>
              <a:ext cx="1089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800"/>
                <a:t>RegQueryValue</a:t>
              </a:r>
              <a:endParaRPr sz="800"/>
            </a:p>
          </p:txBody>
        </p:sp>
        <p:sp>
          <p:nvSpPr>
            <p:cNvPr id="459" name="Google Shape;459;p31"/>
            <p:cNvSpPr txBox="1"/>
            <p:nvPr/>
          </p:nvSpPr>
          <p:spPr>
            <a:xfrm>
              <a:off x="7456925" y="2064250"/>
              <a:ext cx="946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800"/>
                <a:t>RegSetValue</a:t>
              </a:r>
              <a:endParaRPr sz="800"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8238250" y="2677597"/>
              <a:ext cx="328200" cy="223050"/>
            </a:xfrm>
            <a:prstGeom prst="flowChartPreparation">
              <a:avLst/>
            </a:prstGeom>
            <a:solidFill>
              <a:srgbClr val="3C78D8"/>
            </a:solidFill>
            <a:ln cap="flat" cmpd="sng" w="2857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E</a:t>
              </a:r>
              <a:endParaRPr/>
            </a:p>
          </p:txBody>
        </p:sp>
        <p:cxnSp>
          <p:nvCxnSpPr>
            <p:cNvPr id="461" name="Google Shape;461;p31"/>
            <p:cNvCxnSpPr>
              <a:stCxn id="452" idx="6"/>
              <a:endCxn id="460" idx="0"/>
            </p:cNvCxnSpPr>
            <p:nvPr/>
          </p:nvCxnSpPr>
          <p:spPr>
            <a:xfrm flipH="1" rot="10800000">
              <a:off x="7291388" y="2677600"/>
              <a:ext cx="1110900" cy="29700"/>
            </a:xfrm>
            <a:prstGeom prst="curvedConnector4">
              <a:avLst>
                <a:gd fmla="val 22910" name="adj1"/>
                <a:gd fmla="val 403199" name="adj2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2" name="Google Shape;462;p31"/>
            <p:cNvCxnSpPr>
              <a:stCxn id="452" idx="6"/>
              <a:endCxn id="460" idx="2"/>
            </p:cNvCxnSpPr>
            <p:nvPr/>
          </p:nvCxnSpPr>
          <p:spPr>
            <a:xfrm>
              <a:off x="7291388" y="2707300"/>
              <a:ext cx="1110900" cy="193200"/>
            </a:xfrm>
            <a:prstGeom prst="curvedConnector4">
              <a:avLst>
                <a:gd fmla="val 27636" name="adj1"/>
                <a:gd fmla="val 87435" name="adj2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63" name="Google Shape;463;p31"/>
            <p:cNvSpPr txBox="1"/>
            <p:nvPr/>
          </p:nvSpPr>
          <p:spPr>
            <a:xfrm>
              <a:off x="7443874" y="2376314"/>
              <a:ext cx="1089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800"/>
                <a:t>RegQueryValue</a:t>
              </a:r>
              <a:endParaRPr sz="800"/>
            </a:p>
          </p:txBody>
        </p:sp>
        <p:sp>
          <p:nvSpPr>
            <p:cNvPr id="464" name="Google Shape;464;p31"/>
            <p:cNvSpPr txBox="1"/>
            <p:nvPr/>
          </p:nvSpPr>
          <p:spPr>
            <a:xfrm>
              <a:off x="7456924" y="2637014"/>
              <a:ext cx="1033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800"/>
                <a:t>RegSetValue</a:t>
              </a:r>
              <a:endParaRPr sz="800"/>
            </a:p>
          </p:txBody>
        </p:sp>
      </p:grpSp>
      <p:grpSp>
        <p:nvGrpSpPr>
          <p:cNvPr id="465" name="Google Shape;465;p31"/>
          <p:cNvGrpSpPr/>
          <p:nvPr/>
        </p:nvGrpSpPr>
        <p:grpSpPr>
          <a:xfrm>
            <a:off x="304892" y="2145604"/>
            <a:ext cx="3520605" cy="2484583"/>
            <a:chOff x="381092" y="1612204"/>
            <a:chExt cx="3520605" cy="2484583"/>
          </a:xfrm>
        </p:grpSpPr>
        <p:sp>
          <p:nvSpPr>
            <p:cNvPr id="466" name="Google Shape;466;p31"/>
            <p:cNvSpPr/>
            <p:nvPr/>
          </p:nvSpPr>
          <p:spPr>
            <a:xfrm>
              <a:off x="2127022" y="2269592"/>
              <a:ext cx="254814" cy="252944"/>
            </a:xfrm>
            <a:prstGeom prst="ellipse">
              <a:avLst/>
            </a:prstGeom>
            <a:solidFill>
              <a:srgbClr val="C488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1026416" y="2269592"/>
              <a:ext cx="254814" cy="252944"/>
            </a:xfrm>
            <a:prstGeom prst="ellipse">
              <a:avLst/>
            </a:prstGeom>
            <a:noFill/>
            <a:ln cap="flat" cmpd="sng" w="28575">
              <a:solidFill>
                <a:srgbClr val="C4889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3078442" y="1612204"/>
              <a:ext cx="254814" cy="171905"/>
            </a:xfrm>
            <a:prstGeom prst="flowChartPreparation">
              <a:avLst/>
            </a:prstGeom>
            <a:noFill/>
            <a:ln cap="flat" cmpd="sng" w="28575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3037797" y="1887961"/>
              <a:ext cx="336104" cy="172020"/>
            </a:xfrm>
            <a:prstGeom prst="rect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70" name="Google Shape;470;p31"/>
            <p:cNvCxnSpPr>
              <a:stCxn id="467" idx="6"/>
              <a:endCxn id="466" idx="2"/>
            </p:cNvCxnSpPr>
            <p:nvPr/>
          </p:nvCxnSpPr>
          <p:spPr>
            <a:xfrm>
              <a:off x="1281231" y="2396064"/>
              <a:ext cx="845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71" name="Google Shape;471;p31"/>
            <p:cNvSpPr/>
            <p:nvPr/>
          </p:nvSpPr>
          <p:spPr>
            <a:xfrm>
              <a:off x="1026416" y="2765095"/>
              <a:ext cx="254814" cy="252944"/>
            </a:xfrm>
            <a:prstGeom prst="ellipse">
              <a:avLst/>
            </a:prstGeom>
            <a:noFill/>
            <a:ln cap="flat" cmpd="sng" w="28575">
              <a:solidFill>
                <a:srgbClr val="C4889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1491111" y="2765095"/>
              <a:ext cx="254814" cy="252944"/>
            </a:xfrm>
            <a:prstGeom prst="ellipse">
              <a:avLst/>
            </a:prstGeom>
            <a:noFill/>
            <a:ln cap="flat" cmpd="sng" w="28575">
              <a:solidFill>
                <a:srgbClr val="C4889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466593" y="2765095"/>
              <a:ext cx="254814" cy="252944"/>
            </a:xfrm>
            <a:prstGeom prst="ellipse">
              <a:avLst/>
            </a:prstGeom>
            <a:noFill/>
            <a:ln cap="flat" cmpd="sng" w="28575">
              <a:solidFill>
                <a:srgbClr val="C4889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721408" y="3307263"/>
              <a:ext cx="254814" cy="252944"/>
            </a:xfrm>
            <a:prstGeom prst="ellipse">
              <a:avLst/>
            </a:prstGeom>
            <a:noFill/>
            <a:ln cap="flat" cmpd="sng" w="28575">
              <a:solidFill>
                <a:srgbClr val="C4889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564672" y="1887961"/>
              <a:ext cx="254814" cy="252944"/>
            </a:xfrm>
            <a:prstGeom prst="ellipse">
              <a:avLst/>
            </a:prstGeom>
            <a:noFill/>
            <a:ln cap="flat" cmpd="sng" w="28575">
              <a:solidFill>
                <a:srgbClr val="C4889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381092" y="2310112"/>
              <a:ext cx="254814" cy="171905"/>
            </a:xfrm>
            <a:prstGeom prst="flowChartPreparation">
              <a:avLst/>
            </a:prstGeom>
            <a:noFill/>
            <a:ln cap="flat" cmpd="sng" w="28575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1100466" y="1716056"/>
              <a:ext cx="254814" cy="171905"/>
            </a:xfrm>
            <a:prstGeom prst="flowChartPreparation">
              <a:avLst/>
            </a:prstGeom>
            <a:noFill/>
            <a:ln cap="flat" cmpd="sng" w="28575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1490160" y="2014702"/>
              <a:ext cx="427874" cy="192155"/>
            </a:xfrm>
            <a:prstGeom prst="flowChartDecision">
              <a:avLst/>
            </a:prstGeom>
            <a:noFill/>
            <a:ln cap="flat" cmpd="sng" w="2857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1"/>
            <p:cNvSpPr/>
            <p:nvPr/>
          </p:nvSpPr>
          <p:spPr>
            <a:xfrm>
              <a:off x="1409822" y="3347724"/>
              <a:ext cx="336104" cy="172020"/>
            </a:xfrm>
            <a:prstGeom prst="rect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1"/>
            <p:cNvSpPr/>
            <p:nvPr/>
          </p:nvSpPr>
          <p:spPr>
            <a:xfrm>
              <a:off x="2086377" y="2846018"/>
              <a:ext cx="336104" cy="172020"/>
            </a:xfrm>
            <a:prstGeom prst="rect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1"/>
            <p:cNvSpPr/>
            <p:nvPr/>
          </p:nvSpPr>
          <p:spPr>
            <a:xfrm>
              <a:off x="2127022" y="3341520"/>
              <a:ext cx="254814" cy="252944"/>
            </a:xfrm>
            <a:prstGeom prst="ellipse">
              <a:avLst/>
            </a:prstGeom>
            <a:noFill/>
            <a:ln cap="flat" cmpd="sng" w="28575">
              <a:solidFill>
                <a:srgbClr val="C4889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1100466" y="3782958"/>
              <a:ext cx="254814" cy="252944"/>
            </a:xfrm>
            <a:prstGeom prst="ellipse">
              <a:avLst/>
            </a:prstGeom>
            <a:noFill/>
            <a:ln cap="flat" cmpd="sng" w="28575">
              <a:solidFill>
                <a:srgbClr val="C4889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1"/>
            <p:cNvSpPr/>
            <p:nvPr/>
          </p:nvSpPr>
          <p:spPr>
            <a:xfrm>
              <a:off x="1603553" y="3782958"/>
              <a:ext cx="427874" cy="192155"/>
            </a:xfrm>
            <a:prstGeom prst="flowChartDecision">
              <a:avLst/>
            </a:prstGeom>
            <a:noFill/>
            <a:ln cap="flat" cmpd="sng" w="2857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3078442" y="2140750"/>
              <a:ext cx="254814" cy="171905"/>
            </a:xfrm>
            <a:prstGeom prst="flowChartPreparation">
              <a:avLst/>
            </a:prstGeom>
            <a:noFill/>
            <a:ln cap="flat" cmpd="sng" w="28575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3078442" y="2375660"/>
              <a:ext cx="254814" cy="171905"/>
            </a:xfrm>
            <a:prstGeom prst="flowChartPreparation">
              <a:avLst/>
            </a:prstGeom>
            <a:noFill/>
            <a:ln cap="flat" cmpd="sng" w="28575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3078442" y="2610569"/>
              <a:ext cx="254814" cy="171905"/>
            </a:xfrm>
            <a:prstGeom prst="flowChartPreparation">
              <a:avLst/>
            </a:prstGeom>
            <a:noFill/>
            <a:ln cap="flat" cmpd="sng" w="28575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3078442" y="2845479"/>
              <a:ext cx="254814" cy="171905"/>
            </a:xfrm>
            <a:prstGeom prst="flowChartPreparation">
              <a:avLst/>
            </a:prstGeom>
            <a:noFill/>
            <a:ln cap="flat" cmpd="sng" w="28575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3078442" y="3080388"/>
              <a:ext cx="254814" cy="171905"/>
            </a:xfrm>
            <a:prstGeom prst="flowChartPreparation">
              <a:avLst/>
            </a:prstGeom>
            <a:noFill/>
            <a:ln cap="flat" cmpd="sng" w="28575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3078442" y="3315297"/>
              <a:ext cx="254814" cy="171905"/>
            </a:xfrm>
            <a:prstGeom prst="flowChartPreparation">
              <a:avLst/>
            </a:prstGeom>
            <a:noFill/>
            <a:ln cap="flat" cmpd="sng" w="28575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3078442" y="3550207"/>
              <a:ext cx="254814" cy="252944"/>
            </a:xfrm>
            <a:prstGeom prst="ellipse">
              <a:avLst/>
            </a:prstGeom>
            <a:solidFill>
              <a:srgbClr val="C488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3078442" y="3843843"/>
              <a:ext cx="254814" cy="252944"/>
            </a:xfrm>
            <a:prstGeom prst="ellipse">
              <a:avLst/>
            </a:prstGeom>
            <a:solidFill>
              <a:srgbClr val="C488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3646883" y="3594464"/>
              <a:ext cx="254814" cy="171905"/>
            </a:xfrm>
            <a:prstGeom prst="flowChartPreparation">
              <a:avLst/>
            </a:prstGeom>
            <a:solidFill>
              <a:srgbClr val="3C78D8"/>
            </a:solidFill>
            <a:ln cap="flat" cmpd="sng" w="2857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3646883" y="3888101"/>
              <a:ext cx="254814" cy="171905"/>
            </a:xfrm>
            <a:prstGeom prst="flowChartPreparation">
              <a:avLst/>
            </a:prstGeom>
            <a:solidFill>
              <a:srgbClr val="3C78D8"/>
            </a:solidFill>
            <a:ln cap="flat" cmpd="sng" w="2857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94" name="Google Shape;494;p31"/>
            <p:cNvCxnSpPr>
              <a:stCxn id="467" idx="7"/>
              <a:endCxn id="478" idx="1"/>
            </p:cNvCxnSpPr>
            <p:nvPr/>
          </p:nvCxnSpPr>
          <p:spPr>
            <a:xfrm flipH="1" rot="10800000">
              <a:off x="1243914" y="2110735"/>
              <a:ext cx="246300" cy="195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95" name="Google Shape;495;p31"/>
            <p:cNvCxnSpPr>
              <a:stCxn id="467" idx="0"/>
              <a:endCxn id="477" idx="2"/>
            </p:cNvCxnSpPr>
            <p:nvPr/>
          </p:nvCxnSpPr>
          <p:spPr>
            <a:xfrm flipH="1" rot="10800000">
              <a:off x="1153824" y="1887992"/>
              <a:ext cx="74100" cy="381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96" name="Google Shape;496;p31"/>
            <p:cNvCxnSpPr>
              <a:stCxn id="467" idx="1"/>
              <a:endCxn id="475" idx="5"/>
            </p:cNvCxnSpPr>
            <p:nvPr/>
          </p:nvCxnSpPr>
          <p:spPr>
            <a:xfrm rot="10800000">
              <a:off x="782033" y="2103835"/>
              <a:ext cx="281700" cy="202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97" name="Google Shape;497;p31"/>
            <p:cNvCxnSpPr>
              <a:stCxn id="467" idx="2"/>
              <a:endCxn id="476" idx="3"/>
            </p:cNvCxnSpPr>
            <p:nvPr/>
          </p:nvCxnSpPr>
          <p:spPr>
            <a:xfrm rot="10800000">
              <a:off x="635816" y="2396064"/>
              <a:ext cx="390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98" name="Google Shape;498;p31"/>
            <p:cNvCxnSpPr>
              <a:stCxn id="467" idx="3"/>
              <a:endCxn id="473" idx="7"/>
            </p:cNvCxnSpPr>
            <p:nvPr/>
          </p:nvCxnSpPr>
          <p:spPr>
            <a:xfrm flipH="1">
              <a:off x="684233" y="2485493"/>
              <a:ext cx="379500" cy="316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99" name="Google Shape;499;p31"/>
            <p:cNvCxnSpPr>
              <a:stCxn id="467" idx="4"/>
              <a:endCxn id="471" idx="0"/>
            </p:cNvCxnSpPr>
            <p:nvPr/>
          </p:nvCxnSpPr>
          <p:spPr>
            <a:xfrm>
              <a:off x="1153824" y="2522536"/>
              <a:ext cx="0" cy="242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00" name="Google Shape;500;p31"/>
            <p:cNvCxnSpPr>
              <a:stCxn id="471" idx="3"/>
              <a:endCxn id="474" idx="7"/>
            </p:cNvCxnSpPr>
            <p:nvPr/>
          </p:nvCxnSpPr>
          <p:spPr>
            <a:xfrm flipH="1">
              <a:off x="938933" y="2980996"/>
              <a:ext cx="124800" cy="36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01" name="Google Shape;501;p31"/>
            <p:cNvCxnSpPr>
              <a:stCxn id="471" idx="5"/>
              <a:endCxn id="479" idx="0"/>
            </p:cNvCxnSpPr>
            <p:nvPr/>
          </p:nvCxnSpPr>
          <p:spPr>
            <a:xfrm>
              <a:off x="1243914" y="2980996"/>
              <a:ext cx="333900" cy="366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02" name="Google Shape;502;p31"/>
            <p:cNvCxnSpPr>
              <a:stCxn id="471" idx="6"/>
              <a:endCxn id="472" idx="2"/>
            </p:cNvCxnSpPr>
            <p:nvPr/>
          </p:nvCxnSpPr>
          <p:spPr>
            <a:xfrm>
              <a:off x="1281231" y="2891566"/>
              <a:ext cx="21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03" name="Google Shape;503;p31"/>
            <p:cNvCxnSpPr>
              <a:stCxn id="474" idx="5"/>
              <a:endCxn id="482" idx="1"/>
            </p:cNvCxnSpPr>
            <p:nvPr/>
          </p:nvCxnSpPr>
          <p:spPr>
            <a:xfrm>
              <a:off x="938905" y="3523164"/>
              <a:ext cx="198900" cy="29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04" name="Google Shape;504;p31"/>
            <p:cNvCxnSpPr>
              <a:stCxn id="481" idx="2"/>
              <a:endCxn id="479" idx="3"/>
            </p:cNvCxnSpPr>
            <p:nvPr/>
          </p:nvCxnSpPr>
          <p:spPr>
            <a:xfrm rot="10800000">
              <a:off x="1746022" y="3433792"/>
              <a:ext cx="381000" cy="34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05" name="Google Shape;505;p31"/>
            <p:cNvCxnSpPr>
              <a:stCxn id="481" idx="3"/>
              <a:endCxn id="483" idx="0"/>
            </p:cNvCxnSpPr>
            <p:nvPr/>
          </p:nvCxnSpPr>
          <p:spPr>
            <a:xfrm flipH="1">
              <a:off x="1817538" y="3557421"/>
              <a:ext cx="346800" cy="225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06" name="Google Shape;506;p31"/>
            <p:cNvCxnSpPr>
              <a:stCxn id="466" idx="6"/>
              <a:endCxn id="468" idx="1"/>
            </p:cNvCxnSpPr>
            <p:nvPr/>
          </p:nvCxnSpPr>
          <p:spPr>
            <a:xfrm flipH="1" rot="10800000">
              <a:off x="2381836" y="1698264"/>
              <a:ext cx="696600" cy="69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07" name="Google Shape;507;p31"/>
            <p:cNvCxnSpPr>
              <a:stCxn id="466" idx="6"/>
              <a:endCxn id="469" idx="1"/>
            </p:cNvCxnSpPr>
            <p:nvPr/>
          </p:nvCxnSpPr>
          <p:spPr>
            <a:xfrm flipH="1" rot="10800000">
              <a:off x="2381836" y="1973964"/>
              <a:ext cx="656100" cy="42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08" name="Google Shape;508;p31"/>
            <p:cNvCxnSpPr>
              <a:stCxn id="466" idx="6"/>
              <a:endCxn id="484" idx="1"/>
            </p:cNvCxnSpPr>
            <p:nvPr/>
          </p:nvCxnSpPr>
          <p:spPr>
            <a:xfrm flipH="1" rot="10800000">
              <a:off x="2381836" y="2226564"/>
              <a:ext cx="696600" cy="169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09" name="Google Shape;509;p31"/>
            <p:cNvCxnSpPr>
              <a:stCxn id="466" idx="6"/>
              <a:endCxn id="485" idx="1"/>
            </p:cNvCxnSpPr>
            <p:nvPr/>
          </p:nvCxnSpPr>
          <p:spPr>
            <a:xfrm>
              <a:off x="2381836" y="2396064"/>
              <a:ext cx="696600" cy="65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10" name="Google Shape;510;p31"/>
            <p:cNvCxnSpPr>
              <a:stCxn id="466" idx="6"/>
              <a:endCxn id="486" idx="1"/>
            </p:cNvCxnSpPr>
            <p:nvPr/>
          </p:nvCxnSpPr>
          <p:spPr>
            <a:xfrm>
              <a:off x="2381836" y="2396064"/>
              <a:ext cx="696600" cy="300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11" name="Google Shape;511;p31"/>
            <p:cNvCxnSpPr>
              <a:stCxn id="466" idx="6"/>
              <a:endCxn id="487" idx="1"/>
            </p:cNvCxnSpPr>
            <p:nvPr/>
          </p:nvCxnSpPr>
          <p:spPr>
            <a:xfrm>
              <a:off x="2381836" y="2396064"/>
              <a:ext cx="696600" cy="535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12" name="Google Shape;512;p31"/>
            <p:cNvCxnSpPr>
              <a:stCxn id="466" idx="6"/>
              <a:endCxn id="489" idx="1"/>
            </p:cNvCxnSpPr>
            <p:nvPr/>
          </p:nvCxnSpPr>
          <p:spPr>
            <a:xfrm>
              <a:off x="2381836" y="2396064"/>
              <a:ext cx="696600" cy="1005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13" name="Google Shape;513;p31"/>
            <p:cNvCxnSpPr>
              <a:stCxn id="466" idx="6"/>
              <a:endCxn id="488" idx="1"/>
            </p:cNvCxnSpPr>
            <p:nvPr/>
          </p:nvCxnSpPr>
          <p:spPr>
            <a:xfrm>
              <a:off x="2381836" y="2396064"/>
              <a:ext cx="696600" cy="770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14" name="Google Shape;514;p31"/>
            <p:cNvCxnSpPr>
              <a:stCxn id="466" idx="6"/>
              <a:endCxn id="490" idx="2"/>
            </p:cNvCxnSpPr>
            <p:nvPr/>
          </p:nvCxnSpPr>
          <p:spPr>
            <a:xfrm>
              <a:off x="2381836" y="2396064"/>
              <a:ext cx="696600" cy="1280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15" name="Google Shape;515;p31"/>
            <p:cNvCxnSpPr>
              <a:stCxn id="466" idx="6"/>
              <a:endCxn id="491" idx="2"/>
            </p:cNvCxnSpPr>
            <p:nvPr/>
          </p:nvCxnSpPr>
          <p:spPr>
            <a:xfrm>
              <a:off x="2381836" y="2396064"/>
              <a:ext cx="696600" cy="15744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16" name="Google Shape;516;p31"/>
            <p:cNvCxnSpPr>
              <a:stCxn id="481" idx="0"/>
              <a:endCxn id="480" idx="2"/>
            </p:cNvCxnSpPr>
            <p:nvPr/>
          </p:nvCxnSpPr>
          <p:spPr>
            <a:xfrm rot="10800000">
              <a:off x="2254429" y="3018120"/>
              <a:ext cx="0" cy="32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17" name="Google Shape;517;p31"/>
            <p:cNvCxnSpPr>
              <a:stCxn id="490" idx="6"/>
              <a:endCxn id="492" idx="0"/>
            </p:cNvCxnSpPr>
            <p:nvPr/>
          </p:nvCxnSpPr>
          <p:spPr>
            <a:xfrm flipH="1" rot="10800000">
              <a:off x="3333256" y="3594479"/>
              <a:ext cx="441000" cy="82200"/>
            </a:xfrm>
            <a:prstGeom prst="curvedConnector4">
              <a:avLst>
                <a:gd fmla="val 35565" name="adj1"/>
                <a:gd fmla="val 389183" name="adj2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18" name="Google Shape;518;p31"/>
            <p:cNvCxnSpPr>
              <a:stCxn id="490" idx="6"/>
              <a:endCxn id="492" idx="2"/>
            </p:cNvCxnSpPr>
            <p:nvPr/>
          </p:nvCxnSpPr>
          <p:spPr>
            <a:xfrm>
              <a:off x="3333256" y="3676679"/>
              <a:ext cx="441000" cy="89700"/>
            </a:xfrm>
            <a:prstGeom prst="curvedConnector4">
              <a:avLst>
                <a:gd fmla="val 35565" name="adj1"/>
                <a:gd fmla="val 365419" name="adj2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19" name="Google Shape;519;p31"/>
            <p:cNvCxnSpPr>
              <a:stCxn id="491" idx="6"/>
              <a:endCxn id="493" idx="0"/>
            </p:cNvCxnSpPr>
            <p:nvPr/>
          </p:nvCxnSpPr>
          <p:spPr>
            <a:xfrm flipH="1" rot="10800000">
              <a:off x="3333256" y="3888115"/>
              <a:ext cx="441000" cy="82200"/>
            </a:xfrm>
            <a:prstGeom prst="curvedConnector4">
              <a:avLst>
                <a:gd fmla="val 35565" name="adj1"/>
                <a:gd fmla="val 389183" name="adj2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20" name="Google Shape;520;p31"/>
            <p:cNvCxnSpPr>
              <a:stCxn id="491" idx="6"/>
              <a:endCxn id="493" idx="2"/>
            </p:cNvCxnSpPr>
            <p:nvPr/>
          </p:nvCxnSpPr>
          <p:spPr>
            <a:xfrm>
              <a:off x="3333256" y="3970315"/>
              <a:ext cx="441000" cy="89700"/>
            </a:xfrm>
            <a:prstGeom prst="curvedConnector4">
              <a:avLst>
                <a:gd fmla="val 35565" name="adj1"/>
                <a:gd fmla="val 365419" name="adj2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21" name="Google Shape;521;p31"/>
            <p:cNvCxnSpPr>
              <a:stCxn id="471" idx="5"/>
              <a:endCxn id="479" idx="1"/>
            </p:cNvCxnSpPr>
            <p:nvPr/>
          </p:nvCxnSpPr>
          <p:spPr>
            <a:xfrm>
              <a:off x="1243914" y="2980996"/>
              <a:ext cx="165900" cy="452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22" name="Google Shape;522;p31"/>
            <p:cNvCxnSpPr>
              <a:stCxn id="467" idx="3"/>
              <a:endCxn id="473" idx="0"/>
            </p:cNvCxnSpPr>
            <p:nvPr/>
          </p:nvCxnSpPr>
          <p:spPr>
            <a:xfrm flipH="1">
              <a:off x="593933" y="2485493"/>
              <a:ext cx="469800" cy="27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23" name="Google Shape;523;p31"/>
            <p:cNvCxnSpPr>
              <a:stCxn id="467" idx="0"/>
              <a:endCxn id="477" idx="1"/>
            </p:cNvCxnSpPr>
            <p:nvPr/>
          </p:nvCxnSpPr>
          <p:spPr>
            <a:xfrm rot="10800000">
              <a:off x="1100424" y="1801892"/>
              <a:ext cx="53400" cy="46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24" name="Google Shape;524;p31"/>
            <p:cNvCxnSpPr>
              <a:stCxn id="467" idx="0"/>
              <a:endCxn id="477" idx="3"/>
            </p:cNvCxnSpPr>
            <p:nvPr/>
          </p:nvCxnSpPr>
          <p:spPr>
            <a:xfrm flipH="1" rot="10800000">
              <a:off x="1153824" y="1801892"/>
              <a:ext cx="201600" cy="46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525" name="Google Shape;525;p31"/>
          <p:cNvSpPr txBox="1"/>
          <p:nvPr/>
        </p:nvSpPr>
        <p:spPr>
          <a:xfrm>
            <a:off x="4866125" y="1950475"/>
            <a:ext cx="946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/>
              <a:t>ProcessCreate</a:t>
            </a:r>
            <a:endParaRPr sz="800"/>
          </a:p>
        </p:txBody>
      </p:sp>
      <p:sp>
        <p:nvSpPr>
          <p:cNvPr id="526" name="Google Shape;526;p31"/>
          <p:cNvSpPr txBox="1"/>
          <p:nvPr/>
        </p:nvSpPr>
        <p:spPr>
          <a:xfrm>
            <a:off x="4866125" y="2255275"/>
            <a:ext cx="946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/>
              <a:t>ProcessCreate</a:t>
            </a:r>
            <a:endParaRPr sz="800"/>
          </a:p>
        </p:txBody>
      </p:sp>
      <p:sp>
        <p:nvSpPr>
          <p:cNvPr id="527" name="Google Shape;527;p31"/>
          <p:cNvSpPr txBox="1"/>
          <p:nvPr/>
        </p:nvSpPr>
        <p:spPr>
          <a:xfrm>
            <a:off x="339025" y="894950"/>
            <a:ext cx="4382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CC0000"/>
                </a:solidFill>
              </a:rPr>
              <a:t>T1070.005 </a:t>
            </a:r>
            <a:r>
              <a:rPr lang="zh-TW" sz="1100">
                <a:solidFill>
                  <a:srgbClr val="CC0000"/>
                </a:solidFill>
              </a:rPr>
              <a:t>Indicator Removal: Network Share Connection Removal</a:t>
            </a:r>
            <a:endParaRPr sz="1100">
              <a:solidFill>
                <a:srgbClr val="CC0000"/>
              </a:solidFill>
            </a:endParaRPr>
          </a:p>
        </p:txBody>
      </p:sp>
      <p:grpSp>
        <p:nvGrpSpPr>
          <p:cNvPr id="528" name="Google Shape;528;p31"/>
          <p:cNvGrpSpPr/>
          <p:nvPr/>
        </p:nvGrpSpPr>
        <p:grpSpPr>
          <a:xfrm>
            <a:off x="381850" y="1599838"/>
            <a:ext cx="1035575" cy="323100"/>
            <a:chOff x="2691175" y="97050"/>
            <a:chExt cx="1035575" cy="323100"/>
          </a:xfrm>
        </p:grpSpPr>
        <p:cxnSp>
          <p:nvCxnSpPr>
            <p:cNvPr id="529" name="Google Shape;529;p31"/>
            <p:cNvCxnSpPr/>
            <p:nvPr/>
          </p:nvCxnSpPr>
          <p:spPr>
            <a:xfrm>
              <a:off x="2691175" y="272675"/>
              <a:ext cx="301800" cy="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30" name="Google Shape;530;p31"/>
            <p:cNvSpPr txBox="1"/>
            <p:nvPr/>
          </p:nvSpPr>
          <p:spPr>
            <a:xfrm>
              <a:off x="2947950" y="97050"/>
              <a:ext cx="7788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>
                  <a:solidFill>
                    <a:srgbClr val="FF0000"/>
                  </a:solidFill>
                </a:rPr>
                <a:t>T1070.005</a:t>
              </a:r>
              <a:endParaRPr sz="900">
                <a:solidFill>
                  <a:srgbClr val="FF0000"/>
                </a:solidFill>
              </a:endParaRPr>
            </a:p>
          </p:txBody>
        </p:sp>
      </p:grpSp>
      <p:sp>
        <p:nvSpPr>
          <p:cNvPr id="531" name="Google Shape;53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6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●"/>
            </a:pPr>
            <a:r>
              <a:rPr lang="zh-TW">
                <a:solidFill>
                  <a:srgbClr val="222222"/>
                </a:solidFill>
              </a:rPr>
              <a:t>Motivation</a:t>
            </a:r>
            <a:endParaRPr>
              <a:solidFill>
                <a:srgbClr val="22222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●"/>
            </a:pPr>
            <a:r>
              <a:rPr lang="zh-TW">
                <a:solidFill>
                  <a:srgbClr val="222222"/>
                </a:solidFill>
              </a:rPr>
              <a:t>Objectives</a:t>
            </a:r>
            <a:endParaRPr>
              <a:solidFill>
                <a:srgbClr val="22222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●"/>
            </a:pPr>
            <a:r>
              <a:rPr lang="zh-TW">
                <a:solidFill>
                  <a:srgbClr val="222222"/>
                </a:solidFill>
              </a:rPr>
              <a:t>Methodology</a:t>
            </a:r>
            <a:endParaRPr>
              <a:solidFill>
                <a:srgbClr val="22222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○"/>
            </a:pPr>
            <a:r>
              <a:rPr lang="zh-TW">
                <a:solidFill>
                  <a:srgbClr val="222222"/>
                </a:solidFill>
              </a:rPr>
              <a:t>System Architecture</a:t>
            </a:r>
            <a:endParaRPr>
              <a:solidFill>
                <a:srgbClr val="22222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○"/>
            </a:pPr>
            <a:r>
              <a:rPr lang="zh-TW">
                <a:solidFill>
                  <a:srgbClr val="222222"/>
                </a:solidFill>
              </a:rPr>
              <a:t>Modules Elaberation</a:t>
            </a:r>
            <a:endParaRPr>
              <a:solidFill>
                <a:srgbClr val="22222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zh-TW">
                <a:solidFill>
                  <a:srgbClr val="EFEFEF"/>
                </a:solidFill>
              </a:rPr>
              <a:t>Analysis / </a:t>
            </a:r>
            <a:r>
              <a:rPr lang="zh-TW">
                <a:solidFill>
                  <a:srgbClr val="EFEFEF"/>
                </a:solidFill>
              </a:rPr>
              <a:t>Evaluation</a:t>
            </a:r>
            <a:endParaRPr>
              <a:solidFill>
                <a:srgbClr val="EFEFE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zh-TW">
                <a:solidFill>
                  <a:srgbClr val="EFEFEF"/>
                </a:solidFill>
              </a:rPr>
              <a:t>Findings</a:t>
            </a:r>
            <a:endParaRPr>
              <a:solidFill>
                <a:srgbClr val="EFEFE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zh-TW">
                <a:solidFill>
                  <a:srgbClr val="EFEFEF"/>
                </a:solidFill>
              </a:rPr>
              <a:t>Conclusions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Outlines</a:t>
            </a:r>
            <a:endParaRPr/>
          </a:p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oogle Shape;536;p32"/>
          <p:cNvGrpSpPr/>
          <p:nvPr/>
        </p:nvGrpSpPr>
        <p:grpSpPr>
          <a:xfrm>
            <a:off x="381000" y="1024300"/>
            <a:ext cx="7762611" cy="2823801"/>
            <a:chOff x="152400" y="2167300"/>
            <a:chExt cx="7762611" cy="2823801"/>
          </a:xfrm>
        </p:grpSpPr>
        <p:pic>
          <p:nvPicPr>
            <p:cNvPr id="537" name="Google Shape;537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2167300"/>
              <a:ext cx="7762611" cy="28238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8" name="Google Shape;538;p32"/>
            <p:cNvSpPr/>
            <p:nvPr/>
          </p:nvSpPr>
          <p:spPr>
            <a:xfrm>
              <a:off x="2678750" y="2196875"/>
              <a:ext cx="2515200" cy="2209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2"/>
            <p:cNvSpPr txBox="1"/>
            <p:nvPr/>
          </p:nvSpPr>
          <p:spPr>
            <a:xfrm>
              <a:off x="3103050" y="4003350"/>
              <a:ext cx="1857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Process Create</a:t>
              </a:r>
              <a:endParaRPr/>
            </a:p>
          </p:txBody>
        </p:sp>
      </p:grpSp>
      <p:sp>
        <p:nvSpPr>
          <p:cNvPr id="540" name="Google Shape;54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Technique Graph Example - T1078.001</a:t>
            </a:r>
            <a:endParaRPr/>
          </a:p>
        </p:txBody>
      </p:sp>
      <p:sp>
        <p:nvSpPr>
          <p:cNvPr id="541" name="Google Shape;54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42" name="Google Shape;542;p32"/>
          <p:cNvSpPr txBox="1"/>
          <p:nvPr/>
        </p:nvSpPr>
        <p:spPr>
          <a:xfrm>
            <a:off x="401550" y="968200"/>
            <a:ext cx="80211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sz="1300" u="sng">
                <a:solidFill>
                  <a:schemeClr val="hlink"/>
                </a:solidFill>
                <a:hlinkClick r:id="rId4"/>
              </a:rPr>
              <a:t>T1078.001</a:t>
            </a:r>
            <a:r>
              <a:rPr lang="zh-TW" sz="1300"/>
              <a:t>: Valid Accounts: Default Accounts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sz="1300"/>
              <a:t>Adversaries may obtain and abuse credentials of a default account.</a:t>
            </a:r>
            <a:endParaRPr sz="13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300"/>
              <a:t>Procedure Example in MITRE: </a:t>
            </a:r>
            <a:r>
              <a:rPr lang="zh-TW" sz="1500" u="sng">
                <a:solidFill>
                  <a:srgbClr val="0056B3"/>
                </a:solidFill>
                <a:highlight>
                  <a:srgbClr val="FFFFFF"/>
                </a:highlight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Magic Hound</a:t>
            </a:r>
            <a:r>
              <a:rPr lang="zh-TW" sz="1500">
                <a:solidFill>
                  <a:srgbClr val="39434C"/>
                </a:solidFill>
                <a:highlight>
                  <a:srgbClr val="FFFFFF"/>
                </a:highlight>
              </a:rPr>
              <a:t> enabled and used the default system managed account, DefaultAccount, via </a:t>
            </a:r>
            <a:r>
              <a:rPr lang="zh-TW" sz="1350">
                <a:solidFill>
                  <a:srgbClr val="1C2226"/>
                </a:solidFill>
                <a:highlight>
                  <a:srgbClr val="E6E6E6"/>
                </a:highlight>
                <a:latin typeface="Courier New"/>
                <a:ea typeface="Courier New"/>
                <a:cs typeface="Courier New"/>
                <a:sym typeface="Courier New"/>
              </a:rPr>
              <a:t>"powershell.exe" /c net user DefaultAccount /active:yes</a:t>
            </a:r>
            <a:r>
              <a:rPr lang="zh-TW" sz="1500">
                <a:solidFill>
                  <a:srgbClr val="39434C"/>
                </a:solidFill>
                <a:highlight>
                  <a:srgbClr val="FFFFFF"/>
                </a:highlight>
              </a:rPr>
              <a:t> to connect to a targeted Exchange server over RDP</a:t>
            </a:r>
            <a:endParaRPr sz="13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48" name="Google Shape;548;p33"/>
          <p:cNvSpPr/>
          <p:nvPr/>
        </p:nvSpPr>
        <p:spPr>
          <a:xfrm>
            <a:off x="62450" y="2562422"/>
            <a:ext cx="1120800" cy="448800"/>
          </a:xfrm>
          <a:prstGeom prst="ellipse">
            <a:avLst/>
          </a:prstGeom>
          <a:solidFill>
            <a:srgbClr val="C488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cmd.exe</a:t>
            </a:r>
            <a:endParaRPr sz="1100"/>
          </a:p>
        </p:txBody>
      </p:sp>
      <p:sp>
        <p:nvSpPr>
          <p:cNvPr id="549" name="Google Shape;549;p33"/>
          <p:cNvSpPr/>
          <p:nvPr/>
        </p:nvSpPr>
        <p:spPr>
          <a:xfrm>
            <a:off x="1863050" y="1605875"/>
            <a:ext cx="2787000" cy="685500"/>
          </a:xfrm>
          <a:prstGeom prst="ellipse">
            <a:avLst/>
          </a:prstGeom>
          <a:solidFill>
            <a:srgbClr val="C488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Img: reg.exe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Cmd: reg save HKLM\sam C:\Users\...\Local\Temp\sam </a:t>
            </a:r>
            <a:endParaRPr sz="1100"/>
          </a:p>
        </p:txBody>
      </p:sp>
      <p:grpSp>
        <p:nvGrpSpPr>
          <p:cNvPr id="550" name="Google Shape;550;p33"/>
          <p:cNvGrpSpPr/>
          <p:nvPr/>
        </p:nvGrpSpPr>
        <p:grpSpPr>
          <a:xfrm>
            <a:off x="6835775" y="1589550"/>
            <a:ext cx="1420500" cy="523200"/>
            <a:chOff x="6835775" y="1589550"/>
            <a:chExt cx="1420500" cy="523200"/>
          </a:xfrm>
        </p:grpSpPr>
        <p:sp>
          <p:nvSpPr>
            <p:cNvPr id="551" name="Google Shape;551;p33"/>
            <p:cNvSpPr/>
            <p:nvPr/>
          </p:nvSpPr>
          <p:spPr>
            <a:xfrm>
              <a:off x="6835775" y="1589675"/>
              <a:ext cx="1420500" cy="4911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52" name="Google Shape;552;p33"/>
            <p:cNvSpPr txBox="1"/>
            <p:nvPr/>
          </p:nvSpPr>
          <p:spPr>
            <a:xfrm>
              <a:off x="6873700" y="1589550"/>
              <a:ext cx="1364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100">
                  <a:solidFill>
                    <a:schemeClr val="dk1"/>
                  </a:solidFill>
                </a:rPr>
                <a:t>\C:\Users\...\Local\Temp\sam</a:t>
              </a:r>
              <a:endParaRPr sz="1100">
                <a:solidFill>
                  <a:schemeClr val="dk1"/>
                </a:solidFill>
              </a:endParaRPr>
            </a:p>
          </p:txBody>
        </p:sp>
      </p:grpSp>
      <p:cxnSp>
        <p:nvCxnSpPr>
          <p:cNvPr id="553" name="Google Shape;553;p33"/>
          <p:cNvCxnSpPr/>
          <p:nvPr/>
        </p:nvCxnSpPr>
        <p:spPr>
          <a:xfrm flipH="1" rot="10800000">
            <a:off x="4650050" y="1573837"/>
            <a:ext cx="2209200" cy="34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4" name="Google Shape;554;p33"/>
          <p:cNvCxnSpPr>
            <a:stCxn id="549" idx="6"/>
          </p:cNvCxnSpPr>
          <p:nvPr/>
        </p:nvCxnSpPr>
        <p:spPr>
          <a:xfrm flipH="1" rot="10800000">
            <a:off x="4650050" y="1896425"/>
            <a:ext cx="2223600" cy="5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5" name="Google Shape;555;p33"/>
          <p:cNvCxnSpPr>
            <a:stCxn id="549" idx="6"/>
          </p:cNvCxnSpPr>
          <p:nvPr/>
        </p:nvCxnSpPr>
        <p:spPr>
          <a:xfrm flipH="1" rot="10800000">
            <a:off x="4650050" y="1698725"/>
            <a:ext cx="2223600" cy="24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6" name="Google Shape;556;p33"/>
          <p:cNvCxnSpPr>
            <a:stCxn id="549" idx="6"/>
          </p:cNvCxnSpPr>
          <p:nvPr/>
        </p:nvCxnSpPr>
        <p:spPr>
          <a:xfrm>
            <a:off x="4650050" y="1948625"/>
            <a:ext cx="2186700" cy="15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7" name="Google Shape;557;p33"/>
          <p:cNvSpPr txBox="1"/>
          <p:nvPr/>
        </p:nvSpPr>
        <p:spPr>
          <a:xfrm>
            <a:off x="4886450" y="1436225"/>
            <a:ext cx="1783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highlight>
                  <a:srgbClr val="EFEFEF"/>
                </a:highlight>
              </a:rPr>
              <a:t>QueryBasicInformationFile</a:t>
            </a:r>
            <a:endParaRPr sz="1000">
              <a:highlight>
                <a:srgbClr val="EFEFE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highlight>
                  <a:srgbClr val="EFEFEF"/>
                </a:highlight>
              </a:rPr>
              <a:t>CreateFile</a:t>
            </a:r>
            <a:endParaRPr sz="1000">
              <a:highlight>
                <a:srgbClr val="EFEFE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highlight>
                  <a:srgbClr val="EFEFEF"/>
                </a:highlight>
              </a:rPr>
              <a:t>CloseFile</a:t>
            </a:r>
            <a:endParaRPr sz="1000">
              <a:highlight>
                <a:srgbClr val="EFEFE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highlight>
                  <a:srgbClr val="EFEFEF"/>
                </a:highlight>
              </a:rPr>
              <a:t>WriteFile</a:t>
            </a:r>
            <a:endParaRPr sz="1000">
              <a:highlight>
                <a:srgbClr val="EFEFEF"/>
              </a:highlight>
            </a:endParaRPr>
          </a:p>
        </p:txBody>
      </p:sp>
      <p:sp>
        <p:nvSpPr>
          <p:cNvPr id="558" name="Google Shape;558;p33"/>
          <p:cNvSpPr/>
          <p:nvPr/>
        </p:nvSpPr>
        <p:spPr>
          <a:xfrm>
            <a:off x="1761075" y="2444075"/>
            <a:ext cx="2965200" cy="685500"/>
          </a:xfrm>
          <a:prstGeom prst="ellipse">
            <a:avLst/>
          </a:prstGeom>
          <a:solidFill>
            <a:srgbClr val="C488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Img: reg.exe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Cmd: reg save HKLM\</a:t>
            </a:r>
            <a:r>
              <a:rPr lang="zh-TW" sz="1000">
                <a:solidFill>
                  <a:schemeClr val="dk1"/>
                </a:solidFill>
              </a:rPr>
              <a:t>security</a:t>
            </a:r>
            <a:r>
              <a:rPr lang="zh-TW" sz="1000"/>
              <a:t> C:\Users\...\Local\Temp\</a:t>
            </a:r>
            <a:r>
              <a:rPr lang="zh-TW" sz="1000">
                <a:solidFill>
                  <a:schemeClr val="dk1"/>
                </a:solidFill>
              </a:rPr>
              <a:t>security</a:t>
            </a:r>
            <a:r>
              <a:rPr lang="zh-TW" sz="1000"/>
              <a:t> </a:t>
            </a:r>
            <a:endParaRPr sz="1000"/>
          </a:p>
        </p:txBody>
      </p:sp>
      <p:grpSp>
        <p:nvGrpSpPr>
          <p:cNvPr id="559" name="Google Shape;559;p33"/>
          <p:cNvGrpSpPr/>
          <p:nvPr/>
        </p:nvGrpSpPr>
        <p:grpSpPr>
          <a:xfrm>
            <a:off x="6911975" y="2427750"/>
            <a:ext cx="1420500" cy="523200"/>
            <a:chOff x="6835775" y="1589550"/>
            <a:chExt cx="1420500" cy="523200"/>
          </a:xfrm>
        </p:grpSpPr>
        <p:sp>
          <p:nvSpPr>
            <p:cNvPr id="560" name="Google Shape;560;p33"/>
            <p:cNvSpPr/>
            <p:nvPr/>
          </p:nvSpPr>
          <p:spPr>
            <a:xfrm>
              <a:off x="6835775" y="1589675"/>
              <a:ext cx="1420500" cy="4911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61" name="Google Shape;561;p33"/>
            <p:cNvSpPr txBox="1"/>
            <p:nvPr/>
          </p:nvSpPr>
          <p:spPr>
            <a:xfrm>
              <a:off x="6873700" y="1589550"/>
              <a:ext cx="1364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100">
                  <a:solidFill>
                    <a:schemeClr val="dk1"/>
                  </a:solidFill>
                </a:rPr>
                <a:t>\C:\Users\...\Local\Temp\security</a:t>
              </a:r>
              <a:endParaRPr sz="1100">
                <a:solidFill>
                  <a:schemeClr val="dk1"/>
                </a:solidFill>
              </a:endParaRPr>
            </a:p>
          </p:txBody>
        </p:sp>
      </p:grpSp>
      <p:cxnSp>
        <p:nvCxnSpPr>
          <p:cNvPr id="562" name="Google Shape;562;p33"/>
          <p:cNvCxnSpPr/>
          <p:nvPr/>
        </p:nvCxnSpPr>
        <p:spPr>
          <a:xfrm flipH="1" rot="10800000">
            <a:off x="4726250" y="2412037"/>
            <a:ext cx="2209200" cy="34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3" name="Google Shape;563;p33"/>
          <p:cNvCxnSpPr>
            <a:stCxn id="558" idx="6"/>
          </p:cNvCxnSpPr>
          <p:nvPr/>
        </p:nvCxnSpPr>
        <p:spPr>
          <a:xfrm flipH="1" rot="10800000">
            <a:off x="4726275" y="2734625"/>
            <a:ext cx="2223600" cy="5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4" name="Google Shape;564;p33"/>
          <p:cNvCxnSpPr>
            <a:stCxn id="558" idx="6"/>
          </p:cNvCxnSpPr>
          <p:nvPr/>
        </p:nvCxnSpPr>
        <p:spPr>
          <a:xfrm flipH="1" rot="10800000">
            <a:off x="4726275" y="2536925"/>
            <a:ext cx="2223600" cy="24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5" name="Google Shape;565;p33"/>
          <p:cNvCxnSpPr>
            <a:stCxn id="558" idx="6"/>
          </p:cNvCxnSpPr>
          <p:nvPr/>
        </p:nvCxnSpPr>
        <p:spPr>
          <a:xfrm>
            <a:off x="4726275" y="2786825"/>
            <a:ext cx="2186700" cy="15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6" name="Google Shape;566;p33"/>
          <p:cNvSpPr txBox="1"/>
          <p:nvPr/>
        </p:nvSpPr>
        <p:spPr>
          <a:xfrm>
            <a:off x="4962650" y="2274425"/>
            <a:ext cx="1783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highlight>
                  <a:srgbClr val="EFEFEF"/>
                </a:highlight>
              </a:rPr>
              <a:t>QueryBasicInformationFile</a:t>
            </a:r>
            <a:endParaRPr sz="1000">
              <a:highlight>
                <a:srgbClr val="EFEFE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highlight>
                  <a:srgbClr val="EFEFEF"/>
                </a:highlight>
              </a:rPr>
              <a:t>CreateFile</a:t>
            </a:r>
            <a:endParaRPr sz="1000">
              <a:highlight>
                <a:srgbClr val="EFEFE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highlight>
                  <a:srgbClr val="EFEFEF"/>
                </a:highlight>
              </a:rPr>
              <a:t>CloseFile</a:t>
            </a:r>
            <a:endParaRPr sz="1000">
              <a:highlight>
                <a:srgbClr val="EFEFE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highlight>
                  <a:srgbClr val="EFEFEF"/>
                </a:highlight>
              </a:rPr>
              <a:t>WriteFile</a:t>
            </a:r>
            <a:endParaRPr sz="1000">
              <a:highlight>
                <a:srgbClr val="EFEFEF"/>
              </a:highlight>
            </a:endParaRPr>
          </a:p>
        </p:txBody>
      </p:sp>
      <p:sp>
        <p:nvSpPr>
          <p:cNvPr id="567" name="Google Shape;567;p33"/>
          <p:cNvSpPr/>
          <p:nvPr/>
        </p:nvSpPr>
        <p:spPr>
          <a:xfrm>
            <a:off x="1939250" y="3282275"/>
            <a:ext cx="2787000" cy="685500"/>
          </a:xfrm>
          <a:prstGeom prst="ellipse">
            <a:avLst/>
          </a:prstGeom>
          <a:solidFill>
            <a:srgbClr val="C488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Img: reg.exe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Cmd: reg save HKLM\</a:t>
            </a:r>
            <a:r>
              <a:rPr lang="zh-TW" sz="1000">
                <a:solidFill>
                  <a:schemeClr val="dk1"/>
                </a:solidFill>
              </a:rPr>
              <a:t>system</a:t>
            </a:r>
            <a:r>
              <a:rPr lang="zh-TW" sz="1000"/>
              <a:t> C:\Users\...\Local\Temp\</a:t>
            </a:r>
            <a:r>
              <a:rPr lang="zh-TW" sz="1000">
                <a:solidFill>
                  <a:schemeClr val="dk1"/>
                </a:solidFill>
              </a:rPr>
              <a:t>system</a:t>
            </a:r>
            <a:r>
              <a:rPr lang="zh-TW" sz="1000"/>
              <a:t> </a:t>
            </a:r>
            <a:endParaRPr sz="1000"/>
          </a:p>
        </p:txBody>
      </p:sp>
      <p:grpSp>
        <p:nvGrpSpPr>
          <p:cNvPr id="568" name="Google Shape;568;p33"/>
          <p:cNvGrpSpPr/>
          <p:nvPr/>
        </p:nvGrpSpPr>
        <p:grpSpPr>
          <a:xfrm>
            <a:off x="6911975" y="3265950"/>
            <a:ext cx="1420500" cy="523200"/>
            <a:chOff x="6835775" y="1589550"/>
            <a:chExt cx="1420500" cy="523200"/>
          </a:xfrm>
        </p:grpSpPr>
        <p:sp>
          <p:nvSpPr>
            <p:cNvPr id="569" name="Google Shape;569;p33"/>
            <p:cNvSpPr/>
            <p:nvPr/>
          </p:nvSpPr>
          <p:spPr>
            <a:xfrm>
              <a:off x="6835775" y="1589675"/>
              <a:ext cx="1420500" cy="4911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70" name="Google Shape;570;p33"/>
            <p:cNvSpPr txBox="1"/>
            <p:nvPr/>
          </p:nvSpPr>
          <p:spPr>
            <a:xfrm>
              <a:off x="6873700" y="1589550"/>
              <a:ext cx="1364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100">
                  <a:solidFill>
                    <a:schemeClr val="dk1"/>
                  </a:solidFill>
                </a:rPr>
                <a:t>\C:\Users\...\Local\Temp\system</a:t>
              </a:r>
              <a:endParaRPr sz="1100">
                <a:solidFill>
                  <a:schemeClr val="dk1"/>
                </a:solidFill>
              </a:endParaRPr>
            </a:p>
          </p:txBody>
        </p:sp>
      </p:grpSp>
      <p:cxnSp>
        <p:nvCxnSpPr>
          <p:cNvPr id="571" name="Google Shape;571;p33"/>
          <p:cNvCxnSpPr/>
          <p:nvPr/>
        </p:nvCxnSpPr>
        <p:spPr>
          <a:xfrm flipH="1" rot="10800000">
            <a:off x="4726250" y="3250237"/>
            <a:ext cx="2209200" cy="34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2" name="Google Shape;572;p33"/>
          <p:cNvCxnSpPr>
            <a:stCxn id="567" idx="6"/>
          </p:cNvCxnSpPr>
          <p:nvPr/>
        </p:nvCxnSpPr>
        <p:spPr>
          <a:xfrm flipH="1" rot="10800000">
            <a:off x="4726250" y="3572825"/>
            <a:ext cx="2223600" cy="5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3" name="Google Shape;573;p33"/>
          <p:cNvCxnSpPr>
            <a:stCxn id="567" idx="6"/>
          </p:cNvCxnSpPr>
          <p:nvPr/>
        </p:nvCxnSpPr>
        <p:spPr>
          <a:xfrm flipH="1" rot="10800000">
            <a:off x="4726250" y="3375125"/>
            <a:ext cx="2223600" cy="24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4" name="Google Shape;574;p33"/>
          <p:cNvCxnSpPr>
            <a:stCxn id="567" idx="6"/>
          </p:cNvCxnSpPr>
          <p:nvPr/>
        </p:nvCxnSpPr>
        <p:spPr>
          <a:xfrm>
            <a:off x="4726250" y="3625025"/>
            <a:ext cx="2186700" cy="15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5" name="Google Shape;575;p33"/>
          <p:cNvSpPr txBox="1"/>
          <p:nvPr/>
        </p:nvSpPr>
        <p:spPr>
          <a:xfrm>
            <a:off x="4962650" y="3112625"/>
            <a:ext cx="1783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highlight>
                  <a:srgbClr val="EFEFEF"/>
                </a:highlight>
              </a:rPr>
              <a:t>QueryBasicInformationFile</a:t>
            </a:r>
            <a:endParaRPr sz="1000">
              <a:highlight>
                <a:srgbClr val="EFEFE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highlight>
                  <a:srgbClr val="EFEFEF"/>
                </a:highlight>
              </a:rPr>
              <a:t>CreateFile</a:t>
            </a:r>
            <a:endParaRPr sz="1000">
              <a:highlight>
                <a:srgbClr val="EFEFE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highlight>
                  <a:srgbClr val="EFEFEF"/>
                </a:highlight>
              </a:rPr>
              <a:t>CloseFile</a:t>
            </a:r>
            <a:endParaRPr sz="1000">
              <a:highlight>
                <a:srgbClr val="EFEFE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highlight>
                  <a:srgbClr val="EFEFEF"/>
                </a:highlight>
              </a:rPr>
              <a:t>WriteFile</a:t>
            </a:r>
            <a:endParaRPr sz="1000">
              <a:highlight>
                <a:srgbClr val="EFEFEF"/>
              </a:highlight>
            </a:endParaRPr>
          </a:p>
        </p:txBody>
      </p:sp>
      <p:cxnSp>
        <p:nvCxnSpPr>
          <p:cNvPr id="576" name="Google Shape;576;p33"/>
          <p:cNvCxnSpPr>
            <a:stCxn id="548" idx="6"/>
            <a:endCxn id="549" idx="2"/>
          </p:cNvCxnSpPr>
          <p:nvPr/>
        </p:nvCxnSpPr>
        <p:spPr>
          <a:xfrm flipH="1" rot="10800000">
            <a:off x="1183250" y="1948622"/>
            <a:ext cx="679800" cy="8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7" name="Google Shape;577;p33"/>
          <p:cNvCxnSpPr>
            <a:stCxn id="548" idx="6"/>
            <a:endCxn id="558" idx="2"/>
          </p:cNvCxnSpPr>
          <p:nvPr/>
        </p:nvCxnSpPr>
        <p:spPr>
          <a:xfrm>
            <a:off x="1183250" y="2786822"/>
            <a:ext cx="577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8" name="Google Shape;578;p33"/>
          <p:cNvCxnSpPr>
            <a:stCxn id="548" idx="6"/>
            <a:endCxn id="567" idx="2"/>
          </p:cNvCxnSpPr>
          <p:nvPr/>
        </p:nvCxnSpPr>
        <p:spPr>
          <a:xfrm>
            <a:off x="1183250" y="2786822"/>
            <a:ext cx="756000" cy="8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9" name="Google Shape;579;p33"/>
          <p:cNvSpPr txBox="1"/>
          <p:nvPr/>
        </p:nvSpPr>
        <p:spPr>
          <a:xfrm>
            <a:off x="911750" y="2106125"/>
            <a:ext cx="112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highlight>
                  <a:srgbClr val="EFEFEF"/>
                </a:highlight>
              </a:rPr>
              <a:t>ProcessCreate</a:t>
            </a:r>
            <a:endParaRPr sz="1000">
              <a:highlight>
                <a:srgbClr val="EFEFEF"/>
              </a:highlight>
            </a:endParaRPr>
          </a:p>
        </p:txBody>
      </p:sp>
      <p:sp>
        <p:nvSpPr>
          <p:cNvPr id="580" name="Google Shape;580;p33"/>
          <p:cNvSpPr txBox="1"/>
          <p:nvPr/>
        </p:nvSpPr>
        <p:spPr>
          <a:xfrm>
            <a:off x="987950" y="2487125"/>
            <a:ext cx="112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highlight>
                  <a:srgbClr val="EFEFEF"/>
                </a:highlight>
              </a:rPr>
              <a:t>ProcessCreate</a:t>
            </a:r>
            <a:endParaRPr sz="1000">
              <a:highlight>
                <a:srgbClr val="EFEFEF"/>
              </a:highlight>
            </a:endParaRPr>
          </a:p>
        </p:txBody>
      </p:sp>
      <p:sp>
        <p:nvSpPr>
          <p:cNvPr id="581" name="Google Shape;581;p33"/>
          <p:cNvSpPr txBox="1"/>
          <p:nvPr/>
        </p:nvSpPr>
        <p:spPr>
          <a:xfrm>
            <a:off x="911750" y="2944325"/>
            <a:ext cx="112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highlight>
                  <a:srgbClr val="EFEFEF"/>
                </a:highlight>
              </a:rPr>
              <a:t>ProcessCreate</a:t>
            </a:r>
            <a:endParaRPr sz="1000">
              <a:highlight>
                <a:srgbClr val="EFEFEF"/>
              </a:highlight>
            </a:endParaRPr>
          </a:p>
        </p:txBody>
      </p:sp>
      <p:sp>
        <p:nvSpPr>
          <p:cNvPr id="582" name="Google Shape;582;p33"/>
          <p:cNvSpPr/>
          <p:nvPr/>
        </p:nvSpPr>
        <p:spPr>
          <a:xfrm>
            <a:off x="1036000" y="4290125"/>
            <a:ext cx="2132100" cy="685500"/>
          </a:xfrm>
          <a:prstGeom prst="ellipse">
            <a:avLst/>
          </a:prstGeom>
          <a:solidFill>
            <a:srgbClr val="C488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powershell.exe</a:t>
            </a:r>
            <a:endParaRPr sz="1100"/>
          </a:p>
        </p:txBody>
      </p:sp>
      <p:grpSp>
        <p:nvGrpSpPr>
          <p:cNvPr id="583" name="Google Shape;583;p33"/>
          <p:cNvGrpSpPr/>
          <p:nvPr/>
        </p:nvGrpSpPr>
        <p:grpSpPr>
          <a:xfrm>
            <a:off x="5353725" y="4273800"/>
            <a:ext cx="1420500" cy="523200"/>
            <a:chOff x="6835775" y="1589550"/>
            <a:chExt cx="1420500" cy="523200"/>
          </a:xfrm>
        </p:grpSpPr>
        <p:sp>
          <p:nvSpPr>
            <p:cNvPr id="584" name="Google Shape;584;p33"/>
            <p:cNvSpPr/>
            <p:nvPr/>
          </p:nvSpPr>
          <p:spPr>
            <a:xfrm>
              <a:off x="6835775" y="1589675"/>
              <a:ext cx="1420500" cy="4911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85" name="Google Shape;585;p33"/>
            <p:cNvSpPr txBox="1"/>
            <p:nvPr/>
          </p:nvSpPr>
          <p:spPr>
            <a:xfrm>
              <a:off x="6873700" y="1589550"/>
              <a:ext cx="1364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100">
                  <a:solidFill>
                    <a:schemeClr val="dk1"/>
                  </a:solidFill>
                </a:rPr>
                <a:t>\C:\Users\...\Local\Temp\sam</a:t>
              </a:r>
              <a:endParaRPr sz="1100">
                <a:solidFill>
                  <a:schemeClr val="dk1"/>
                </a:solidFill>
              </a:endParaRPr>
            </a:p>
          </p:txBody>
        </p:sp>
      </p:grpSp>
      <p:cxnSp>
        <p:nvCxnSpPr>
          <p:cNvPr id="586" name="Google Shape;586;p33"/>
          <p:cNvCxnSpPr/>
          <p:nvPr/>
        </p:nvCxnSpPr>
        <p:spPr>
          <a:xfrm flipH="1" rot="10800000">
            <a:off x="3168000" y="4258087"/>
            <a:ext cx="2209200" cy="34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7" name="Google Shape;587;p33"/>
          <p:cNvCxnSpPr>
            <a:stCxn id="582" idx="6"/>
          </p:cNvCxnSpPr>
          <p:nvPr/>
        </p:nvCxnSpPr>
        <p:spPr>
          <a:xfrm flipH="1" rot="10800000">
            <a:off x="3168100" y="4580675"/>
            <a:ext cx="2223600" cy="5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8" name="Google Shape;588;p33"/>
          <p:cNvCxnSpPr>
            <a:stCxn id="582" idx="6"/>
          </p:cNvCxnSpPr>
          <p:nvPr/>
        </p:nvCxnSpPr>
        <p:spPr>
          <a:xfrm flipH="1" rot="10800000">
            <a:off x="3168100" y="4382975"/>
            <a:ext cx="2223600" cy="24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9" name="Google Shape;589;p33"/>
          <p:cNvCxnSpPr>
            <a:stCxn id="582" idx="6"/>
          </p:cNvCxnSpPr>
          <p:nvPr/>
        </p:nvCxnSpPr>
        <p:spPr>
          <a:xfrm>
            <a:off x="3168100" y="4632875"/>
            <a:ext cx="2186700" cy="8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0" name="Google Shape;590;p33"/>
          <p:cNvSpPr txBox="1"/>
          <p:nvPr/>
        </p:nvSpPr>
        <p:spPr>
          <a:xfrm>
            <a:off x="3275200" y="4120475"/>
            <a:ext cx="1783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1"/>
                </a:solidFill>
                <a:highlight>
                  <a:srgbClr val="EFEFEF"/>
                </a:highlight>
              </a:rPr>
              <a:t>CreateFile</a:t>
            </a:r>
            <a:endParaRPr sz="1000">
              <a:solidFill>
                <a:schemeClr val="dk1"/>
              </a:solidFill>
              <a:highlight>
                <a:srgbClr val="EFEFE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1"/>
                </a:solidFill>
                <a:highlight>
                  <a:srgbClr val="EFEFEF"/>
                </a:highlight>
              </a:rPr>
              <a:t>CloseFile</a:t>
            </a:r>
            <a:endParaRPr sz="1000">
              <a:solidFill>
                <a:schemeClr val="dk1"/>
              </a:solidFill>
              <a:highlight>
                <a:srgbClr val="EFEFE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1"/>
                </a:solidFill>
                <a:highlight>
                  <a:srgbClr val="EFEFEF"/>
                </a:highlight>
              </a:rPr>
              <a:t>WriteFile</a:t>
            </a:r>
            <a:endParaRPr sz="1000">
              <a:highlight>
                <a:srgbClr val="EFEFE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highlight>
                  <a:srgbClr val="EFEFEF"/>
                </a:highlight>
              </a:rPr>
              <a:t>QueryBasicInformationFile</a:t>
            </a:r>
            <a:endParaRPr sz="1000">
              <a:highlight>
                <a:srgbClr val="EFEFE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highlight>
                  <a:srgbClr val="EFEFEF"/>
                </a:highlight>
              </a:rPr>
              <a:t>SetBasicInformationFile</a:t>
            </a:r>
            <a:endParaRPr sz="1000">
              <a:highlight>
                <a:srgbClr val="EFEFEF"/>
              </a:highlight>
            </a:endParaRPr>
          </a:p>
        </p:txBody>
      </p:sp>
      <p:cxnSp>
        <p:nvCxnSpPr>
          <p:cNvPr id="591" name="Google Shape;591;p33"/>
          <p:cNvCxnSpPr>
            <a:stCxn id="582" idx="6"/>
          </p:cNvCxnSpPr>
          <p:nvPr/>
        </p:nvCxnSpPr>
        <p:spPr>
          <a:xfrm>
            <a:off x="3168100" y="4632875"/>
            <a:ext cx="2343000" cy="1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2" name="Google Shape;592;p33"/>
          <p:cNvSpPr txBox="1"/>
          <p:nvPr>
            <p:ph type="title"/>
          </p:nvPr>
        </p:nvSpPr>
        <p:spPr>
          <a:xfrm>
            <a:off x="6900" y="-88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Technique Graph Example - T1003.002</a:t>
            </a:r>
            <a:endParaRPr/>
          </a:p>
        </p:txBody>
      </p:sp>
      <p:sp>
        <p:nvSpPr>
          <p:cNvPr id="593" name="Google Shape;593;p33"/>
          <p:cNvSpPr txBox="1"/>
          <p:nvPr/>
        </p:nvSpPr>
        <p:spPr>
          <a:xfrm>
            <a:off x="76200" y="381000"/>
            <a:ext cx="8177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T1003.002</a:t>
            </a:r>
            <a:r>
              <a:rPr lang="zh-TW" sz="1200">
                <a:solidFill>
                  <a:schemeClr val="dk1"/>
                </a:solidFill>
              </a:rPr>
              <a:t>: OS Credential Dumping: Security Account Manager(SAM)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zh-TW" sz="1200">
                <a:solidFill>
                  <a:schemeClr val="dk1"/>
                </a:solidFill>
              </a:rPr>
              <a:t>Adversaries may attempt to extract credential material from the Security Account Manager (SAM) database through the Windows Registry where the SAM database is stored.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zh-TW" sz="1200">
                <a:solidFill>
                  <a:schemeClr val="dk1"/>
                </a:solidFill>
              </a:rPr>
              <a:t> the SAM can be extracted from the Registry with Reg: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i="1" lang="zh-TW" sz="1200">
                <a:solidFill>
                  <a:schemeClr val="dk1"/>
                </a:solidFill>
              </a:rPr>
              <a:t>reg save HKLM\sam sam</a:t>
            </a:r>
            <a:endParaRPr i="1"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i="1" lang="zh-TW" sz="1200">
                <a:solidFill>
                  <a:schemeClr val="dk1"/>
                </a:solidFill>
              </a:rPr>
              <a:t>reg save HKLM\system system</a:t>
            </a:r>
            <a:endParaRPr i="1"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Technique Graph Example - T1070.005</a:t>
            </a:r>
            <a:endParaRPr/>
          </a:p>
        </p:txBody>
      </p:sp>
      <p:sp>
        <p:nvSpPr>
          <p:cNvPr id="599" name="Google Shape;59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00" name="Google Shape;600;p34"/>
          <p:cNvSpPr txBox="1"/>
          <p:nvPr/>
        </p:nvSpPr>
        <p:spPr>
          <a:xfrm>
            <a:off x="4144900" y="1469425"/>
            <a:ext cx="4443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/>
              <a:t>A:</a:t>
            </a:r>
            <a:r>
              <a:rPr lang="zh-TW" sz="1200"/>
              <a:t> cmd.exe reg add AutoShareServer </a:t>
            </a:r>
            <a:r>
              <a:rPr lang="zh-TW" sz="1100">
                <a:solidFill>
                  <a:schemeClr val="dk1"/>
                </a:solidFill>
              </a:rPr>
              <a:t>REG_DWORD </a:t>
            </a:r>
            <a:r>
              <a:rPr lang="zh-TW" sz="1200"/>
              <a:t>/d 0 &amp;&amp; </a:t>
            </a:r>
            <a:r>
              <a:rPr lang="zh-TW" sz="1200">
                <a:solidFill>
                  <a:schemeClr val="dk1"/>
                </a:solidFill>
              </a:rPr>
              <a:t>reg add AutoShareWks </a:t>
            </a:r>
            <a:r>
              <a:rPr lang="zh-TW" sz="1100">
                <a:solidFill>
                  <a:schemeClr val="dk1"/>
                </a:solidFill>
              </a:rPr>
              <a:t>REG_DWORD </a:t>
            </a:r>
            <a:r>
              <a:rPr lang="zh-TW" sz="1200">
                <a:solidFill>
                  <a:schemeClr val="dk1"/>
                </a:solidFill>
              </a:rPr>
              <a:t>/d 0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1"/>
                </a:solidFill>
              </a:rPr>
              <a:t>B:</a:t>
            </a:r>
            <a:r>
              <a:rPr lang="zh-TW" sz="1200">
                <a:solidFill>
                  <a:schemeClr val="dk1"/>
                </a:solidFill>
              </a:rPr>
              <a:t> reg.exe reg add </a:t>
            </a:r>
            <a:r>
              <a:rPr lang="zh-TW" sz="1200">
                <a:solidFill>
                  <a:srgbClr val="45818E"/>
                </a:solidFill>
              </a:rPr>
              <a:t>AutoShareServer</a:t>
            </a:r>
            <a:r>
              <a:rPr lang="zh-TW" sz="1200">
                <a:solidFill>
                  <a:schemeClr val="dk1"/>
                </a:solidFill>
              </a:rPr>
              <a:t> </a:t>
            </a:r>
            <a:r>
              <a:rPr lang="zh-TW" sz="1100">
                <a:solidFill>
                  <a:schemeClr val="dk1"/>
                </a:solidFill>
              </a:rPr>
              <a:t>REG_DWORD </a:t>
            </a:r>
            <a:r>
              <a:rPr lang="zh-TW" sz="1200">
                <a:solidFill>
                  <a:schemeClr val="dk1"/>
                </a:solidFill>
              </a:rPr>
              <a:t>/d 0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1"/>
                </a:solidFill>
              </a:rPr>
              <a:t>C:</a:t>
            </a:r>
            <a:r>
              <a:rPr lang="zh-TW" sz="1200">
                <a:solidFill>
                  <a:schemeClr val="dk1"/>
                </a:solidFill>
              </a:rPr>
              <a:t> reg.exe reg add </a:t>
            </a:r>
            <a:r>
              <a:rPr lang="zh-TW" sz="1200">
                <a:solidFill>
                  <a:srgbClr val="45818E"/>
                </a:solidFill>
              </a:rPr>
              <a:t>AutoShareWks</a:t>
            </a:r>
            <a:r>
              <a:rPr lang="zh-TW" sz="1200">
                <a:solidFill>
                  <a:schemeClr val="dk1"/>
                </a:solidFill>
              </a:rPr>
              <a:t> </a:t>
            </a:r>
            <a:r>
              <a:rPr lang="zh-TW" sz="1100">
                <a:solidFill>
                  <a:schemeClr val="dk1"/>
                </a:solidFill>
              </a:rPr>
              <a:t>REG_DWORD </a:t>
            </a:r>
            <a:r>
              <a:rPr lang="zh-TW" sz="1200">
                <a:solidFill>
                  <a:schemeClr val="dk1"/>
                </a:solidFill>
              </a:rPr>
              <a:t>/d 0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1"/>
                </a:solidFill>
              </a:rPr>
              <a:t>D:</a:t>
            </a:r>
            <a:r>
              <a:rPr lang="zh-TW" sz="1200">
                <a:solidFill>
                  <a:schemeClr val="dk1"/>
                </a:solidFill>
              </a:rPr>
              <a:t> HKLM\System\...\Parameters\AutoShareServer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1"/>
                </a:solidFill>
              </a:rPr>
              <a:t>E: </a:t>
            </a:r>
            <a:r>
              <a:rPr lang="zh-TW" sz="1200">
                <a:solidFill>
                  <a:schemeClr val="dk1"/>
                </a:solidFill>
              </a:rPr>
              <a:t>HKLM\System\...\Parameters\AutoShareWks</a:t>
            </a:r>
            <a:endParaRPr sz="1200">
              <a:solidFill>
                <a:schemeClr val="dk1"/>
              </a:solidFill>
            </a:endParaRPr>
          </a:p>
        </p:txBody>
      </p:sp>
      <p:grpSp>
        <p:nvGrpSpPr>
          <p:cNvPr id="601" name="Google Shape;601;p34"/>
          <p:cNvGrpSpPr/>
          <p:nvPr/>
        </p:nvGrpSpPr>
        <p:grpSpPr>
          <a:xfrm>
            <a:off x="582725" y="1765975"/>
            <a:ext cx="2878325" cy="1141264"/>
            <a:chOff x="5688125" y="1803550"/>
            <a:chExt cx="2878325" cy="1141264"/>
          </a:xfrm>
        </p:grpSpPr>
        <p:sp>
          <p:nvSpPr>
            <p:cNvPr id="602" name="Google Shape;602;p34"/>
            <p:cNvSpPr/>
            <p:nvPr/>
          </p:nvSpPr>
          <p:spPr>
            <a:xfrm>
              <a:off x="5688125" y="2282988"/>
              <a:ext cx="328200" cy="328200"/>
            </a:xfrm>
            <a:prstGeom prst="ellipse">
              <a:avLst/>
            </a:prstGeom>
            <a:solidFill>
              <a:srgbClr val="C488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A</a:t>
              </a:r>
              <a:endParaRPr/>
            </a:p>
          </p:txBody>
        </p:sp>
        <p:sp>
          <p:nvSpPr>
            <p:cNvPr id="603" name="Google Shape;603;p34"/>
            <p:cNvSpPr/>
            <p:nvPr/>
          </p:nvSpPr>
          <p:spPr>
            <a:xfrm>
              <a:off x="6963188" y="2007588"/>
              <a:ext cx="328200" cy="328200"/>
            </a:xfrm>
            <a:prstGeom prst="ellipse">
              <a:avLst/>
            </a:prstGeom>
            <a:solidFill>
              <a:srgbClr val="C488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B</a:t>
              </a:r>
              <a:endParaRPr/>
            </a:p>
          </p:txBody>
        </p:sp>
        <p:sp>
          <p:nvSpPr>
            <p:cNvPr id="604" name="Google Shape;604;p34"/>
            <p:cNvSpPr/>
            <p:nvPr/>
          </p:nvSpPr>
          <p:spPr>
            <a:xfrm>
              <a:off x="6963188" y="2543200"/>
              <a:ext cx="328200" cy="328200"/>
            </a:xfrm>
            <a:prstGeom prst="ellipse">
              <a:avLst/>
            </a:prstGeom>
            <a:solidFill>
              <a:srgbClr val="C488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C</a:t>
              </a:r>
              <a:endParaRPr/>
            </a:p>
          </p:txBody>
        </p:sp>
        <p:cxnSp>
          <p:nvCxnSpPr>
            <p:cNvPr id="605" name="Google Shape;605;p34"/>
            <p:cNvCxnSpPr>
              <a:stCxn id="602" idx="6"/>
              <a:endCxn id="603" idx="2"/>
            </p:cNvCxnSpPr>
            <p:nvPr/>
          </p:nvCxnSpPr>
          <p:spPr>
            <a:xfrm flipH="1" rot="10800000">
              <a:off x="6016325" y="2171688"/>
              <a:ext cx="946800" cy="2754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06" name="Google Shape;606;p34"/>
            <p:cNvCxnSpPr>
              <a:stCxn id="602" idx="6"/>
              <a:endCxn id="604" idx="2"/>
            </p:cNvCxnSpPr>
            <p:nvPr/>
          </p:nvCxnSpPr>
          <p:spPr>
            <a:xfrm>
              <a:off x="6016325" y="2447088"/>
              <a:ext cx="946800" cy="2601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07" name="Google Shape;607;p34"/>
            <p:cNvSpPr/>
            <p:nvPr/>
          </p:nvSpPr>
          <p:spPr>
            <a:xfrm>
              <a:off x="8238250" y="2067997"/>
              <a:ext cx="328200" cy="223050"/>
            </a:xfrm>
            <a:prstGeom prst="flowChartPreparation">
              <a:avLst/>
            </a:prstGeom>
            <a:solidFill>
              <a:srgbClr val="3C78D8"/>
            </a:solidFill>
            <a:ln cap="flat" cmpd="sng" w="2857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D</a:t>
              </a:r>
              <a:endParaRPr/>
            </a:p>
          </p:txBody>
        </p:sp>
        <p:cxnSp>
          <p:nvCxnSpPr>
            <p:cNvPr id="608" name="Google Shape;608;p34"/>
            <p:cNvCxnSpPr>
              <a:stCxn id="603" idx="6"/>
              <a:endCxn id="607" idx="0"/>
            </p:cNvCxnSpPr>
            <p:nvPr/>
          </p:nvCxnSpPr>
          <p:spPr>
            <a:xfrm flipH="1" rot="10800000">
              <a:off x="7291388" y="2067888"/>
              <a:ext cx="1110900" cy="103800"/>
            </a:xfrm>
            <a:prstGeom prst="curvedConnector4">
              <a:avLst>
                <a:gd fmla="val 42617" name="adj1"/>
                <a:gd fmla="val 329302" name="adj2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09" name="Google Shape;609;p34"/>
            <p:cNvCxnSpPr>
              <a:stCxn id="603" idx="6"/>
              <a:endCxn id="607" idx="2"/>
            </p:cNvCxnSpPr>
            <p:nvPr/>
          </p:nvCxnSpPr>
          <p:spPr>
            <a:xfrm>
              <a:off x="7291388" y="2171688"/>
              <a:ext cx="1110900" cy="119400"/>
            </a:xfrm>
            <a:prstGeom prst="curvedConnector4">
              <a:avLst>
                <a:gd fmla="val 42617" name="adj1"/>
                <a:gd fmla="val 299401" name="adj2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10" name="Google Shape;610;p34"/>
            <p:cNvSpPr txBox="1"/>
            <p:nvPr/>
          </p:nvSpPr>
          <p:spPr>
            <a:xfrm>
              <a:off x="7367674" y="1803550"/>
              <a:ext cx="1089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800"/>
                <a:t>RegQueryValue</a:t>
              </a:r>
              <a:endParaRPr sz="800"/>
            </a:p>
          </p:txBody>
        </p:sp>
        <p:sp>
          <p:nvSpPr>
            <p:cNvPr id="611" name="Google Shape;611;p34"/>
            <p:cNvSpPr txBox="1"/>
            <p:nvPr/>
          </p:nvSpPr>
          <p:spPr>
            <a:xfrm>
              <a:off x="7456925" y="2064250"/>
              <a:ext cx="946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800"/>
                <a:t>RegSetValue</a:t>
              </a:r>
              <a:endParaRPr sz="800"/>
            </a:p>
          </p:txBody>
        </p:sp>
        <p:sp>
          <p:nvSpPr>
            <p:cNvPr id="612" name="Google Shape;612;p34"/>
            <p:cNvSpPr/>
            <p:nvPr/>
          </p:nvSpPr>
          <p:spPr>
            <a:xfrm>
              <a:off x="8238250" y="2677597"/>
              <a:ext cx="328200" cy="223050"/>
            </a:xfrm>
            <a:prstGeom prst="flowChartPreparation">
              <a:avLst/>
            </a:prstGeom>
            <a:solidFill>
              <a:srgbClr val="3C78D8"/>
            </a:solidFill>
            <a:ln cap="flat" cmpd="sng" w="2857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E</a:t>
              </a:r>
              <a:endParaRPr/>
            </a:p>
          </p:txBody>
        </p:sp>
        <p:cxnSp>
          <p:nvCxnSpPr>
            <p:cNvPr id="613" name="Google Shape;613;p34"/>
            <p:cNvCxnSpPr>
              <a:stCxn id="604" idx="6"/>
              <a:endCxn id="612" idx="0"/>
            </p:cNvCxnSpPr>
            <p:nvPr/>
          </p:nvCxnSpPr>
          <p:spPr>
            <a:xfrm flipH="1" rot="10800000">
              <a:off x="7291388" y="2677600"/>
              <a:ext cx="1110900" cy="29700"/>
            </a:xfrm>
            <a:prstGeom prst="curvedConnector4">
              <a:avLst>
                <a:gd fmla="val 42617" name="adj1"/>
                <a:gd fmla="val 901777" name="adj2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4" name="Google Shape;614;p34"/>
            <p:cNvCxnSpPr>
              <a:stCxn id="604" idx="6"/>
              <a:endCxn id="612" idx="2"/>
            </p:cNvCxnSpPr>
            <p:nvPr/>
          </p:nvCxnSpPr>
          <p:spPr>
            <a:xfrm>
              <a:off x="7291388" y="2707300"/>
              <a:ext cx="1110900" cy="193200"/>
            </a:xfrm>
            <a:prstGeom prst="curvedConnector4">
              <a:avLst>
                <a:gd fmla="val 42617" name="adj1"/>
                <a:gd fmla="val 223329" name="adj2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15" name="Google Shape;615;p34"/>
            <p:cNvSpPr txBox="1"/>
            <p:nvPr/>
          </p:nvSpPr>
          <p:spPr>
            <a:xfrm>
              <a:off x="7443874" y="2376314"/>
              <a:ext cx="1089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800"/>
                <a:t>RegQueryValue</a:t>
              </a:r>
              <a:endParaRPr sz="800"/>
            </a:p>
          </p:txBody>
        </p:sp>
        <p:sp>
          <p:nvSpPr>
            <p:cNvPr id="616" name="Google Shape;616;p34"/>
            <p:cNvSpPr txBox="1"/>
            <p:nvPr/>
          </p:nvSpPr>
          <p:spPr>
            <a:xfrm>
              <a:off x="7456924" y="2637014"/>
              <a:ext cx="1033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800"/>
                <a:t>RegSetValue</a:t>
              </a:r>
              <a:endParaRPr sz="800"/>
            </a:p>
          </p:txBody>
        </p:sp>
      </p:grpSp>
      <p:sp>
        <p:nvSpPr>
          <p:cNvPr id="617" name="Google Shape;617;p34"/>
          <p:cNvSpPr txBox="1"/>
          <p:nvPr/>
        </p:nvSpPr>
        <p:spPr>
          <a:xfrm>
            <a:off x="979925" y="2026675"/>
            <a:ext cx="946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/>
              <a:t>ProcessCreate</a:t>
            </a:r>
            <a:endParaRPr sz="800"/>
          </a:p>
        </p:txBody>
      </p:sp>
      <p:sp>
        <p:nvSpPr>
          <p:cNvPr id="618" name="Google Shape;618;p34"/>
          <p:cNvSpPr txBox="1"/>
          <p:nvPr/>
        </p:nvSpPr>
        <p:spPr>
          <a:xfrm>
            <a:off x="979925" y="2331475"/>
            <a:ext cx="946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/>
              <a:t>ProcessCreate</a:t>
            </a:r>
            <a:endParaRPr sz="800"/>
          </a:p>
        </p:txBody>
      </p:sp>
      <p:sp>
        <p:nvSpPr>
          <p:cNvPr id="619" name="Google Shape;619;p34"/>
          <p:cNvSpPr txBox="1"/>
          <p:nvPr/>
        </p:nvSpPr>
        <p:spPr>
          <a:xfrm>
            <a:off x="339025" y="894950"/>
            <a:ext cx="4382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CC0000"/>
                </a:solidFill>
              </a:rPr>
              <a:t>T1070.005 Indicator Removal: Network Share Connection Removal</a:t>
            </a:r>
            <a:endParaRPr sz="11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Technique Graph Example - T</a:t>
            </a:r>
            <a:r>
              <a:rPr lang="zh-TW"/>
              <a:t>1546.013</a:t>
            </a:r>
            <a:endParaRPr/>
          </a:p>
        </p:txBody>
      </p:sp>
      <p:sp>
        <p:nvSpPr>
          <p:cNvPr id="625" name="Google Shape;62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26" name="Google Shape;626;p35"/>
          <p:cNvSpPr txBox="1"/>
          <p:nvPr/>
        </p:nvSpPr>
        <p:spPr>
          <a:xfrm>
            <a:off x="401550" y="968200"/>
            <a:ext cx="8021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T1546.013</a:t>
            </a:r>
            <a:r>
              <a:rPr lang="zh-TW" sz="1000">
                <a:solidFill>
                  <a:schemeClr val="dk1"/>
                </a:solidFill>
              </a:rPr>
              <a:t>: Event Triggered Execution: PowerShell Profile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zh-TW" sz="1000"/>
              <a:t>A PowerShell profiles(profile.ps1) is a script that runs when PowerShell starts and can be used as a logon script to customize user environments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zh-TW" sz="1000"/>
              <a:t>Adversaries may gain persistence and elevate privileges by executing malicious content triggered by PowerShell profiles(profile.ps1).</a:t>
            </a:r>
            <a:endParaRPr sz="1000"/>
          </a:p>
        </p:txBody>
      </p:sp>
      <p:pic>
        <p:nvPicPr>
          <p:cNvPr id="627" name="Google Shape;62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750" y="1845675"/>
            <a:ext cx="6492068" cy="321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Problem Definition</a:t>
            </a:r>
            <a:endParaRPr/>
          </a:p>
        </p:txBody>
      </p:sp>
      <p:sp>
        <p:nvSpPr>
          <p:cNvPr id="633" name="Google Shape;633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TW"/>
              <a:t>定義 Technique Graph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TW"/>
              <a:t>從 audit logs 轉成的 provenance graph 中找到 </a:t>
            </a:r>
            <a:r>
              <a:rPr lang="zh-TW"/>
              <a:t>Technique Graph</a:t>
            </a:r>
            <a:endParaRPr/>
          </a:p>
        </p:txBody>
      </p:sp>
      <p:sp>
        <p:nvSpPr>
          <p:cNvPr id="634" name="Google Shape;63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7"/>
          <p:cNvSpPr txBox="1"/>
          <p:nvPr>
            <p:ph type="title"/>
          </p:nvPr>
        </p:nvSpPr>
        <p:spPr>
          <a:xfrm>
            <a:off x="490250" y="450150"/>
            <a:ext cx="7091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研究方法 Approach</a:t>
            </a:r>
            <a:endParaRPr/>
          </a:p>
        </p:txBody>
      </p:sp>
      <p:sp>
        <p:nvSpPr>
          <p:cNvPr id="640" name="Google Shape;64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" name="Google Shape;645;p38"/>
          <p:cNvGrpSpPr/>
          <p:nvPr/>
        </p:nvGrpSpPr>
        <p:grpSpPr>
          <a:xfrm>
            <a:off x="4023179" y="1843258"/>
            <a:ext cx="4890228" cy="2137973"/>
            <a:chOff x="4387904" y="2521901"/>
            <a:chExt cx="3513600" cy="1056415"/>
          </a:xfrm>
        </p:grpSpPr>
        <p:sp>
          <p:nvSpPr>
            <p:cNvPr id="646" name="Google Shape;646;p38"/>
            <p:cNvSpPr/>
            <p:nvPr/>
          </p:nvSpPr>
          <p:spPr>
            <a:xfrm>
              <a:off x="4387904" y="2525916"/>
              <a:ext cx="3513600" cy="10524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647" name="Google Shape;647;p38"/>
            <p:cNvSpPr txBox="1"/>
            <p:nvPr/>
          </p:nvSpPr>
          <p:spPr>
            <a:xfrm>
              <a:off x="4433125" y="2521901"/>
              <a:ext cx="2037600" cy="16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Rule-based Method</a:t>
              </a:r>
              <a:endParaRPr b="1" sz="1000"/>
            </a:p>
          </p:txBody>
        </p:sp>
      </p:grpSp>
      <p:sp>
        <p:nvSpPr>
          <p:cNvPr id="648" name="Google Shape;648;p38"/>
          <p:cNvSpPr txBox="1"/>
          <p:nvPr/>
        </p:nvSpPr>
        <p:spPr>
          <a:xfrm>
            <a:off x="6803038" y="2064638"/>
            <a:ext cx="548700" cy="507900"/>
          </a:xfrm>
          <a:prstGeom prst="rect">
            <a:avLst/>
          </a:prstGeom>
          <a:solidFill>
            <a:srgbClr val="20124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00FF00"/>
                </a:solidFill>
              </a:rPr>
              <a:t>registry:</a:t>
            </a:r>
            <a:endParaRPr sz="3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C9DAF8"/>
                </a:solidFill>
              </a:rPr>
              <a:t>    attr:</a:t>
            </a:r>
            <a:endParaRPr sz="3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C9DAF8"/>
                </a:solidFill>
              </a:rPr>
              <a:t>        - OOO: src_ooo</a:t>
            </a:r>
            <a:br>
              <a:rPr lang="zh-TW" sz="300">
                <a:solidFill>
                  <a:srgbClr val="C9DAF8"/>
                </a:solidFill>
              </a:rPr>
            </a:br>
            <a:r>
              <a:rPr lang="zh-TW" sz="300">
                <a:solidFill>
                  <a:srgbClr val="C9DAF8"/>
                </a:solidFill>
              </a:rPr>
              <a:t>        - XXX: dst_xxx</a:t>
            </a:r>
            <a:endParaRPr sz="3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C9DAF8"/>
                </a:solidFill>
              </a:rPr>
              <a:t>    relation:</a:t>
            </a:r>
            <a:endParaRPr sz="3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00FF00"/>
                </a:solidFill>
              </a:rPr>
              <a:t>network:</a:t>
            </a:r>
            <a:endParaRPr sz="3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C9DAF8"/>
                </a:solidFill>
              </a:rPr>
              <a:t>    …</a:t>
            </a:r>
            <a:endParaRPr sz="300">
              <a:solidFill>
                <a:srgbClr val="C9DAF8"/>
              </a:solidFill>
            </a:endParaRPr>
          </a:p>
        </p:txBody>
      </p:sp>
      <p:grpSp>
        <p:nvGrpSpPr>
          <p:cNvPr id="649" name="Google Shape;649;p38"/>
          <p:cNvGrpSpPr/>
          <p:nvPr/>
        </p:nvGrpSpPr>
        <p:grpSpPr>
          <a:xfrm>
            <a:off x="4023500" y="238526"/>
            <a:ext cx="4890228" cy="1381297"/>
            <a:chOff x="4387894" y="2309289"/>
            <a:chExt cx="3513600" cy="1284688"/>
          </a:xfrm>
        </p:grpSpPr>
        <p:sp>
          <p:nvSpPr>
            <p:cNvPr id="650" name="Google Shape;650;p38"/>
            <p:cNvSpPr/>
            <p:nvPr/>
          </p:nvSpPr>
          <p:spPr>
            <a:xfrm>
              <a:off x="4387894" y="2315377"/>
              <a:ext cx="3513600" cy="1278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22222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651" name="Google Shape;651;p38"/>
            <p:cNvSpPr txBox="1"/>
            <p:nvPr/>
          </p:nvSpPr>
          <p:spPr>
            <a:xfrm>
              <a:off x="4433125" y="2309289"/>
              <a:ext cx="2037600" cy="31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DL-based Method</a:t>
              </a:r>
              <a:endParaRPr b="1" sz="1000"/>
            </a:p>
          </p:txBody>
        </p:sp>
      </p:grpSp>
      <p:sp>
        <p:nvSpPr>
          <p:cNvPr id="652" name="Google Shape;652;p38"/>
          <p:cNvSpPr txBox="1"/>
          <p:nvPr>
            <p:ph idx="4294967295" type="title"/>
          </p:nvPr>
        </p:nvSpPr>
        <p:spPr>
          <a:xfrm>
            <a:off x="6900" y="-12175"/>
            <a:ext cx="349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System Architecture</a:t>
            </a:r>
            <a:endParaRPr/>
          </a:p>
        </p:txBody>
      </p:sp>
      <p:pic>
        <p:nvPicPr>
          <p:cNvPr id="653" name="Google Shape;65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75" y="1386999"/>
            <a:ext cx="374200" cy="3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625" y="1362349"/>
            <a:ext cx="423500" cy="4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38"/>
          <p:cNvSpPr txBox="1"/>
          <p:nvPr/>
        </p:nvSpPr>
        <p:spPr>
          <a:xfrm>
            <a:off x="43300" y="1755400"/>
            <a:ext cx="977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Windows 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Audit Logs</a:t>
            </a:r>
            <a:endParaRPr sz="1000"/>
          </a:p>
        </p:txBody>
      </p:sp>
      <p:sp>
        <p:nvSpPr>
          <p:cNvPr id="656" name="Google Shape;656;p38"/>
          <p:cNvSpPr txBox="1"/>
          <p:nvPr/>
        </p:nvSpPr>
        <p:spPr>
          <a:xfrm>
            <a:off x="2219075" y="1980750"/>
            <a:ext cx="125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Provenance Graph</a:t>
            </a:r>
            <a:endParaRPr sz="1000"/>
          </a:p>
        </p:txBody>
      </p:sp>
      <p:grpSp>
        <p:nvGrpSpPr>
          <p:cNvPr id="657" name="Google Shape;657;p38"/>
          <p:cNvGrpSpPr/>
          <p:nvPr/>
        </p:nvGrpSpPr>
        <p:grpSpPr>
          <a:xfrm>
            <a:off x="2360102" y="1116227"/>
            <a:ext cx="1002243" cy="806107"/>
            <a:chOff x="3630964" y="-26772"/>
            <a:chExt cx="1759246" cy="1407064"/>
          </a:xfrm>
        </p:grpSpPr>
        <p:grpSp>
          <p:nvGrpSpPr>
            <p:cNvPr id="658" name="Google Shape;658;p38"/>
            <p:cNvGrpSpPr/>
            <p:nvPr/>
          </p:nvGrpSpPr>
          <p:grpSpPr>
            <a:xfrm>
              <a:off x="3630964" y="25496"/>
              <a:ext cx="1759246" cy="1354797"/>
              <a:chOff x="381092" y="1605392"/>
              <a:chExt cx="3520605" cy="2491351"/>
            </a:xfrm>
          </p:grpSpPr>
          <p:sp>
            <p:nvSpPr>
              <p:cNvPr id="659" name="Google Shape;659;p38"/>
              <p:cNvSpPr/>
              <p:nvPr/>
            </p:nvSpPr>
            <p:spPr>
              <a:xfrm>
                <a:off x="2127022" y="2269592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38"/>
              <p:cNvSpPr/>
              <p:nvPr/>
            </p:nvSpPr>
            <p:spPr>
              <a:xfrm>
                <a:off x="1026416" y="2269592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61" name="Google Shape;661;p38"/>
              <p:cNvCxnSpPr>
                <a:stCxn id="660" idx="6"/>
                <a:endCxn id="659" idx="2"/>
              </p:cNvCxnSpPr>
              <p:nvPr/>
            </p:nvCxnSpPr>
            <p:spPr>
              <a:xfrm>
                <a:off x="1281116" y="2396042"/>
                <a:ext cx="84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662" name="Google Shape;662;p38"/>
              <p:cNvSpPr/>
              <p:nvPr/>
            </p:nvSpPr>
            <p:spPr>
              <a:xfrm>
                <a:off x="1026416" y="2765095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38"/>
              <p:cNvSpPr/>
              <p:nvPr/>
            </p:nvSpPr>
            <p:spPr>
              <a:xfrm>
                <a:off x="1491111" y="2765095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38"/>
              <p:cNvSpPr/>
              <p:nvPr/>
            </p:nvSpPr>
            <p:spPr>
              <a:xfrm>
                <a:off x="466593" y="2765095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38"/>
              <p:cNvSpPr/>
              <p:nvPr/>
            </p:nvSpPr>
            <p:spPr>
              <a:xfrm>
                <a:off x="721408" y="3307263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38"/>
              <p:cNvSpPr/>
              <p:nvPr/>
            </p:nvSpPr>
            <p:spPr>
              <a:xfrm>
                <a:off x="564672" y="1887961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38"/>
              <p:cNvSpPr/>
              <p:nvPr/>
            </p:nvSpPr>
            <p:spPr>
              <a:xfrm>
                <a:off x="381092" y="2310112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38"/>
              <p:cNvSpPr/>
              <p:nvPr/>
            </p:nvSpPr>
            <p:spPr>
              <a:xfrm>
                <a:off x="1409822" y="3347724"/>
                <a:ext cx="336000" cy="171900"/>
              </a:xfrm>
              <a:prstGeom prst="rect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38"/>
              <p:cNvSpPr/>
              <p:nvPr/>
            </p:nvSpPr>
            <p:spPr>
              <a:xfrm>
                <a:off x="2086377" y="2846018"/>
                <a:ext cx="336000" cy="171900"/>
              </a:xfrm>
              <a:prstGeom prst="rect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38"/>
              <p:cNvSpPr/>
              <p:nvPr/>
            </p:nvSpPr>
            <p:spPr>
              <a:xfrm>
                <a:off x="2127022" y="3341520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38"/>
              <p:cNvSpPr/>
              <p:nvPr/>
            </p:nvSpPr>
            <p:spPr>
              <a:xfrm>
                <a:off x="1100466" y="3782958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38"/>
              <p:cNvSpPr/>
              <p:nvPr/>
            </p:nvSpPr>
            <p:spPr>
              <a:xfrm>
                <a:off x="3078442" y="2845479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38"/>
              <p:cNvSpPr/>
              <p:nvPr/>
            </p:nvSpPr>
            <p:spPr>
              <a:xfrm>
                <a:off x="3078442" y="3080388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38"/>
              <p:cNvSpPr/>
              <p:nvPr/>
            </p:nvSpPr>
            <p:spPr>
              <a:xfrm>
                <a:off x="3078442" y="3315297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38"/>
              <p:cNvSpPr/>
              <p:nvPr/>
            </p:nvSpPr>
            <p:spPr>
              <a:xfrm>
                <a:off x="3078442" y="3550207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38"/>
              <p:cNvSpPr/>
              <p:nvPr/>
            </p:nvSpPr>
            <p:spPr>
              <a:xfrm>
                <a:off x="3078442" y="3843843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38"/>
              <p:cNvSpPr/>
              <p:nvPr/>
            </p:nvSpPr>
            <p:spPr>
              <a:xfrm>
                <a:off x="3646883" y="3594464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38"/>
              <p:cNvSpPr/>
              <p:nvPr/>
            </p:nvSpPr>
            <p:spPr>
              <a:xfrm>
                <a:off x="3646883" y="3888101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79" name="Google Shape;679;p38"/>
              <p:cNvCxnSpPr>
                <a:stCxn id="660" idx="0"/>
                <a:endCxn id="680" idx="1"/>
              </p:cNvCxnSpPr>
              <p:nvPr/>
            </p:nvCxnSpPr>
            <p:spPr>
              <a:xfrm rot="10800000">
                <a:off x="1038866" y="1605392"/>
                <a:ext cx="114900" cy="66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81" name="Google Shape;681;p38"/>
              <p:cNvCxnSpPr>
                <a:stCxn id="660" idx="1"/>
                <a:endCxn id="666" idx="5"/>
              </p:cNvCxnSpPr>
              <p:nvPr/>
            </p:nvCxnSpPr>
            <p:spPr>
              <a:xfrm rot="10800000">
                <a:off x="782016" y="2103829"/>
                <a:ext cx="281700" cy="202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82" name="Google Shape;682;p38"/>
              <p:cNvCxnSpPr>
                <a:stCxn id="660" idx="2"/>
                <a:endCxn id="667" idx="3"/>
              </p:cNvCxnSpPr>
              <p:nvPr/>
            </p:nvCxnSpPr>
            <p:spPr>
              <a:xfrm rot="10800000">
                <a:off x="635816" y="2396042"/>
                <a:ext cx="390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83" name="Google Shape;683;p38"/>
              <p:cNvCxnSpPr>
                <a:stCxn id="660" idx="3"/>
                <a:endCxn id="664" idx="7"/>
              </p:cNvCxnSpPr>
              <p:nvPr/>
            </p:nvCxnSpPr>
            <p:spPr>
              <a:xfrm flipH="1">
                <a:off x="683916" y="2485456"/>
                <a:ext cx="379800" cy="31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84" name="Google Shape;684;p38"/>
              <p:cNvCxnSpPr>
                <a:stCxn id="660" idx="4"/>
                <a:endCxn id="662" idx="0"/>
              </p:cNvCxnSpPr>
              <p:nvPr/>
            </p:nvCxnSpPr>
            <p:spPr>
              <a:xfrm>
                <a:off x="1153766" y="2522492"/>
                <a:ext cx="0" cy="24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85" name="Google Shape;685;p38"/>
              <p:cNvCxnSpPr>
                <a:stCxn id="662" idx="3"/>
                <a:endCxn id="665" idx="7"/>
              </p:cNvCxnSpPr>
              <p:nvPr/>
            </p:nvCxnSpPr>
            <p:spPr>
              <a:xfrm flipH="1">
                <a:off x="938916" y="2980958"/>
                <a:ext cx="124800" cy="36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86" name="Google Shape;686;p38"/>
              <p:cNvCxnSpPr>
                <a:stCxn id="662" idx="5"/>
                <a:endCxn id="668" idx="0"/>
              </p:cNvCxnSpPr>
              <p:nvPr/>
            </p:nvCxnSpPr>
            <p:spPr>
              <a:xfrm>
                <a:off x="1243817" y="2980958"/>
                <a:ext cx="333900" cy="366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87" name="Google Shape;687;p38"/>
              <p:cNvCxnSpPr>
                <a:stCxn id="662" idx="6"/>
                <a:endCxn id="663" idx="2"/>
              </p:cNvCxnSpPr>
              <p:nvPr/>
            </p:nvCxnSpPr>
            <p:spPr>
              <a:xfrm>
                <a:off x="1281116" y="2891545"/>
                <a:ext cx="210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88" name="Google Shape;688;p38"/>
              <p:cNvCxnSpPr>
                <a:stCxn id="665" idx="5"/>
                <a:endCxn id="671" idx="1"/>
              </p:cNvCxnSpPr>
              <p:nvPr/>
            </p:nvCxnSpPr>
            <p:spPr>
              <a:xfrm>
                <a:off x="938808" y="3523126"/>
                <a:ext cx="198900" cy="297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89" name="Google Shape;689;p38"/>
              <p:cNvCxnSpPr>
                <a:stCxn id="670" idx="2"/>
                <a:endCxn id="668" idx="3"/>
              </p:cNvCxnSpPr>
              <p:nvPr/>
            </p:nvCxnSpPr>
            <p:spPr>
              <a:xfrm rot="10800000">
                <a:off x="1745722" y="3433770"/>
                <a:ext cx="381300" cy="3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90" name="Google Shape;690;p38"/>
              <p:cNvCxnSpPr>
                <a:stCxn id="659" idx="6"/>
                <a:endCxn id="672" idx="1"/>
              </p:cNvCxnSpPr>
              <p:nvPr/>
            </p:nvCxnSpPr>
            <p:spPr>
              <a:xfrm>
                <a:off x="2381722" y="2396042"/>
                <a:ext cx="696600" cy="53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91" name="Google Shape;691;p38"/>
              <p:cNvCxnSpPr>
                <a:stCxn id="659" idx="6"/>
                <a:endCxn id="674" idx="1"/>
              </p:cNvCxnSpPr>
              <p:nvPr/>
            </p:nvCxnSpPr>
            <p:spPr>
              <a:xfrm>
                <a:off x="2381722" y="2396042"/>
                <a:ext cx="696600" cy="1005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92" name="Google Shape;692;p38"/>
              <p:cNvCxnSpPr>
                <a:stCxn id="659" idx="6"/>
                <a:endCxn id="673" idx="1"/>
              </p:cNvCxnSpPr>
              <p:nvPr/>
            </p:nvCxnSpPr>
            <p:spPr>
              <a:xfrm>
                <a:off x="2381722" y="2396042"/>
                <a:ext cx="696600" cy="770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93" name="Google Shape;693;p38"/>
              <p:cNvCxnSpPr>
                <a:stCxn id="659" idx="6"/>
                <a:endCxn id="675" idx="2"/>
              </p:cNvCxnSpPr>
              <p:nvPr/>
            </p:nvCxnSpPr>
            <p:spPr>
              <a:xfrm>
                <a:off x="2381722" y="2396042"/>
                <a:ext cx="696600" cy="1280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94" name="Google Shape;694;p38"/>
              <p:cNvCxnSpPr>
                <a:stCxn id="659" idx="6"/>
                <a:endCxn id="676" idx="2"/>
              </p:cNvCxnSpPr>
              <p:nvPr/>
            </p:nvCxnSpPr>
            <p:spPr>
              <a:xfrm>
                <a:off x="2381722" y="2396042"/>
                <a:ext cx="696600" cy="157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95" name="Google Shape;695;p38"/>
              <p:cNvCxnSpPr>
                <a:stCxn id="670" idx="0"/>
                <a:endCxn id="669" idx="2"/>
              </p:cNvCxnSpPr>
              <p:nvPr/>
            </p:nvCxnSpPr>
            <p:spPr>
              <a:xfrm rot="10800000">
                <a:off x="2254372" y="3017820"/>
                <a:ext cx="0" cy="32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96" name="Google Shape;696;p38"/>
              <p:cNvCxnSpPr>
                <a:stCxn id="675" idx="6"/>
                <a:endCxn id="677" idx="0"/>
              </p:cNvCxnSpPr>
              <p:nvPr/>
            </p:nvCxnSpPr>
            <p:spPr>
              <a:xfrm flipH="1" rot="10800000">
                <a:off x="3333142" y="3594457"/>
                <a:ext cx="441000" cy="82200"/>
              </a:xfrm>
              <a:prstGeom prst="curvedConnector4">
                <a:avLst>
                  <a:gd fmla="val 35572" name="adj1"/>
                  <a:gd fmla="val 1029846" name="adj2"/>
                </a:avLst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97" name="Google Shape;697;p38"/>
              <p:cNvCxnSpPr>
                <a:stCxn id="675" idx="6"/>
                <a:endCxn id="677" idx="2"/>
              </p:cNvCxnSpPr>
              <p:nvPr/>
            </p:nvCxnSpPr>
            <p:spPr>
              <a:xfrm>
                <a:off x="3333142" y="3676657"/>
                <a:ext cx="441000" cy="89700"/>
              </a:xfrm>
              <a:prstGeom prst="curvedConnector4">
                <a:avLst>
                  <a:gd fmla="val 35572" name="adj1"/>
                  <a:gd fmla="val 952121" name="adj2"/>
                </a:avLst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98" name="Google Shape;698;p38"/>
              <p:cNvCxnSpPr>
                <a:stCxn id="676" idx="6"/>
                <a:endCxn id="678" idx="0"/>
              </p:cNvCxnSpPr>
              <p:nvPr/>
            </p:nvCxnSpPr>
            <p:spPr>
              <a:xfrm flipH="1" rot="10800000">
                <a:off x="3333142" y="3888093"/>
                <a:ext cx="441000" cy="82200"/>
              </a:xfrm>
              <a:prstGeom prst="curvedConnector4">
                <a:avLst>
                  <a:gd fmla="val 35572" name="adj1"/>
                  <a:gd fmla="val 1029846" name="adj2"/>
                </a:avLst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99" name="Google Shape;699;p38"/>
              <p:cNvCxnSpPr>
                <a:stCxn id="676" idx="6"/>
                <a:endCxn id="678" idx="2"/>
              </p:cNvCxnSpPr>
              <p:nvPr/>
            </p:nvCxnSpPr>
            <p:spPr>
              <a:xfrm>
                <a:off x="3333142" y="3970293"/>
                <a:ext cx="441000" cy="89700"/>
              </a:xfrm>
              <a:prstGeom prst="curvedConnector4">
                <a:avLst>
                  <a:gd fmla="val 35572" name="adj1"/>
                  <a:gd fmla="val 952121" name="adj2"/>
                </a:avLst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700" name="Google Shape;700;p38"/>
              <p:cNvCxnSpPr>
                <a:stCxn id="662" idx="5"/>
                <a:endCxn id="668" idx="1"/>
              </p:cNvCxnSpPr>
              <p:nvPr/>
            </p:nvCxnSpPr>
            <p:spPr>
              <a:xfrm>
                <a:off x="1243817" y="2980958"/>
                <a:ext cx="165900" cy="45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701" name="Google Shape;701;p38"/>
              <p:cNvCxnSpPr>
                <a:stCxn id="660" idx="3"/>
                <a:endCxn id="664" idx="0"/>
              </p:cNvCxnSpPr>
              <p:nvPr/>
            </p:nvCxnSpPr>
            <p:spPr>
              <a:xfrm flipH="1">
                <a:off x="593916" y="2485456"/>
                <a:ext cx="469800" cy="279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702" name="Google Shape;702;p38"/>
              <p:cNvCxnSpPr>
                <a:stCxn id="660" idx="0"/>
                <a:endCxn id="680" idx="2"/>
              </p:cNvCxnSpPr>
              <p:nvPr/>
            </p:nvCxnSpPr>
            <p:spPr>
              <a:xfrm flipH="1" rot="10800000">
                <a:off x="1153766" y="1701392"/>
                <a:ext cx="99000" cy="56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703" name="Google Shape;703;p38"/>
              <p:cNvCxnSpPr>
                <a:stCxn id="660" idx="0"/>
                <a:endCxn id="680" idx="3"/>
              </p:cNvCxnSpPr>
              <p:nvPr/>
            </p:nvCxnSpPr>
            <p:spPr>
              <a:xfrm flipH="1" rot="10800000">
                <a:off x="1153766" y="1605392"/>
                <a:ext cx="312900" cy="66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704" name="Google Shape;704;p38"/>
              <p:cNvCxnSpPr>
                <a:stCxn id="659" idx="6"/>
                <a:endCxn id="705" idx="1"/>
              </p:cNvCxnSpPr>
              <p:nvPr/>
            </p:nvCxnSpPr>
            <p:spPr>
              <a:xfrm>
                <a:off x="2381722" y="2396042"/>
                <a:ext cx="696600" cy="30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706" name="Google Shape;706;p38"/>
              <p:cNvCxnSpPr>
                <a:stCxn id="659" idx="6"/>
                <a:endCxn id="707" idx="1"/>
              </p:cNvCxnSpPr>
              <p:nvPr/>
            </p:nvCxnSpPr>
            <p:spPr>
              <a:xfrm flipH="1" rot="10800000">
                <a:off x="2381722" y="2226842"/>
                <a:ext cx="696600" cy="169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708" name="Google Shape;708;p38"/>
              <p:cNvCxnSpPr>
                <a:stCxn id="659" idx="6"/>
                <a:endCxn id="709" idx="1"/>
              </p:cNvCxnSpPr>
              <p:nvPr/>
            </p:nvCxnSpPr>
            <p:spPr>
              <a:xfrm>
                <a:off x="2381722" y="2396042"/>
                <a:ext cx="696600" cy="6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710" name="Google Shape;710;p38"/>
              <p:cNvCxnSpPr>
                <a:stCxn id="659" idx="6"/>
                <a:endCxn id="711" idx="1"/>
              </p:cNvCxnSpPr>
              <p:nvPr/>
            </p:nvCxnSpPr>
            <p:spPr>
              <a:xfrm flipH="1" rot="10800000">
                <a:off x="2381722" y="1973942"/>
                <a:ext cx="656100" cy="422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712" name="Google Shape;712;p38"/>
              <p:cNvCxnSpPr>
                <a:stCxn id="659" idx="6"/>
                <a:endCxn id="713" idx="1"/>
              </p:cNvCxnSpPr>
              <p:nvPr/>
            </p:nvCxnSpPr>
            <p:spPr>
              <a:xfrm flipH="1" rot="10800000">
                <a:off x="2381722" y="1698242"/>
                <a:ext cx="696600" cy="697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713" name="Google Shape;713;p38"/>
              <p:cNvSpPr/>
              <p:nvPr/>
            </p:nvSpPr>
            <p:spPr>
              <a:xfrm>
                <a:off x="3078442" y="1612204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38"/>
              <p:cNvSpPr/>
              <p:nvPr/>
            </p:nvSpPr>
            <p:spPr>
              <a:xfrm>
                <a:off x="3037797" y="1887961"/>
                <a:ext cx="336000" cy="171900"/>
              </a:xfrm>
              <a:prstGeom prst="rect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38"/>
              <p:cNvSpPr/>
              <p:nvPr/>
            </p:nvSpPr>
            <p:spPr>
              <a:xfrm>
                <a:off x="3078442" y="2140750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38"/>
              <p:cNvSpPr/>
              <p:nvPr/>
            </p:nvSpPr>
            <p:spPr>
              <a:xfrm>
                <a:off x="3078442" y="2375660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38"/>
              <p:cNvSpPr/>
              <p:nvPr/>
            </p:nvSpPr>
            <p:spPr>
              <a:xfrm>
                <a:off x="3078442" y="2610569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80" name="Google Shape;680;p38"/>
            <p:cNvSpPr/>
            <p:nvPr/>
          </p:nvSpPr>
          <p:spPr>
            <a:xfrm>
              <a:off x="3959640" y="-26772"/>
              <a:ext cx="213809" cy="104494"/>
            </a:xfrm>
            <a:prstGeom prst="flowChartDecision">
              <a:avLst/>
            </a:prstGeom>
            <a:noFill/>
            <a:ln cap="flat" cmpd="sng" w="2857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4" name="Google Shape;714;p38"/>
          <p:cNvGrpSpPr/>
          <p:nvPr/>
        </p:nvGrpSpPr>
        <p:grpSpPr>
          <a:xfrm>
            <a:off x="8347300" y="999801"/>
            <a:ext cx="503100" cy="668999"/>
            <a:chOff x="4772600" y="3091226"/>
            <a:chExt cx="503100" cy="668999"/>
          </a:xfrm>
        </p:grpSpPr>
        <p:pic>
          <p:nvPicPr>
            <p:cNvPr id="715" name="Google Shape;715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00600" y="3091226"/>
              <a:ext cx="423500" cy="42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6" name="Google Shape;716;p38"/>
            <p:cNvSpPr txBox="1"/>
            <p:nvPr/>
          </p:nvSpPr>
          <p:spPr>
            <a:xfrm>
              <a:off x="4772600" y="3437125"/>
              <a:ext cx="5031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/>
                <a:t>FFNN</a:t>
              </a:r>
              <a:endParaRPr sz="900"/>
            </a:p>
          </p:txBody>
        </p:sp>
      </p:grpSp>
      <p:grpSp>
        <p:nvGrpSpPr>
          <p:cNvPr id="717" name="Google Shape;717;p38"/>
          <p:cNvGrpSpPr/>
          <p:nvPr/>
        </p:nvGrpSpPr>
        <p:grpSpPr>
          <a:xfrm>
            <a:off x="4208366" y="1034517"/>
            <a:ext cx="747934" cy="498222"/>
            <a:chOff x="6687088" y="2967117"/>
            <a:chExt cx="1009629" cy="687487"/>
          </a:xfrm>
        </p:grpSpPr>
        <p:grpSp>
          <p:nvGrpSpPr>
            <p:cNvPr id="718" name="Google Shape;718;p38"/>
            <p:cNvGrpSpPr/>
            <p:nvPr/>
          </p:nvGrpSpPr>
          <p:grpSpPr>
            <a:xfrm>
              <a:off x="6687088" y="2967117"/>
              <a:ext cx="1002300" cy="317600"/>
              <a:chOff x="2193900" y="4331067"/>
              <a:chExt cx="1002300" cy="317600"/>
            </a:xfrm>
          </p:grpSpPr>
          <p:grpSp>
            <p:nvGrpSpPr>
              <p:cNvPr id="719" name="Google Shape;719;p38"/>
              <p:cNvGrpSpPr/>
              <p:nvPr/>
            </p:nvGrpSpPr>
            <p:grpSpPr>
              <a:xfrm>
                <a:off x="2345400" y="4331067"/>
                <a:ext cx="850800" cy="210000"/>
                <a:chOff x="863475" y="3440001"/>
                <a:chExt cx="850800" cy="210000"/>
              </a:xfrm>
            </p:grpSpPr>
            <p:sp>
              <p:nvSpPr>
                <p:cNvPr id="720" name="Google Shape;720;p38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721" name="Google Shape;721;p38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722" name="Google Shape;722;p38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723" name="Google Shape;723;p38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724" name="Google Shape;724;p38"/>
                    <p:cNvCxnSpPr>
                      <a:stCxn id="723" idx="6"/>
                      <a:endCxn id="725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725" name="Google Shape;725;p38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726" name="Google Shape;726;p38"/>
              <p:cNvGrpSpPr/>
              <p:nvPr/>
            </p:nvGrpSpPr>
            <p:grpSpPr>
              <a:xfrm>
                <a:off x="2269650" y="4384867"/>
                <a:ext cx="850800" cy="210000"/>
                <a:chOff x="863475" y="3440001"/>
                <a:chExt cx="850800" cy="210000"/>
              </a:xfrm>
            </p:grpSpPr>
            <p:sp>
              <p:nvSpPr>
                <p:cNvPr id="727" name="Google Shape;727;p38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728" name="Google Shape;728;p38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729" name="Google Shape;729;p38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730" name="Google Shape;730;p38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731" name="Google Shape;731;p38"/>
                    <p:cNvCxnSpPr>
                      <a:stCxn id="730" idx="6"/>
                      <a:endCxn id="732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732" name="Google Shape;732;p38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733" name="Google Shape;733;p38"/>
              <p:cNvGrpSpPr/>
              <p:nvPr/>
            </p:nvGrpSpPr>
            <p:grpSpPr>
              <a:xfrm>
                <a:off x="2193900" y="4438667"/>
                <a:ext cx="850800" cy="210000"/>
                <a:chOff x="863475" y="3440001"/>
                <a:chExt cx="850800" cy="210000"/>
              </a:xfrm>
            </p:grpSpPr>
            <p:sp>
              <p:nvSpPr>
                <p:cNvPr id="734" name="Google Shape;734;p38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735" name="Google Shape;735;p38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736" name="Google Shape;736;p38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737" name="Google Shape;737;p38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738" name="Google Shape;738;p38"/>
                    <p:cNvCxnSpPr>
                      <a:stCxn id="737" idx="6"/>
                      <a:endCxn id="739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739" name="Google Shape;739;p38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740" name="Google Shape;740;p38"/>
            <p:cNvSpPr txBox="1"/>
            <p:nvPr/>
          </p:nvSpPr>
          <p:spPr>
            <a:xfrm>
              <a:off x="6845917" y="3208504"/>
              <a:ext cx="850800" cy="4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/>
                <a:t>Triplets</a:t>
              </a:r>
              <a:endParaRPr sz="900"/>
            </a:p>
          </p:txBody>
        </p:sp>
      </p:grpSp>
      <p:pic>
        <p:nvPicPr>
          <p:cNvPr id="741" name="Google Shape;741;p38"/>
          <p:cNvPicPr preferRelativeResize="0"/>
          <p:nvPr/>
        </p:nvPicPr>
        <p:blipFill rotWithShape="1">
          <a:blip r:embed="rId6">
            <a:alphaModFix/>
          </a:blip>
          <a:srcRect b="0" l="0" r="58932" t="0"/>
          <a:stretch/>
        </p:blipFill>
        <p:spPr>
          <a:xfrm>
            <a:off x="4284650" y="3107462"/>
            <a:ext cx="563400" cy="5273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2" name="Google Shape;742;p38"/>
          <p:cNvGrpSpPr/>
          <p:nvPr/>
        </p:nvGrpSpPr>
        <p:grpSpPr>
          <a:xfrm>
            <a:off x="96409" y="4165681"/>
            <a:ext cx="1150066" cy="1090357"/>
            <a:chOff x="325009" y="3683593"/>
            <a:chExt cx="1150066" cy="1090357"/>
          </a:xfrm>
        </p:grpSpPr>
        <p:grpSp>
          <p:nvGrpSpPr>
            <p:cNvPr id="743" name="Google Shape;743;p38"/>
            <p:cNvGrpSpPr/>
            <p:nvPr/>
          </p:nvGrpSpPr>
          <p:grpSpPr>
            <a:xfrm>
              <a:off x="325009" y="3683593"/>
              <a:ext cx="977391" cy="454538"/>
              <a:chOff x="6131147" y="2007588"/>
              <a:chExt cx="2026941" cy="863813"/>
            </a:xfrm>
          </p:grpSpPr>
          <p:sp>
            <p:nvSpPr>
              <p:cNvPr id="744" name="Google Shape;744;p38"/>
              <p:cNvSpPr/>
              <p:nvPr/>
            </p:nvSpPr>
            <p:spPr>
              <a:xfrm>
                <a:off x="6131147" y="2287762"/>
                <a:ext cx="328200" cy="328200"/>
              </a:xfrm>
              <a:prstGeom prst="ellipse">
                <a:avLst/>
              </a:prstGeom>
              <a:solidFill>
                <a:srgbClr val="C488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38"/>
              <p:cNvSpPr/>
              <p:nvPr/>
            </p:nvSpPr>
            <p:spPr>
              <a:xfrm>
                <a:off x="6963188" y="2007588"/>
                <a:ext cx="328200" cy="328200"/>
              </a:xfrm>
              <a:prstGeom prst="ellipse">
                <a:avLst/>
              </a:prstGeom>
              <a:solidFill>
                <a:srgbClr val="C488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38"/>
              <p:cNvSpPr/>
              <p:nvPr/>
            </p:nvSpPr>
            <p:spPr>
              <a:xfrm>
                <a:off x="6963188" y="2543200"/>
                <a:ext cx="328200" cy="328200"/>
              </a:xfrm>
              <a:prstGeom prst="ellipse">
                <a:avLst/>
              </a:prstGeom>
              <a:solidFill>
                <a:srgbClr val="C488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47" name="Google Shape;747;p38"/>
              <p:cNvCxnSpPr>
                <a:stCxn id="744" idx="6"/>
                <a:endCxn id="745" idx="2"/>
              </p:cNvCxnSpPr>
              <p:nvPr/>
            </p:nvCxnSpPr>
            <p:spPr>
              <a:xfrm flipH="1" rot="10800000">
                <a:off x="6459347" y="2171662"/>
                <a:ext cx="503700" cy="280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748" name="Google Shape;748;p38"/>
              <p:cNvCxnSpPr>
                <a:stCxn id="744" idx="6"/>
                <a:endCxn id="746" idx="2"/>
              </p:cNvCxnSpPr>
              <p:nvPr/>
            </p:nvCxnSpPr>
            <p:spPr>
              <a:xfrm>
                <a:off x="6459347" y="2451862"/>
                <a:ext cx="503700" cy="255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749" name="Google Shape;749;p38"/>
              <p:cNvSpPr/>
              <p:nvPr/>
            </p:nvSpPr>
            <p:spPr>
              <a:xfrm>
                <a:off x="7829887" y="2035548"/>
                <a:ext cx="328200" cy="223050"/>
              </a:xfrm>
              <a:prstGeom prst="flowChartPreparation">
                <a:avLst/>
              </a:prstGeom>
              <a:solidFill>
                <a:srgbClr val="3C78D8"/>
              </a:solidFill>
              <a:ln cap="flat" cmpd="sng" w="2857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50" name="Google Shape;750;p38"/>
              <p:cNvCxnSpPr>
                <a:stCxn id="745" idx="6"/>
                <a:endCxn id="749" idx="0"/>
              </p:cNvCxnSpPr>
              <p:nvPr/>
            </p:nvCxnSpPr>
            <p:spPr>
              <a:xfrm flipH="1" rot="10800000">
                <a:off x="7291388" y="2035488"/>
                <a:ext cx="702600" cy="136200"/>
              </a:xfrm>
              <a:prstGeom prst="curvedConnector4">
                <a:avLst>
                  <a:gd fmla="val 38322" name="adj1"/>
                  <a:gd fmla="val 128045" name="adj2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751" name="Google Shape;751;p38"/>
              <p:cNvCxnSpPr>
                <a:stCxn id="745" idx="6"/>
                <a:endCxn id="749" idx="2"/>
              </p:cNvCxnSpPr>
              <p:nvPr/>
            </p:nvCxnSpPr>
            <p:spPr>
              <a:xfrm>
                <a:off x="7291388" y="2171688"/>
                <a:ext cx="702600" cy="87000"/>
              </a:xfrm>
              <a:prstGeom prst="curvedConnector4">
                <a:avLst>
                  <a:gd fmla="val 38322" name="adj1"/>
                  <a:gd fmla="val 104648" name="adj2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752" name="Google Shape;752;p38"/>
              <p:cNvSpPr/>
              <p:nvPr/>
            </p:nvSpPr>
            <p:spPr>
              <a:xfrm>
                <a:off x="7829887" y="2645148"/>
                <a:ext cx="328200" cy="223050"/>
              </a:xfrm>
              <a:prstGeom prst="flowChartPreparation">
                <a:avLst/>
              </a:prstGeom>
              <a:solidFill>
                <a:srgbClr val="3C78D8"/>
              </a:solidFill>
              <a:ln cap="flat" cmpd="sng" w="2857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53" name="Google Shape;753;p38"/>
              <p:cNvCxnSpPr>
                <a:stCxn id="746" idx="6"/>
                <a:endCxn id="752" idx="0"/>
              </p:cNvCxnSpPr>
              <p:nvPr/>
            </p:nvCxnSpPr>
            <p:spPr>
              <a:xfrm flipH="1" rot="10800000">
                <a:off x="7291388" y="2645200"/>
                <a:ext cx="702600" cy="62100"/>
              </a:xfrm>
              <a:prstGeom prst="curvedConnector4">
                <a:avLst>
                  <a:gd fmla="val 38322" name="adj1"/>
                  <a:gd fmla="val 213016" name="adj2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754" name="Google Shape;754;p38"/>
              <p:cNvCxnSpPr>
                <a:stCxn id="746" idx="6"/>
                <a:endCxn id="752" idx="2"/>
              </p:cNvCxnSpPr>
              <p:nvPr/>
            </p:nvCxnSpPr>
            <p:spPr>
              <a:xfrm>
                <a:off x="7291388" y="2707300"/>
                <a:ext cx="702600" cy="160800"/>
              </a:xfrm>
              <a:prstGeom prst="curvedConnector4">
                <a:avLst>
                  <a:gd fmla="val 38322" name="adj1"/>
                  <a:gd fmla="val 121663" name="adj2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sp>
          <p:nvSpPr>
            <p:cNvPr id="755" name="Google Shape;755;p38"/>
            <p:cNvSpPr txBox="1"/>
            <p:nvPr/>
          </p:nvSpPr>
          <p:spPr>
            <a:xfrm>
              <a:off x="362675" y="4127450"/>
              <a:ext cx="11124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/>
                <a:t>A Technique Graph</a:t>
              </a:r>
              <a:endParaRPr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/>
                <a:t>(T1070.005)</a:t>
              </a:r>
              <a:endParaRPr sz="1000"/>
            </a:p>
          </p:txBody>
        </p:sp>
      </p:grpSp>
      <p:pic>
        <p:nvPicPr>
          <p:cNvPr id="756" name="Google Shape;756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15125" y="3127752"/>
            <a:ext cx="503100" cy="5030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7" name="Google Shape;757;p38"/>
          <p:cNvCxnSpPr>
            <a:stCxn id="741" idx="3"/>
            <a:endCxn id="758" idx="1"/>
          </p:cNvCxnSpPr>
          <p:nvPr/>
        </p:nvCxnSpPr>
        <p:spPr>
          <a:xfrm>
            <a:off x="4848050" y="3371147"/>
            <a:ext cx="352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759" name="Google Shape;759;p38"/>
          <p:cNvGrpSpPr/>
          <p:nvPr/>
        </p:nvGrpSpPr>
        <p:grpSpPr>
          <a:xfrm>
            <a:off x="6432025" y="3070175"/>
            <a:ext cx="711125" cy="618225"/>
            <a:chOff x="1526875" y="4128700"/>
            <a:chExt cx="711125" cy="618225"/>
          </a:xfrm>
        </p:grpSpPr>
        <p:sp>
          <p:nvSpPr>
            <p:cNvPr id="760" name="Google Shape;760;p38"/>
            <p:cNvSpPr txBox="1"/>
            <p:nvPr/>
          </p:nvSpPr>
          <p:spPr>
            <a:xfrm>
              <a:off x="1637100" y="4128700"/>
              <a:ext cx="600900" cy="492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selection</a:t>
              </a:r>
              <a:r>
                <a:rPr lang="zh-TW" sz="400">
                  <a:solidFill>
                    <a:srgbClr val="6AA84F"/>
                  </a:solidFill>
                </a:rPr>
                <a:t>:</a:t>
              </a:r>
              <a:endParaRPr sz="400">
                <a:solidFill>
                  <a:srgbClr val="6AA84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434343"/>
                  </a:solidFill>
                </a:rPr>
                <a:t>    - ZZZ: ^A.*B$</a:t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filter:</a:t>
              </a:r>
              <a:endParaRPr sz="400">
                <a:solidFill>
                  <a:srgbClr val="38761D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C9DAF8"/>
                  </a:solidFill>
                </a:rPr>
                <a:t>   </a:t>
              </a:r>
              <a:r>
                <a:rPr lang="zh-TW" sz="400">
                  <a:solidFill>
                    <a:srgbClr val="434343"/>
                  </a:solidFill>
                </a:rPr>
                <a:t> - XXX: ^(?=.*H)(?=.*I).*$</a:t>
              </a:r>
              <a:endParaRPr sz="400">
                <a:solidFill>
                  <a:srgbClr val="434343"/>
                </a:solidFill>
              </a:endParaRPr>
            </a:p>
          </p:txBody>
        </p:sp>
        <p:sp>
          <p:nvSpPr>
            <p:cNvPr id="761" name="Google Shape;761;p38"/>
            <p:cNvSpPr txBox="1"/>
            <p:nvPr/>
          </p:nvSpPr>
          <p:spPr>
            <a:xfrm>
              <a:off x="1593000" y="4182500"/>
              <a:ext cx="600900" cy="492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selection</a:t>
              </a:r>
              <a:r>
                <a:rPr lang="zh-TW" sz="400">
                  <a:solidFill>
                    <a:srgbClr val="6AA84F"/>
                  </a:solidFill>
                </a:rPr>
                <a:t>:</a:t>
              </a:r>
              <a:endParaRPr sz="400">
                <a:solidFill>
                  <a:srgbClr val="6AA84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434343"/>
                  </a:solidFill>
                </a:rPr>
                <a:t>    - ZZZ: ^A.*B$</a:t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filter:</a:t>
              </a:r>
              <a:endParaRPr sz="400">
                <a:solidFill>
                  <a:srgbClr val="38761D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C9DAF8"/>
                  </a:solidFill>
                </a:rPr>
                <a:t>   </a:t>
              </a:r>
              <a:r>
                <a:rPr lang="zh-TW" sz="400">
                  <a:solidFill>
                    <a:srgbClr val="434343"/>
                  </a:solidFill>
                </a:rPr>
                <a:t> - XXX: ^(?=.*H)(?=.*I).*$</a:t>
              </a:r>
              <a:endParaRPr sz="400">
                <a:solidFill>
                  <a:srgbClr val="434343"/>
                </a:solidFill>
              </a:endParaRPr>
            </a:p>
          </p:txBody>
        </p:sp>
        <p:sp>
          <p:nvSpPr>
            <p:cNvPr id="762" name="Google Shape;762;p38"/>
            <p:cNvSpPr txBox="1"/>
            <p:nvPr/>
          </p:nvSpPr>
          <p:spPr>
            <a:xfrm>
              <a:off x="1526875" y="4254325"/>
              <a:ext cx="600900" cy="492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selection</a:t>
              </a:r>
              <a:r>
                <a:rPr lang="zh-TW" sz="400">
                  <a:solidFill>
                    <a:srgbClr val="6AA84F"/>
                  </a:solidFill>
                </a:rPr>
                <a:t>:</a:t>
              </a:r>
              <a:endParaRPr sz="400">
                <a:solidFill>
                  <a:srgbClr val="6AA84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434343"/>
                  </a:solidFill>
                </a:rPr>
                <a:t>    - ZZZ: ^A.*B$</a:t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filter:</a:t>
              </a:r>
              <a:endParaRPr sz="400">
                <a:solidFill>
                  <a:srgbClr val="38761D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C9DAF8"/>
                  </a:solidFill>
                </a:rPr>
                <a:t>   </a:t>
              </a:r>
              <a:r>
                <a:rPr lang="zh-TW" sz="400">
                  <a:solidFill>
                    <a:srgbClr val="434343"/>
                  </a:solidFill>
                </a:rPr>
                <a:t> - XXX: ^(?=.*H)(?=.*I).*$</a:t>
              </a:r>
              <a:endParaRPr sz="400">
                <a:solidFill>
                  <a:srgbClr val="434343"/>
                </a:solidFill>
              </a:endParaRPr>
            </a:p>
          </p:txBody>
        </p:sp>
      </p:grpSp>
      <p:grpSp>
        <p:nvGrpSpPr>
          <p:cNvPr id="763" name="Google Shape;763;p38"/>
          <p:cNvGrpSpPr/>
          <p:nvPr/>
        </p:nvGrpSpPr>
        <p:grpSpPr>
          <a:xfrm>
            <a:off x="4210707" y="2309160"/>
            <a:ext cx="742548" cy="504858"/>
            <a:chOff x="6687088" y="2967117"/>
            <a:chExt cx="1003036" cy="621593"/>
          </a:xfrm>
        </p:grpSpPr>
        <p:grpSp>
          <p:nvGrpSpPr>
            <p:cNvPr id="764" name="Google Shape;764;p38"/>
            <p:cNvGrpSpPr/>
            <p:nvPr/>
          </p:nvGrpSpPr>
          <p:grpSpPr>
            <a:xfrm>
              <a:off x="6687088" y="2967117"/>
              <a:ext cx="1002300" cy="317600"/>
              <a:chOff x="2193900" y="4331067"/>
              <a:chExt cx="1002300" cy="317600"/>
            </a:xfrm>
          </p:grpSpPr>
          <p:grpSp>
            <p:nvGrpSpPr>
              <p:cNvPr id="765" name="Google Shape;765;p38"/>
              <p:cNvGrpSpPr/>
              <p:nvPr/>
            </p:nvGrpSpPr>
            <p:grpSpPr>
              <a:xfrm>
                <a:off x="2345400" y="4331067"/>
                <a:ext cx="850800" cy="210000"/>
                <a:chOff x="863475" y="3440001"/>
                <a:chExt cx="850800" cy="210000"/>
              </a:xfrm>
            </p:grpSpPr>
            <p:sp>
              <p:nvSpPr>
                <p:cNvPr id="766" name="Google Shape;766;p38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767" name="Google Shape;767;p38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768" name="Google Shape;768;p38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769" name="Google Shape;769;p38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770" name="Google Shape;770;p38"/>
                    <p:cNvCxnSpPr>
                      <a:stCxn id="769" idx="6"/>
                      <a:endCxn id="771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771" name="Google Shape;771;p38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772" name="Google Shape;772;p38"/>
              <p:cNvGrpSpPr/>
              <p:nvPr/>
            </p:nvGrpSpPr>
            <p:grpSpPr>
              <a:xfrm>
                <a:off x="2269650" y="4384867"/>
                <a:ext cx="850800" cy="210000"/>
                <a:chOff x="863475" y="3440001"/>
                <a:chExt cx="850800" cy="210000"/>
              </a:xfrm>
            </p:grpSpPr>
            <p:sp>
              <p:nvSpPr>
                <p:cNvPr id="773" name="Google Shape;773;p38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774" name="Google Shape;774;p38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775" name="Google Shape;775;p38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776" name="Google Shape;776;p38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777" name="Google Shape;777;p38"/>
                    <p:cNvCxnSpPr>
                      <a:stCxn id="776" idx="6"/>
                      <a:endCxn id="778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778" name="Google Shape;778;p38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779" name="Google Shape;779;p38"/>
              <p:cNvGrpSpPr/>
              <p:nvPr/>
            </p:nvGrpSpPr>
            <p:grpSpPr>
              <a:xfrm>
                <a:off x="2193900" y="4438667"/>
                <a:ext cx="850800" cy="210000"/>
                <a:chOff x="863475" y="3440001"/>
                <a:chExt cx="850800" cy="210000"/>
              </a:xfrm>
            </p:grpSpPr>
            <p:sp>
              <p:nvSpPr>
                <p:cNvPr id="780" name="Google Shape;780;p38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781" name="Google Shape;781;p38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782" name="Google Shape;782;p38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783" name="Google Shape;783;p38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784" name="Google Shape;784;p38"/>
                    <p:cNvCxnSpPr>
                      <a:stCxn id="783" idx="6"/>
                      <a:endCxn id="785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785" name="Google Shape;785;p38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786" name="Google Shape;786;p38"/>
            <p:cNvSpPr txBox="1"/>
            <p:nvPr/>
          </p:nvSpPr>
          <p:spPr>
            <a:xfrm>
              <a:off x="6729524" y="3190910"/>
              <a:ext cx="960600" cy="39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/>
                <a:t>Triplets</a:t>
              </a:r>
              <a:endParaRPr sz="900"/>
            </a:p>
          </p:txBody>
        </p:sp>
      </p:grpSp>
      <p:cxnSp>
        <p:nvCxnSpPr>
          <p:cNvPr id="787" name="Google Shape;787;p38"/>
          <p:cNvCxnSpPr/>
          <p:nvPr/>
        </p:nvCxnSpPr>
        <p:spPr>
          <a:xfrm>
            <a:off x="6071267" y="804279"/>
            <a:ext cx="353400" cy="46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8" name="Google Shape;788;p38"/>
          <p:cNvCxnSpPr>
            <a:endCxn id="789" idx="1"/>
          </p:cNvCxnSpPr>
          <p:nvPr/>
        </p:nvCxnSpPr>
        <p:spPr>
          <a:xfrm flipH="1" rot="10800000">
            <a:off x="7043942" y="803666"/>
            <a:ext cx="231600" cy="57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0" name="Google Shape;790;p38"/>
          <p:cNvCxnSpPr>
            <a:endCxn id="791" idx="2"/>
          </p:cNvCxnSpPr>
          <p:nvPr/>
        </p:nvCxnSpPr>
        <p:spPr>
          <a:xfrm rot="10800000">
            <a:off x="5903689" y="2797176"/>
            <a:ext cx="1307100" cy="40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2" name="Google Shape;792;p38"/>
          <p:cNvCxnSpPr>
            <a:endCxn id="791" idx="1"/>
          </p:cNvCxnSpPr>
          <p:nvPr/>
        </p:nvCxnSpPr>
        <p:spPr>
          <a:xfrm flipH="1" rot="10800000">
            <a:off x="4847875" y="2473926"/>
            <a:ext cx="681900" cy="1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3" name="Google Shape;793;p38"/>
          <p:cNvSpPr txBox="1"/>
          <p:nvPr/>
        </p:nvSpPr>
        <p:spPr>
          <a:xfrm>
            <a:off x="3966655" y="3550851"/>
            <a:ext cx="119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Sigma Rule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(Human readable)</a:t>
            </a:r>
            <a:endParaRPr sz="900"/>
          </a:p>
        </p:txBody>
      </p:sp>
      <p:sp>
        <p:nvSpPr>
          <p:cNvPr id="794" name="Google Shape;794;p38"/>
          <p:cNvSpPr txBox="1"/>
          <p:nvPr/>
        </p:nvSpPr>
        <p:spPr>
          <a:xfrm>
            <a:off x="6444300" y="3597318"/>
            <a:ext cx="136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Rule Database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(Machine readable)</a:t>
            </a:r>
            <a:endParaRPr sz="900"/>
          </a:p>
        </p:txBody>
      </p:sp>
      <p:sp>
        <p:nvSpPr>
          <p:cNvPr id="795" name="Google Shape;795;p38"/>
          <p:cNvSpPr txBox="1"/>
          <p:nvPr/>
        </p:nvSpPr>
        <p:spPr>
          <a:xfrm>
            <a:off x="2551175" y="4679117"/>
            <a:ext cx="13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Triplets with Technique Label</a:t>
            </a:r>
            <a:endParaRPr sz="1000"/>
          </a:p>
        </p:txBody>
      </p:sp>
      <p:grpSp>
        <p:nvGrpSpPr>
          <p:cNvPr id="796" name="Google Shape;796;p38"/>
          <p:cNvGrpSpPr/>
          <p:nvPr/>
        </p:nvGrpSpPr>
        <p:grpSpPr>
          <a:xfrm>
            <a:off x="2731531" y="3591875"/>
            <a:ext cx="834728" cy="1171377"/>
            <a:chOff x="3408381" y="3086475"/>
            <a:chExt cx="834728" cy="1171377"/>
          </a:xfrm>
        </p:grpSpPr>
        <p:grpSp>
          <p:nvGrpSpPr>
            <p:cNvPr id="797" name="Google Shape;797;p38"/>
            <p:cNvGrpSpPr/>
            <p:nvPr/>
          </p:nvGrpSpPr>
          <p:grpSpPr>
            <a:xfrm>
              <a:off x="3408381" y="3086475"/>
              <a:ext cx="598877" cy="775697"/>
              <a:chOff x="3821400" y="3292037"/>
              <a:chExt cx="913200" cy="1203938"/>
            </a:xfrm>
          </p:grpSpPr>
          <p:sp>
            <p:nvSpPr>
              <p:cNvPr id="798" name="Google Shape;798;p38"/>
              <p:cNvSpPr/>
              <p:nvPr/>
            </p:nvSpPr>
            <p:spPr>
              <a:xfrm>
                <a:off x="3821400" y="3427975"/>
                <a:ext cx="913200" cy="10680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99" name="Google Shape;799;p38"/>
              <p:cNvGrpSpPr/>
              <p:nvPr/>
            </p:nvGrpSpPr>
            <p:grpSpPr>
              <a:xfrm>
                <a:off x="3913207" y="4314125"/>
                <a:ext cx="600968" cy="137411"/>
                <a:chOff x="6820145" y="2138427"/>
                <a:chExt cx="600968" cy="137411"/>
              </a:xfrm>
            </p:grpSpPr>
            <p:sp>
              <p:nvSpPr>
                <p:cNvPr id="800" name="Google Shape;800;p38"/>
                <p:cNvSpPr/>
                <p:nvPr/>
              </p:nvSpPr>
              <p:spPr>
                <a:xfrm>
                  <a:off x="7293913" y="2138427"/>
                  <a:ext cx="127200" cy="137400"/>
                </a:xfrm>
                <a:prstGeom prst="ellipse">
                  <a:avLst/>
                </a:prstGeom>
                <a:noFill/>
                <a:ln cap="flat" cmpd="sng" w="28575">
                  <a:solidFill>
                    <a:srgbClr val="C4889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1" name="Google Shape;801;p38"/>
                <p:cNvSpPr/>
                <p:nvPr/>
              </p:nvSpPr>
              <p:spPr>
                <a:xfrm>
                  <a:off x="6820145" y="2138438"/>
                  <a:ext cx="127200" cy="137400"/>
                </a:xfrm>
                <a:prstGeom prst="ellipse">
                  <a:avLst/>
                </a:prstGeom>
                <a:noFill/>
                <a:ln cap="flat" cmpd="sng" w="28575">
                  <a:solidFill>
                    <a:srgbClr val="C4889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802" name="Google Shape;802;p38"/>
                <p:cNvCxnSpPr>
                  <a:stCxn id="801" idx="6"/>
                  <a:endCxn id="800" idx="2"/>
                </p:cNvCxnSpPr>
                <p:nvPr/>
              </p:nvCxnSpPr>
              <p:spPr>
                <a:xfrm>
                  <a:off x="6947345" y="2207138"/>
                  <a:ext cx="346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</p:grpSp>
          <p:grpSp>
            <p:nvGrpSpPr>
              <p:cNvPr id="803" name="Google Shape;803;p38"/>
              <p:cNvGrpSpPr/>
              <p:nvPr/>
            </p:nvGrpSpPr>
            <p:grpSpPr>
              <a:xfrm>
                <a:off x="3911992" y="3618663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804" name="Google Shape;804;p38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805" name="Google Shape;805;p38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806" name="Google Shape;806;p38"/>
                  <p:cNvCxnSpPr>
                    <a:stCxn id="805" idx="6"/>
                    <a:endCxn id="807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807" name="Google Shape;807;p38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08" name="Google Shape;808;p38"/>
              <p:cNvGrpSpPr/>
              <p:nvPr/>
            </p:nvGrpSpPr>
            <p:grpSpPr>
              <a:xfrm>
                <a:off x="3911992" y="3847263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809" name="Google Shape;809;p38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810" name="Google Shape;810;p38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811" name="Google Shape;811;p38"/>
                  <p:cNvCxnSpPr>
                    <a:stCxn id="810" idx="6"/>
                    <a:endCxn id="812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812" name="Google Shape;812;p38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13" name="Google Shape;813;p38"/>
              <p:cNvGrpSpPr/>
              <p:nvPr/>
            </p:nvGrpSpPr>
            <p:grpSpPr>
              <a:xfrm>
                <a:off x="3911992" y="4075863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814" name="Google Shape;814;p38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815" name="Google Shape;815;p38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816" name="Google Shape;816;p38"/>
                  <p:cNvCxnSpPr>
                    <a:stCxn id="815" idx="6"/>
                    <a:endCxn id="817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817" name="Google Shape;817;p38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18" name="Google Shape;818;p38"/>
              <p:cNvSpPr txBox="1"/>
              <p:nvPr/>
            </p:nvSpPr>
            <p:spPr>
              <a:xfrm>
                <a:off x="3972771" y="3292037"/>
                <a:ext cx="645900" cy="42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600">
                    <a:solidFill>
                      <a:srgbClr val="1155CC"/>
                    </a:solidFill>
                  </a:rPr>
                  <a:t>Benign</a:t>
                </a:r>
                <a:endParaRPr sz="600">
                  <a:solidFill>
                    <a:srgbClr val="1155CC"/>
                  </a:solidFill>
                </a:endParaRPr>
              </a:p>
            </p:txBody>
          </p:sp>
        </p:grpSp>
        <p:grpSp>
          <p:nvGrpSpPr>
            <p:cNvPr id="819" name="Google Shape;819;p38"/>
            <p:cNvGrpSpPr/>
            <p:nvPr/>
          </p:nvGrpSpPr>
          <p:grpSpPr>
            <a:xfrm>
              <a:off x="3481879" y="3209575"/>
              <a:ext cx="761229" cy="1048277"/>
              <a:chOff x="398292" y="2323137"/>
              <a:chExt cx="761229" cy="1048277"/>
            </a:xfrm>
          </p:grpSpPr>
          <p:grpSp>
            <p:nvGrpSpPr>
              <p:cNvPr id="820" name="Google Shape;820;p38"/>
              <p:cNvGrpSpPr/>
              <p:nvPr/>
            </p:nvGrpSpPr>
            <p:grpSpPr>
              <a:xfrm>
                <a:off x="398292" y="2323137"/>
                <a:ext cx="598842" cy="822164"/>
                <a:chOff x="4717000" y="3632044"/>
                <a:chExt cx="846300" cy="1195006"/>
              </a:xfrm>
            </p:grpSpPr>
            <p:sp>
              <p:nvSpPr>
                <p:cNvPr id="821" name="Google Shape;821;p38"/>
                <p:cNvSpPr/>
                <p:nvPr/>
              </p:nvSpPr>
              <p:spPr>
                <a:xfrm>
                  <a:off x="4717000" y="3715550"/>
                  <a:ext cx="846300" cy="11115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rgbClr val="CC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822" name="Google Shape;822;p38"/>
                <p:cNvGrpSpPr/>
                <p:nvPr/>
              </p:nvGrpSpPr>
              <p:grpSpPr>
                <a:xfrm>
                  <a:off x="4801569" y="3908936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823" name="Google Shape;823;p38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4" name="Google Shape;824;p38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825" name="Google Shape;825;p38"/>
                  <p:cNvCxnSpPr>
                    <a:stCxn id="824" idx="6"/>
                    <a:endCxn id="823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826" name="Google Shape;826;p38"/>
                <p:cNvGrpSpPr/>
                <p:nvPr/>
              </p:nvGrpSpPr>
              <p:grpSpPr>
                <a:xfrm>
                  <a:off x="4801569" y="4028604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827" name="Google Shape;827;p38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8" name="Google Shape;828;p38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829" name="Google Shape;829;p38"/>
                  <p:cNvCxnSpPr>
                    <a:stCxn id="828" idx="6"/>
                    <a:endCxn id="827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830" name="Google Shape;830;p38"/>
                <p:cNvGrpSpPr/>
                <p:nvPr/>
              </p:nvGrpSpPr>
              <p:grpSpPr>
                <a:xfrm>
                  <a:off x="4804682" y="41810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831" name="Google Shape;831;p38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832" name="Google Shape;832;p38"/>
                  <p:cNvCxnSpPr>
                    <a:stCxn id="831" idx="6"/>
                    <a:endCxn id="833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833" name="Google Shape;833;p38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834" name="Google Shape;834;p38"/>
                <p:cNvGrpSpPr/>
                <p:nvPr/>
              </p:nvGrpSpPr>
              <p:grpSpPr>
                <a:xfrm>
                  <a:off x="4804682" y="43334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835" name="Google Shape;835;p38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836" name="Google Shape;836;p38"/>
                  <p:cNvCxnSpPr>
                    <a:stCxn id="835" idx="6"/>
                    <a:endCxn id="837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837" name="Google Shape;837;p38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838" name="Google Shape;838;p38"/>
                <p:cNvGrpSpPr/>
                <p:nvPr/>
              </p:nvGrpSpPr>
              <p:grpSpPr>
                <a:xfrm>
                  <a:off x="4804682" y="44858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839" name="Google Shape;839;p38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840" name="Google Shape;840;p38"/>
                  <p:cNvCxnSpPr>
                    <a:stCxn id="839" idx="6"/>
                    <a:endCxn id="841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841" name="Google Shape;841;p38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842" name="Google Shape;842;p38"/>
                <p:cNvGrpSpPr/>
                <p:nvPr/>
              </p:nvGrpSpPr>
              <p:grpSpPr>
                <a:xfrm>
                  <a:off x="4804682" y="46382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843" name="Google Shape;843;p38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844" name="Google Shape;844;p38"/>
                  <p:cNvCxnSpPr>
                    <a:stCxn id="843" idx="6"/>
                    <a:endCxn id="845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845" name="Google Shape;845;p38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846" name="Google Shape;846;p38"/>
                <p:cNvSpPr txBox="1"/>
                <p:nvPr/>
              </p:nvSpPr>
              <p:spPr>
                <a:xfrm>
                  <a:off x="4852293" y="3632044"/>
                  <a:ext cx="598500" cy="402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600">
                      <a:solidFill>
                        <a:srgbClr val="FF0000"/>
                      </a:solidFill>
                    </a:rPr>
                    <a:t>T1111</a:t>
                  </a:r>
                  <a:endParaRPr sz="60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847" name="Google Shape;847;p38"/>
              <p:cNvGrpSpPr/>
              <p:nvPr/>
            </p:nvGrpSpPr>
            <p:grpSpPr>
              <a:xfrm>
                <a:off x="461066" y="2435737"/>
                <a:ext cx="598842" cy="822164"/>
                <a:chOff x="4717000" y="3632044"/>
                <a:chExt cx="846300" cy="1195006"/>
              </a:xfrm>
            </p:grpSpPr>
            <p:sp>
              <p:nvSpPr>
                <p:cNvPr id="848" name="Google Shape;848;p38"/>
                <p:cNvSpPr/>
                <p:nvPr/>
              </p:nvSpPr>
              <p:spPr>
                <a:xfrm>
                  <a:off x="4717000" y="3715550"/>
                  <a:ext cx="846300" cy="11115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rgbClr val="CC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849" name="Google Shape;849;p38"/>
                <p:cNvGrpSpPr/>
                <p:nvPr/>
              </p:nvGrpSpPr>
              <p:grpSpPr>
                <a:xfrm>
                  <a:off x="4801569" y="3908936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850" name="Google Shape;850;p38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51" name="Google Shape;851;p38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852" name="Google Shape;852;p38"/>
                  <p:cNvCxnSpPr>
                    <a:stCxn id="851" idx="6"/>
                    <a:endCxn id="850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853" name="Google Shape;853;p38"/>
                <p:cNvGrpSpPr/>
                <p:nvPr/>
              </p:nvGrpSpPr>
              <p:grpSpPr>
                <a:xfrm>
                  <a:off x="4801569" y="4028604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854" name="Google Shape;854;p38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55" name="Google Shape;855;p38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856" name="Google Shape;856;p38"/>
                  <p:cNvCxnSpPr>
                    <a:stCxn id="855" idx="6"/>
                    <a:endCxn id="854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857" name="Google Shape;857;p38"/>
                <p:cNvGrpSpPr/>
                <p:nvPr/>
              </p:nvGrpSpPr>
              <p:grpSpPr>
                <a:xfrm>
                  <a:off x="4804682" y="41810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858" name="Google Shape;858;p38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859" name="Google Shape;859;p38"/>
                  <p:cNvCxnSpPr>
                    <a:stCxn id="858" idx="6"/>
                    <a:endCxn id="860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860" name="Google Shape;860;p38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861" name="Google Shape;861;p38"/>
                <p:cNvGrpSpPr/>
                <p:nvPr/>
              </p:nvGrpSpPr>
              <p:grpSpPr>
                <a:xfrm>
                  <a:off x="4804682" y="43334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862" name="Google Shape;862;p38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863" name="Google Shape;863;p38"/>
                  <p:cNvCxnSpPr>
                    <a:stCxn id="862" idx="6"/>
                    <a:endCxn id="864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864" name="Google Shape;864;p38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865" name="Google Shape;865;p38"/>
                <p:cNvGrpSpPr/>
                <p:nvPr/>
              </p:nvGrpSpPr>
              <p:grpSpPr>
                <a:xfrm>
                  <a:off x="4804682" y="44858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866" name="Google Shape;866;p38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867" name="Google Shape;867;p38"/>
                  <p:cNvCxnSpPr>
                    <a:stCxn id="866" idx="6"/>
                    <a:endCxn id="868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868" name="Google Shape;868;p38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869" name="Google Shape;869;p38"/>
                <p:cNvGrpSpPr/>
                <p:nvPr/>
              </p:nvGrpSpPr>
              <p:grpSpPr>
                <a:xfrm>
                  <a:off x="4804682" y="46382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870" name="Google Shape;870;p38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871" name="Google Shape;871;p38"/>
                  <p:cNvCxnSpPr>
                    <a:stCxn id="870" idx="6"/>
                    <a:endCxn id="872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872" name="Google Shape;872;p38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873" name="Google Shape;873;p38"/>
                <p:cNvSpPr txBox="1"/>
                <p:nvPr/>
              </p:nvSpPr>
              <p:spPr>
                <a:xfrm>
                  <a:off x="4852293" y="3632044"/>
                  <a:ext cx="598500" cy="402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600">
                      <a:solidFill>
                        <a:srgbClr val="FF0000"/>
                      </a:solidFill>
                    </a:rPr>
                    <a:t>T2222</a:t>
                  </a:r>
                  <a:endParaRPr sz="60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874" name="Google Shape;874;p38"/>
              <p:cNvGrpSpPr/>
              <p:nvPr/>
            </p:nvGrpSpPr>
            <p:grpSpPr>
              <a:xfrm>
                <a:off x="560679" y="2549254"/>
                <a:ext cx="598842" cy="822160"/>
                <a:chOff x="4717000" y="3632050"/>
                <a:chExt cx="846300" cy="1195000"/>
              </a:xfrm>
            </p:grpSpPr>
            <p:sp>
              <p:nvSpPr>
                <p:cNvPr id="875" name="Google Shape;875;p38"/>
                <p:cNvSpPr/>
                <p:nvPr/>
              </p:nvSpPr>
              <p:spPr>
                <a:xfrm>
                  <a:off x="4717000" y="3715550"/>
                  <a:ext cx="846300" cy="11115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rgbClr val="CC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876" name="Google Shape;876;p38"/>
                <p:cNvGrpSpPr/>
                <p:nvPr/>
              </p:nvGrpSpPr>
              <p:grpSpPr>
                <a:xfrm>
                  <a:off x="4801569" y="3908936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877" name="Google Shape;877;p38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8" name="Google Shape;878;p38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879" name="Google Shape;879;p38"/>
                  <p:cNvCxnSpPr>
                    <a:stCxn id="878" idx="6"/>
                    <a:endCxn id="877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880" name="Google Shape;880;p38"/>
                <p:cNvGrpSpPr/>
                <p:nvPr/>
              </p:nvGrpSpPr>
              <p:grpSpPr>
                <a:xfrm>
                  <a:off x="4801569" y="4028604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881" name="Google Shape;881;p38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82" name="Google Shape;882;p38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883" name="Google Shape;883;p38"/>
                  <p:cNvCxnSpPr>
                    <a:stCxn id="882" idx="6"/>
                    <a:endCxn id="881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884" name="Google Shape;884;p38"/>
                <p:cNvGrpSpPr/>
                <p:nvPr/>
              </p:nvGrpSpPr>
              <p:grpSpPr>
                <a:xfrm>
                  <a:off x="4804682" y="41810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885" name="Google Shape;885;p38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886" name="Google Shape;886;p38"/>
                  <p:cNvCxnSpPr>
                    <a:stCxn id="885" idx="6"/>
                    <a:endCxn id="887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887" name="Google Shape;887;p38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888" name="Google Shape;888;p38"/>
                <p:cNvGrpSpPr/>
                <p:nvPr/>
              </p:nvGrpSpPr>
              <p:grpSpPr>
                <a:xfrm>
                  <a:off x="4804682" y="43334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889" name="Google Shape;889;p38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890" name="Google Shape;890;p38"/>
                  <p:cNvCxnSpPr>
                    <a:stCxn id="889" idx="6"/>
                    <a:endCxn id="891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891" name="Google Shape;891;p38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892" name="Google Shape;892;p38"/>
                <p:cNvGrpSpPr/>
                <p:nvPr/>
              </p:nvGrpSpPr>
              <p:grpSpPr>
                <a:xfrm>
                  <a:off x="4804682" y="44858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893" name="Google Shape;893;p38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894" name="Google Shape;894;p38"/>
                  <p:cNvCxnSpPr>
                    <a:stCxn id="893" idx="6"/>
                    <a:endCxn id="895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895" name="Google Shape;895;p38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896" name="Google Shape;896;p38"/>
                <p:cNvGrpSpPr/>
                <p:nvPr/>
              </p:nvGrpSpPr>
              <p:grpSpPr>
                <a:xfrm>
                  <a:off x="4804682" y="46382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897" name="Google Shape;897;p38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898" name="Google Shape;898;p38"/>
                  <p:cNvCxnSpPr>
                    <a:stCxn id="897" idx="6"/>
                    <a:endCxn id="899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899" name="Google Shape;899;p38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900" name="Google Shape;900;p38"/>
                <p:cNvSpPr txBox="1"/>
                <p:nvPr/>
              </p:nvSpPr>
              <p:spPr>
                <a:xfrm>
                  <a:off x="4744600" y="3632050"/>
                  <a:ext cx="785700" cy="402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600">
                      <a:solidFill>
                        <a:srgbClr val="FF0000"/>
                      </a:solidFill>
                    </a:rPr>
                    <a:t>T1070.005</a:t>
                  </a:r>
                  <a:endParaRPr sz="600">
                    <a:solidFill>
                      <a:srgbClr val="FF0000"/>
                    </a:solidFill>
                  </a:endParaRPr>
                </a:p>
              </p:txBody>
            </p:sp>
          </p:grpSp>
        </p:grpSp>
      </p:grpSp>
      <p:cxnSp>
        <p:nvCxnSpPr>
          <p:cNvPr id="901" name="Google Shape;901;p38"/>
          <p:cNvCxnSpPr>
            <a:stCxn id="654" idx="3"/>
            <a:endCxn id="902" idx="1"/>
          </p:cNvCxnSpPr>
          <p:nvPr/>
        </p:nvCxnSpPr>
        <p:spPr>
          <a:xfrm>
            <a:off x="997124" y="1574098"/>
            <a:ext cx="228300" cy="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3" name="Google Shape;903;p38"/>
          <p:cNvCxnSpPr>
            <a:stCxn id="902" idx="3"/>
          </p:cNvCxnSpPr>
          <p:nvPr/>
        </p:nvCxnSpPr>
        <p:spPr>
          <a:xfrm>
            <a:off x="1990837" y="1574642"/>
            <a:ext cx="384900" cy="11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4" name="Google Shape;904;p38"/>
          <p:cNvCxnSpPr>
            <a:endCxn id="737" idx="2"/>
          </p:cNvCxnSpPr>
          <p:nvPr/>
        </p:nvCxnSpPr>
        <p:spPr>
          <a:xfrm flipH="1" rot="10800000">
            <a:off x="3372453" y="1174193"/>
            <a:ext cx="880800" cy="353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5" name="Google Shape;905;p38"/>
          <p:cNvCxnSpPr>
            <a:endCxn id="786" idx="1"/>
          </p:cNvCxnSpPr>
          <p:nvPr/>
        </p:nvCxnSpPr>
        <p:spPr>
          <a:xfrm>
            <a:off x="3385922" y="1523272"/>
            <a:ext cx="856200" cy="1129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6" name="Google Shape;906;p38"/>
          <p:cNvCxnSpPr>
            <a:stCxn id="715" idx="3"/>
            <a:endCxn id="875" idx="3"/>
          </p:cNvCxnSpPr>
          <p:nvPr/>
        </p:nvCxnSpPr>
        <p:spPr>
          <a:xfrm flipH="1">
            <a:off x="3566200" y="1211551"/>
            <a:ext cx="5232600" cy="3169200"/>
          </a:xfrm>
          <a:prstGeom prst="bentConnector3">
            <a:avLst>
              <a:gd fmla="val -4551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7" name="Google Shape;907;p38"/>
          <p:cNvCxnSpPr>
            <a:stCxn id="908" idx="3"/>
            <a:endCxn id="875" idx="3"/>
          </p:cNvCxnSpPr>
          <p:nvPr/>
        </p:nvCxnSpPr>
        <p:spPr>
          <a:xfrm flipH="1">
            <a:off x="3566374" y="2506811"/>
            <a:ext cx="5189700" cy="1874100"/>
          </a:xfrm>
          <a:prstGeom prst="bentConnector3">
            <a:avLst>
              <a:gd fmla="val -4588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9" name="Google Shape;909;p38"/>
          <p:cNvCxnSpPr>
            <a:endCxn id="910" idx="3"/>
          </p:cNvCxnSpPr>
          <p:nvPr/>
        </p:nvCxnSpPr>
        <p:spPr>
          <a:xfrm rot="10800000">
            <a:off x="2303725" y="4417409"/>
            <a:ext cx="4050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1" name="Google Shape;911;p38"/>
          <p:cNvCxnSpPr/>
          <p:nvPr/>
        </p:nvCxnSpPr>
        <p:spPr>
          <a:xfrm rot="10800000">
            <a:off x="1122025" y="4425613"/>
            <a:ext cx="328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2" name="Google Shape;91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913" name="Google Shape;913;p38"/>
          <p:cNvGrpSpPr/>
          <p:nvPr/>
        </p:nvGrpSpPr>
        <p:grpSpPr>
          <a:xfrm>
            <a:off x="1151588" y="1267442"/>
            <a:ext cx="913200" cy="646500"/>
            <a:chOff x="1279850" y="1289550"/>
            <a:chExt cx="913200" cy="646500"/>
          </a:xfrm>
        </p:grpSpPr>
        <p:sp>
          <p:nvSpPr>
            <p:cNvPr id="902" name="Google Shape;902;p38"/>
            <p:cNvSpPr/>
            <p:nvPr/>
          </p:nvSpPr>
          <p:spPr>
            <a:xfrm>
              <a:off x="1353800" y="1310400"/>
              <a:ext cx="765300" cy="5727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914" name="Google Shape;914;p38"/>
            <p:cNvSpPr txBox="1"/>
            <p:nvPr/>
          </p:nvSpPr>
          <p:spPr>
            <a:xfrm>
              <a:off x="1279850" y="1289550"/>
              <a:ext cx="913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>
                  <a:solidFill>
                    <a:schemeClr val="dk1"/>
                  </a:solidFill>
                </a:rPr>
                <a:t>Provenance Graph Building </a:t>
              </a:r>
              <a:endParaRPr/>
            </a:p>
          </p:txBody>
        </p:sp>
      </p:grpSp>
      <p:cxnSp>
        <p:nvCxnSpPr>
          <p:cNvPr id="915" name="Google Shape;915;p38"/>
          <p:cNvCxnSpPr>
            <a:stCxn id="720" idx="3"/>
            <a:endCxn id="916" idx="1"/>
          </p:cNvCxnSpPr>
          <p:nvPr/>
        </p:nvCxnSpPr>
        <p:spPr>
          <a:xfrm flipH="1" rot="10800000">
            <a:off x="4950870" y="804310"/>
            <a:ext cx="362100" cy="306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917" name="Google Shape;917;p38"/>
          <p:cNvGrpSpPr/>
          <p:nvPr/>
        </p:nvGrpSpPr>
        <p:grpSpPr>
          <a:xfrm>
            <a:off x="5294342" y="481025"/>
            <a:ext cx="853134" cy="646500"/>
            <a:chOff x="749850" y="2342404"/>
            <a:chExt cx="853134" cy="646500"/>
          </a:xfrm>
        </p:grpSpPr>
        <p:sp>
          <p:nvSpPr>
            <p:cNvPr id="918" name="Google Shape;918;p38"/>
            <p:cNvSpPr/>
            <p:nvPr/>
          </p:nvSpPr>
          <p:spPr>
            <a:xfrm>
              <a:off x="749850" y="2378695"/>
              <a:ext cx="834600" cy="5727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916" name="Google Shape;916;p38"/>
            <p:cNvSpPr txBox="1"/>
            <p:nvPr/>
          </p:nvSpPr>
          <p:spPr>
            <a:xfrm>
              <a:off x="768384" y="2342404"/>
              <a:ext cx="8346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Triplet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Sementic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Inference</a:t>
              </a:r>
              <a:endParaRPr b="1" sz="1000"/>
            </a:p>
          </p:txBody>
        </p:sp>
      </p:grpSp>
      <p:grpSp>
        <p:nvGrpSpPr>
          <p:cNvPr id="919" name="Google Shape;919;p38"/>
          <p:cNvGrpSpPr/>
          <p:nvPr/>
        </p:nvGrpSpPr>
        <p:grpSpPr>
          <a:xfrm>
            <a:off x="6347643" y="1128121"/>
            <a:ext cx="977398" cy="557645"/>
            <a:chOff x="5454450" y="2942454"/>
            <a:chExt cx="1185300" cy="706596"/>
          </a:xfrm>
        </p:grpSpPr>
        <p:grpSp>
          <p:nvGrpSpPr>
            <p:cNvPr id="920" name="Google Shape;920;p38"/>
            <p:cNvGrpSpPr/>
            <p:nvPr/>
          </p:nvGrpSpPr>
          <p:grpSpPr>
            <a:xfrm>
              <a:off x="5500609" y="2942454"/>
              <a:ext cx="978541" cy="366924"/>
              <a:chOff x="677559" y="3831117"/>
              <a:chExt cx="978541" cy="366924"/>
            </a:xfrm>
          </p:grpSpPr>
          <p:grpSp>
            <p:nvGrpSpPr>
              <p:cNvPr id="921" name="Google Shape;921;p38"/>
              <p:cNvGrpSpPr/>
              <p:nvPr/>
            </p:nvGrpSpPr>
            <p:grpSpPr>
              <a:xfrm>
                <a:off x="805300" y="3831117"/>
                <a:ext cx="850800" cy="210000"/>
                <a:chOff x="805300" y="3831117"/>
                <a:chExt cx="850800" cy="210000"/>
              </a:xfrm>
            </p:grpSpPr>
            <p:sp>
              <p:nvSpPr>
                <p:cNvPr id="922" name="Google Shape;922;p38"/>
                <p:cNvSpPr/>
                <p:nvPr/>
              </p:nvSpPr>
              <p:spPr>
                <a:xfrm>
                  <a:off x="805300" y="3831117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923" name="Google Shape;923;p38"/>
                <p:cNvGrpSpPr/>
                <p:nvPr/>
              </p:nvGrpSpPr>
              <p:grpSpPr>
                <a:xfrm>
                  <a:off x="858965" y="3880368"/>
                  <a:ext cx="743450" cy="111507"/>
                  <a:chOff x="1649737" y="4444871"/>
                  <a:chExt cx="743450" cy="111507"/>
                </a:xfrm>
              </p:grpSpPr>
              <p:sp>
                <p:nvSpPr>
                  <p:cNvPr id="924" name="Google Shape;924;p38"/>
                  <p:cNvSpPr/>
                  <p:nvPr/>
                </p:nvSpPr>
                <p:spPr>
                  <a:xfrm rot="-5400000">
                    <a:off x="16384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25" name="Google Shape;925;p38"/>
                  <p:cNvSpPr/>
                  <p:nvPr/>
                </p:nvSpPr>
                <p:spPr>
                  <a:xfrm rot="-5400000">
                    <a:off x="17146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26" name="Google Shape;926;p38"/>
                  <p:cNvSpPr/>
                  <p:nvPr/>
                </p:nvSpPr>
                <p:spPr>
                  <a:xfrm rot="-5400000">
                    <a:off x="17908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27" name="Google Shape;927;p38"/>
                  <p:cNvSpPr/>
                  <p:nvPr/>
                </p:nvSpPr>
                <p:spPr>
                  <a:xfrm rot="-5400000">
                    <a:off x="1880566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28" name="Google Shape;928;p38"/>
                  <p:cNvSpPr/>
                  <p:nvPr/>
                </p:nvSpPr>
                <p:spPr>
                  <a:xfrm rot="-5400000">
                    <a:off x="19649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29" name="Google Shape;929;p38"/>
                  <p:cNvSpPr/>
                  <p:nvPr/>
                </p:nvSpPr>
                <p:spPr>
                  <a:xfrm rot="-5400000">
                    <a:off x="20411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30" name="Google Shape;930;p38"/>
                  <p:cNvSpPr/>
                  <p:nvPr/>
                </p:nvSpPr>
                <p:spPr>
                  <a:xfrm rot="-5400000">
                    <a:off x="2133121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31" name="Google Shape;931;p38"/>
                  <p:cNvSpPr/>
                  <p:nvPr/>
                </p:nvSpPr>
                <p:spPr>
                  <a:xfrm rot="-5400000">
                    <a:off x="22175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32" name="Google Shape;932;p38"/>
                  <p:cNvSpPr/>
                  <p:nvPr/>
                </p:nvSpPr>
                <p:spPr>
                  <a:xfrm rot="-5400000">
                    <a:off x="22937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933" name="Google Shape;933;p38"/>
              <p:cNvGrpSpPr/>
              <p:nvPr/>
            </p:nvGrpSpPr>
            <p:grpSpPr>
              <a:xfrm>
                <a:off x="735875" y="3901367"/>
                <a:ext cx="850800" cy="210000"/>
                <a:chOff x="805300" y="3831117"/>
                <a:chExt cx="850800" cy="210000"/>
              </a:xfrm>
            </p:grpSpPr>
            <p:sp>
              <p:nvSpPr>
                <p:cNvPr id="934" name="Google Shape;934;p38"/>
                <p:cNvSpPr/>
                <p:nvPr/>
              </p:nvSpPr>
              <p:spPr>
                <a:xfrm>
                  <a:off x="805300" y="3831117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935" name="Google Shape;935;p38"/>
                <p:cNvGrpSpPr/>
                <p:nvPr/>
              </p:nvGrpSpPr>
              <p:grpSpPr>
                <a:xfrm>
                  <a:off x="858965" y="3880368"/>
                  <a:ext cx="743450" cy="111507"/>
                  <a:chOff x="1649737" y="4444871"/>
                  <a:chExt cx="743450" cy="111507"/>
                </a:xfrm>
              </p:grpSpPr>
              <p:sp>
                <p:nvSpPr>
                  <p:cNvPr id="936" name="Google Shape;936;p38"/>
                  <p:cNvSpPr/>
                  <p:nvPr/>
                </p:nvSpPr>
                <p:spPr>
                  <a:xfrm rot="-5400000">
                    <a:off x="16384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37" name="Google Shape;937;p38"/>
                  <p:cNvSpPr/>
                  <p:nvPr/>
                </p:nvSpPr>
                <p:spPr>
                  <a:xfrm rot="-5400000">
                    <a:off x="17146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38" name="Google Shape;938;p38"/>
                  <p:cNvSpPr/>
                  <p:nvPr/>
                </p:nvSpPr>
                <p:spPr>
                  <a:xfrm rot="-5400000">
                    <a:off x="17908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39" name="Google Shape;939;p38"/>
                  <p:cNvSpPr/>
                  <p:nvPr/>
                </p:nvSpPr>
                <p:spPr>
                  <a:xfrm rot="-5400000">
                    <a:off x="1880566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40" name="Google Shape;940;p38"/>
                  <p:cNvSpPr/>
                  <p:nvPr/>
                </p:nvSpPr>
                <p:spPr>
                  <a:xfrm rot="-5400000">
                    <a:off x="19649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41" name="Google Shape;941;p38"/>
                  <p:cNvSpPr/>
                  <p:nvPr/>
                </p:nvSpPr>
                <p:spPr>
                  <a:xfrm rot="-5400000">
                    <a:off x="20411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42" name="Google Shape;942;p38"/>
                  <p:cNvSpPr/>
                  <p:nvPr/>
                </p:nvSpPr>
                <p:spPr>
                  <a:xfrm rot="-5400000">
                    <a:off x="2133121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43" name="Google Shape;943;p38"/>
                  <p:cNvSpPr/>
                  <p:nvPr/>
                </p:nvSpPr>
                <p:spPr>
                  <a:xfrm rot="-5400000">
                    <a:off x="22175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44" name="Google Shape;944;p38"/>
                  <p:cNvSpPr/>
                  <p:nvPr/>
                </p:nvSpPr>
                <p:spPr>
                  <a:xfrm rot="-5400000">
                    <a:off x="22937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945" name="Google Shape;945;p38"/>
              <p:cNvGrpSpPr/>
              <p:nvPr/>
            </p:nvGrpSpPr>
            <p:grpSpPr>
              <a:xfrm>
                <a:off x="677559" y="3988041"/>
                <a:ext cx="850800" cy="210000"/>
                <a:chOff x="805300" y="3831117"/>
                <a:chExt cx="850800" cy="210000"/>
              </a:xfrm>
            </p:grpSpPr>
            <p:sp>
              <p:nvSpPr>
                <p:cNvPr id="946" name="Google Shape;946;p38"/>
                <p:cNvSpPr/>
                <p:nvPr/>
              </p:nvSpPr>
              <p:spPr>
                <a:xfrm>
                  <a:off x="805300" y="3831117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947" name="Google Shape;947;p38"/>
                <p:cNvGrpSpPr/>
                <p:nvPr/>
              </p:nvGrpSpPr>
              <p:grpSpPr>
                <a:xfrm>
                  <a:off x="858965" y="3880368"/>
                  <a:ext cx="743450" cy="111507"/>
                  <a:chOff x="1649737" y="4444871"/>
                  <a:chExt cx="743450" cy="111507"/>
                </a:xfrm>
              </p:grpSpPr>
              <p:sp>
                <p:nvSpPr>
                  <p:cNvPr id="948" name="Google Shape;948;p38"/>
                  <p:cNvSpPr/>
                  <p:nvPr/>
                </p:nvSpPr>
                <p:spPr>
                  <a:xfrm rot="-5400000">
                    <a:off x="16384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49" name="Google Shape;949;p38"/>
                  <p:cNvSpPr/>
                  <p:nvPr/>
                </p:nvSpPr>
                <p:spPr>
                  <a:xfrm rot="-5400000">
                    <a:off x="17146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50" name="Google Shape;950;p38"/>
                  <p:cNvSpPr/>
                  <p:nvPr/>
                </p:nvSpPr>
                <p:spPr>
                  <a:xfrm rot="-5400000">
                    <a:off x="17908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51" name="Google Shape;951;p38"/>
                  <p:cNvSpPr/>
                  <p:nvPr/>
                </p:nvSpPr>
                <p:spPr>
                  <a:xfrm rot="-5400000">
                    <a:off x="1880566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52" name="Google Shape;952;p38"/>
                  <p:cNvSpPr/>
                  <p:nvPr/>
                </p:nvSpPr>
                <p:spPr>
                  <a:xfrm rot="-5400000">
                    <a:off x="19649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53" name="Google Shape;953;p38"/>
                  <p:cNvSpPr/>
                  <p:nvPr/>
                </p:nvSpPr>
                <p:spPr>
                  <a:xfrm rot="-5400000">
                    <a:off x="20411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54" name="Google Shape;954;p38"/>
                  <p:cNvSpPr/>
                  <p:nvPr/>
                </p:nvSpPr>
                <p:spPr>
                  <a:xfrm rot="-5400000">
                    <a:off x="2133121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55" name="Google Shape;955;p38"/>
                  <p:cNvSpPr/>
                  <p:nvPr/>
                </p:nvSpPr>
                <p:spPr>
                  <a:xfrm rot="-5400000">
                    <a:off x="22175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56" name="Google Shape;956;p38"/>
                  <p:cNvSpPr/>
                  <p:nvPr/>
                </p:nvSpPr>
                <p:spPr>
                  <a:xfrm rot="-5400000">
                    <a:off x="22937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957" name="Google Shape;957;p38"/>
            <p:cNvSpPr txBox="1"/>
            <p:nvPr/>
          </p:nvSpPr>
          <p:spPr>
            <a:xfrm>
              <a:off x="5454450" y="3239550"/>
              <a:ext cx="1185300" cy="40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/>
                <a:t>Embeddings</a:t>
              </a:r>
              <a:endParaRPr sz="900"/>
            </a:p>
          </p:txBody>
        </p:sp>
      </p:grpSp>
      <p:grpSp>
        <p:nvGrpSpPr>
          <p:cNvPr id="958" name="Google Shape;958;p38"/>
          <p:cNvGrpSpPr/>
          <p:nvPr/>
        </p:nvGrpSpPr>
        <p:grpSpPr>
          <a:xfrm>
            <a:off x="7275542" y="480188"/>
            <a:ext cx="853134" cy="646500"/>
            <a:chOff x="826050" y="2341567"/>
            <a:chExt cx="853134" cy="646500"/>
          </a:xfrm>
        </p:grpSpPr>
        <p:sp>
          <p:nvSpPr>
            <p:cNvPr id="789" name="Google Shape;789;p38"/>
            <p:cNvSpPr/>
            <p:nvPr/>
          </p:nvSpPr>
          <p:spPr>
            <a:xfrm>
              <a:off x="826050" y="2378695"/>
              <a:ext cx="834600" cy="5727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959" name="Google Shape;959;p38"/>
            <p:cNvSpPr txBox="1"/>
            <p:nvPr/>
          </p:nvSpPr>
          <p:spPr>
            <a:xfrm>
              <a:off x="844584" y="2341567"/>
              <a:ext cx="8346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Detection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Model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Training</a:t>
              </a:r>
              <a:endParaRPr b="1" sz="1000"/>
            </a:p>
          </p:txBody>
        </p:sp>
      </p:grpSp>
      <p:cxnSp>
        <p:nvCxnSpPr>
          <p:cNvPr id="960" name="Google Shape;960;p38"/>
          <p:cNvCxnSpPr>
            <a:stCxn id="959" idx="3"/>
            <a:endCxn id="715" idx="1"/>
          </p:cNvCxnSpPr>
          <p:nvPr/>
        </p:nvCxnSpPr>
        <p:spPr>
          <a:xfrm>
            <a:off x="8128676" y="803438"/>
            <a:ext cx="246600" cy="40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961" name="Google Shape;961;p38"/>
          <p:cNvGrpSpPr/>
          <p:nvPr/>
        </p:nvGrpSpPr>
        <p:grpSpPr>
          <a:xfrm>
            <a:off x="1285625" y="4118009"/>
            <a:ext cx="1150200" cy="658667"/>
            <a:chOff x="1361825" y="3780025"/>
            <a:chExt cx="1150200" cy="658667"/>
          </a:xfrm>
        </p:grpSpPr>
        <p:sp>
          <p:nvSpPr>
            <p:cNvPr id="910" name="Google Shape;910;p38"/>
            <p:cNvSpPr/>
            <p:nvPr/>
          </p:nvSpPr>
          <p:spPr>
            <a:xfrm>
              <a:off x="1526725" y="3780025"/>
              <a:ext cx="853200" cy="598800"/>
            </a:xfrm>
            <a:prstGeom prst="roundRect">
              <a:avLst>
                <a:gd fmla="val 16667" name="adj"/>
              </a:avLst>
            </a:prstGeom>
            <a:solidFill>
              <a:srgbClr val="B4A7D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962" name="Google Shape;962;p38"/>
            <p:cNvSpPr txBox="1"/>
            <p:nvPr/>
          </p:nvSpPr>
          <p:spPr>
            <a:xfrm>
              <a:off x="1361825" y="3792192"/>
              <a:ext cx="1150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>
                  <a:solidFill>
                    <a:schemeClr val="dk1"/>
                  </a:solidFill>
                </a:rPr>
                <a:t>Technique</a:t>
              </a:r>
              <a:endParaRPr b="1" sz="10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>
                  <a:solidFill>
                    <a:schemeClr val="dk1"/>
                  </a:solidFill>
                </a:rPr>
                <a:t>Graph</a:t>
              </a:r>
              <a:endParaRPr b="1" sz="10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>
                  <a:solidFill>
                    <a:schemeClr val="dk1"/>
                  </a:solidFill>
                </a:rPr>
                <a:t>Reconstruction</a:t>
              </a:r>
              <a:endParaRPr/>
            </a:p>
          </p:txBody>
        </p:sp>
      </p:grpSp>
      <p:grpSp>
        <p:nvGrpSpPr>
          <p:cNvPr id="963" name="Google Shape;963;p38"/>
          <p:cNvGrpSpPr/>
          <p:nvPr/>
        </p:nvGrpSpPr>
        <p:grpSpPr>
          <a:xfrm>
            <a:off x="5181642" y="3084791"/>
            <a:ext cx="853134" cy="572700"/>
            <a:chOff x="826050" y="2378695"/>
            <a:chExt cx="853134" cy="572700"/>
          </a:xfrm>
        </p:grpSpPr>
        <p:sp>
          <p:nvSpPr>
            <p:cNvPr id="964" name="Google Shape;964;p38"/>
            <p:cNvSpPr/>
            <p:nvPr/>
          </p:nvSpPr>
          <p:spPr>
            <a:xfrm>
              <a:off x="826050" y="2378695"/>
              <a:ext cx="834600" cy="5727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758" name="Google Shape;758;p38"/>
            <p:cNvSpPr txBox="1"/>
            <p:nvPr/>
          </p:nvSpPr>
          <p:spPr>
            <a:xfrm>
              <a:off x="844584" y="2418604"/>
              <a:ext cx="834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Rule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Converter</a:t>
              </a:r>
              <a:endParaRPr b="1" sz="1000"/>
            </a:p>
          </p:txBody>
        </p:sp>
      </p:grpSp>
      <p:cxnSp>
        <p:nvCxnSpPr>
          <p:cNvPr id="965" name="Google Shape;965;p38"/>
          <p:cNvCxnSpPr/>
          <p:nvPr/>
        </p:nvCxnSpPr>
        <p:spPr>
          <a:xfrm>
            <a:off x="6047336" y="3371147"/>
            <a:ext cx="378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966" name="Google Shape;966;p38"/>
          <p:cNvGrpSpPr/>
          <p:nvPr/>
        </p:nvGrpSpPr>
        <p:grpSpPr>
          <a:xfrm>
            <a:off x="7723612" y="2220602"/>
            <a:ext cx="1032462" cy="572700"/>
            <a:chOff x="826050" y="2378695"/>
            <a:chExt cx="853134" cy="572700"/>
          </a:xfrm>
        </p:grpSpPr>
        <p:sp>
          <p:nvSpPr>
            <p:cNvPr id="967" name="Google Shape;967;p38"/>
            <p:cNvSpPr/>
            <p:nvPr/>
          </p:nvSpPr>
          <p:spPr>
            <a:xfrm>
              <a:off x="826050" y="2378695"/>
              <a:ext cx="834600" cy="5727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908" name="Google Shape;908;p38"/>
            <p:cNvSpPr txBox="1"/>
            <p:nvPr/>
          </p:nvSpPr>
          <p:spPr>
            <a:xfrm>
              <a:off x="844584" y="2418604"/>
              <a:ext cx="834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Multi-process Matcher</a:t>
              </a:r>
              <a:endParaRPr b="1" sz="1000"/>
            </a:p>
          </p:txBody>
        </p:sp>
      </p:grpSp>
      <p:grpSp>
        <p:nvGrpSpPr>
          <p:cNvPr id="968" name="Google Shape;968;p38"/>
          <p:cNvGrpSpPr/>
          <p:nvPr/>
        </p:nvGrpSpPr>
        <p:grpSpPr>
          <a:xfrm>
            <a:off x="5529775" y="2150676"/>
            <a:ext cx="747827" cy="646500"/>
            <a:chOff x="816694" y="2320230"/>
            <a:chExt cx="841200" cy="646500"/>
          </a:xfrm>
        </p:grpSpPr>
        <p:sp>
          <p:nvSpPr>
            <p:cNvPr id="969" name="Google Shape;969;p38"/>
            <p:cNvSpPr/>
            <p:nvPr/>
          </p:nvSpPr>
          <p:spPr>
            <a:xfrm>
              <a:off x="826030" y="2386804"/>
              <a:ext cx="799800" cy="5079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791" name="Google Shape;791;p38"/>
            <p:cNvSpPr txBox="1"/>
            <p:nvPr/>
          </p:nvSpPr>
          <p:spPr>
            <a:xfrm>
              <a:off x="816694" y="2320230"/>
              <a:ext cx="841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Valid</a:t>
              </a:r>
              <a:r>
                <a:rPr b="1" lang="zh-TW" sz="1000"/>
                <a:t> Rule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Filter</a:t>
              </a:r>
              <a:endParaRPr b="1" sz="1000"/>
            </a:p>
          </p:txBody>
        </p:sp>
      </p:grpSp>
      <p:grpSp>
        <p:nvGrpSpPr>
          <p:cNvPr id="970" name="Google Shape;970;p38"/>
          <p:cNvGrpSpPr/>
          <p:nvPr/>
        </p:nvGrpSpPr>
        <p:grpSpPr>
          <a:xfrm>
            <a:off x="6484594" y="2250233"/>
            <a:ext cx="691787" cy="136727"/>
            <a:chOff x="2193900" y="4331067"/>
            <a:chExt cx="1002300" cy="317600"/>
          </a:xfrm>
        </p:grpSpPr>
        <p:grpSp>
          <p:nvGrpSpPr>
            <p:cNvPr id="971" name="Google Shape;971;p38"/>
            <p:cNvGrpSpPr/>
            <p:nvPr/>
          </p:nvGrpSpPr>
          <p:grpSpPr>
            <a:xfrm>
              <a:off x="2345400" y="4331067"/>
              <a:ext cx="850800" cy="210000"/>
              <a:chOff x="863475" y="3440001"/>
              <a:chExt cx="850800" cy="210000"/>
            </a:xfrm>
          </p:grpSpPr>
          <p:sp>
            <p:nvSpPr>
              <p:cNvPr id="972" name="Google Shape;972;p38"/>
              <p:cNvSpPr/>
              <p:nvPr/>
            </p:nvSpPr>
            <p:spPr>
              <a:xfrm>
                <a:off x="863475" y="3440001"/>
                <a:ext cx="850800" cy="210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73" name="Google Shape;973;p38"/>
              <p:cNvGrpSpPr/>
              <p:nvPr/>
            </p:nvGrpSpPr>
            <p:grpSpPr>
              <a:xfrm>
                <a:off x="924067" y="3456438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974" name="Google Shape;974;p38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975" name="Google Shape;975;p38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976" name="Google Shape;976;p38"/>
                  <p:cNvCxnSpPr>
                    <a:stCxn id="975" idx="6"/>
                    <a:endCxn id="977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977" name="Google Shape;977;p38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978" name="Google Shape;978;p38"/>
            <p:cNvGrpSpPr/>
            <p:nvPr/>
          </p:nvGrpSpPr>
          <p:grpSpPr>
            <a:xfrm>
              <a:off x="2269650" y="4384867"/>
              <a:ext cx="850800" cy="210000"/>
              <a:chOff x="863475" y="3440001"/>
              <a:chExt cx="850800" cy="210000"/>
            </a:xfrm>
          </p:grpSpPr>
          <p:sp>
            <p:nvSpPr>
              <p:cNvPr id="979" name="Google Shape;979;p38"/>
              <p:cNvSpPr/>
              <p:nvPr/>
            </p:nvSpPr>
            <p:spPr>
              <a:xfrm>
                <a:off x="863475" y="3440001"/>
                <a:ext cx="850800" cy="210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80" name="Google Shape;980;p38"/>
              <p:cNvGrpSpPr/>
              <p:nvPr/>
            </p:nvGrpSpPr>
            <p:grpSpPr>
              <a:xfrm>
                <a:off x="924067" y="3456438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981" name="Google Shape;981;p38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982" name="Google Shape;982;p38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983" name="Google Shape;983;p38"/>
                  <p:cNvCxnSpPr>
                    <a:stCxn id="982" idx="6"/>
                    <a:endCxn id="984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984" name="Google Shape;984;p38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985" name="Google Shape;985;p38"/>
            <p:cNvGrpSpPr/>
            <p:nvPr/>
          </p:nvGrpSpPr>
          <p:grpSpPr>
            <a:xfrm>
              <a:off x="2193900" y="4438667"/>
              <a:ext cx="850800" cy="210000"/>
              <a:chOff x="863475" y="3440001"/>
              <a:chExt cx="850800" cy="210000"/>
            </a:xfrm>
          </p:grpSpPr>
          <p:sp>
            <p:nvSpPr>
              <p:cNvPr id="986" name="Google Shape;986;p38"/>
              <p:cNvSpPr/>
              <p:nvPr/>
            </p:nvSpPr>
            <p:spPr>
              <a:xfrm>
                <a:off x="863475" y="3440001"/>
                <a:ext cx="850800" cy="210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87" name="Google Shape;987;p38"/>
              <p:cNvGrpSpPr/>
              <p:nvPr/>
            </p:nvGrpSpPr>
            <p:grpSpPr>
              <a:xfrm>
                <a:off x="924067" y="3456438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988" name="Google Shape;988;p38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989" name="Google Shape;989;p38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990" name="Google Shape;990;p38"/>
                  <p:cNvCxnSpPr>
                    <a:stCxn id="989" idx="6"/>
                    <a:endCxn id="991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991" name="Google Shape;991;p38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992" name="Google Shape;992;p38"/>
          <p:cNvGrpSpPr/>
          <p:nvPr/>
        </p:nvGrpSpPr>
        <p:grpSpPr>
          <a:xfrm>
            <a:off x="6729575" y="2329577"/>
            <a:ext cx="453982" cy="415389"/>
            <a:chOff x="1541665" y="4111886"/>
            <a:chExt cx="534222" cy="1527167"/>
          </a:xfrm>
        </p:grpSpPr>
        <p:sp>
          <p:nvSpPr>
            <p:cNvPr id="993" name="Google Shape;993;p38"/>
            <p:cNvSpPr txBox="1"/>
            <p:nvPr/>
          </p:nvSpPr>
          <p:spPr>
            <a:xfrm>
              <a:off x="1577587" y="4111886"/>
              <a:ext cx="498300" cy="13581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solidFill>
                  <a:srgbClr val="434343"/>
                </a:solidFill>
              </a:endParaRPr>
            </a:p>
          </p:txBody>
        </p:sp>
        <p:sp>
          <p:nvSpPr>
            <p:cNvPr id="994" name="Google Shape;994;p38"/>
            <p:cNvSpPr txBox="1"/>
            <p:nvPr/>
          </p:nvSpPr>
          <p:spPr>
            <a:xfrm>
              <a:off x="1541665" y="4323553"/>
              <a:ext cx="498300" cy="13155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">
                  <a:solidFill>
                    <a:srgbClr val="38761D"/>
                  </a:solidFill>
                </a:rPr>
                <a:t>selection</a:t>
              </a:r>
              <a:r>
                <a:rPr lang="zh-TW" sz="100">
                  <a:solidFill>
                    <a:srgbClr val="6AA84F"/>
                  </a:solidFill>
                </a:rPr>
                <a:t>:</a:t>
              </a:r>
              <a:endParaRPr sz="100">
                <a:solidFill>
                  <a:srgbClr val="6AA84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">
                  <a:solidFill>
                    <a:srgbClr val="434343"/>
                  </a:solidFill>
                </a:rPr>
                <a:t>    - ZZZ: ^A.*B$</a:t>
              </a:r>
              <a:endParaRPr sz="1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">
                  <a:solidFill>
                    <a:srgbClr val="38761D"/>
                  </a:solidFill>
                </a:rPr>
                <a:t>filter:</a:t>
              </a:r>
              <a:endParaRPr sz="100">
                <a:solidFill>
                  <a:srgbClr val="38761D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">
                  <a:solidFill>
                    <a:srgbClr val="C9DAF8"/>
                  </a:solidFill>
                </a:rPr>
                <a:t>   </a:t>
              </a:r>
              <a:r>
                <a:rPr lang="zh-TW" sz="100">
                  <a:solidFill>
                    <a:srgbClr val="434343"/>
                  </a:solidFill>
                </a:rPr>
                <a:t> - XXX: ^(?=.*H)(?=.*I).*$</a:t>
              </a:r>
              <a:endParaRPr sz="100">
                <a:solidFill>
                  <a:srgbClr val="434343"/>
                </a:solidFill>
              </a:endParaRPr>
            </a:p>
          </p:txBody>
        </p:sp>
      </p:grpSp>
      <p:cxnSp>
        <p:nvCxnSpPr>
          <p:cNvPr id="995" name="Google Shape;995;p38"/>
          <p:cNvCxnSpPr>
            <a:stCxn id="791" idx="3"/>
          </p:cNvCxnSpPr>
          <p:nvPr/>
        </p:nvCxnSpPr>
        <p:spPr>
          <a:xfrm>
            <a:off x="6277602" y="2473926"/>
            <a:ext cx="451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6" name="Google Shape;996;p38"/>
          <p:cNvCxnSpPr>
            <a:endCxn id="908" idx="1"/>
          </p:cNvCxnSpPr>
          <p:nvPr/>
        </p:nvCxnSpPr>
        <p:spPr>
          <a:xfrm>
            <a:off x="7344341" y="2489711"/>
            <a:ext cx="401700" cy="17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7" name="Google Shape;997;p38"/>
          <p:cNvSpPr txBox="1"/>
          <p:nvPr/>
        </p:nvSpPr>
        <p:spPr>
          <a:xfrm>
            <a:off x="6119875" y="1831571"/>
            <a:ext cx="227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/>
              <a:t>Triplets / Custom Field Map / Valid Rules</a:t>
            </a:r>
            <a:endParaRPr sz="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Google Shape;1002;p39"/>
          <p:cNvGrpSpPr/>
          <p:nvPr/>
        </p:nvGrpSpPr>
        <p:grpSpPr>
          <a:xfrm>
            <a:off x="4023179" y="1843258"/>
            <a:ext cx="4890228" cy="2137973"/>
            <a:chOff x="4387904" y="2521901"/>
            <a:chExt cx="3513600" cy="1056415"/>
          </a:xfrm>
        </p:grpSpPr>
        <p:sp>
          <p:nvSpPr>
            <p:cNvPr id="1003" name="Google Shape;1003;p39"/>
            <p:cNvSpPr/>
            <p:nvPr/>
          </p:nvSpPr>
          <p:spPr>
            <a:xfrm>
              <a:off x="4387904" y="2525916"/>
              <a:ext cx="3513600" cy="10524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1004" name="Google Shape;1004;p39"/>
            <p:cNvSpPr txBox="1"/>
            <p:nvPr/>
          </p:nvSpPr>
          <p:spPr>
            <a:xfrm>
              <a:off x="4433125" y="2521901"/>
              <a:ext cx="2037600" cy="16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Rule-based Method</a:t>
              </a:r>
              <a:endParaRPr b="1" sz="1000"/>
            </a:p>
          </p:txBody>
        </p:sp>
      </p:grpSp>
      <p:sp>
        <p:nvSpPr>
          <p:cNvPr id="1005" name="Google Shape;1005;p39"/>
          <p:cNvSpPr txBox="1"/>
          <p:nvPr/>
        </p:nvSpPr>
        <p:spPr>
          <a:xfrm>
            <a:off x="6803038" y="2064638"/>
            <a:ext cx="548700" cy="507900"/>
          </a:xfrm>
          <a:prstGeom prst="rect">
            <a:avLst/>
          </a:prstGeom>
          <a:solidFill>
            <a:srgbClr val="20124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00FF00"/>
                </a:solidFill>
              </a:rPr>
              <a:t>registry:</a:t>
            </a:r>
            <a:endParaRPr sz="3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C9DAF8"/>
                </a:solidFill>
              </a:rPr>
              <a:t>    attr:</a:t>
            </a:r>
            <a:endParaRPr sz="3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C9DAF8"/>
                </a:solidFill>
              </a:rPr>
              <a:t>        - OOO: src_ooo</a:t>
            </a:r>
            <a:br>
              <a:rPr lang="zh-TW" sz="300">
                <a:solidFill>
                  <a:srgbClr val="C9DAF8"/>
                </a:solidFill>
              </a:rPr>
            </a:br>
            <a:r>
              <a:rPr lang="zh-TW" sz="300">
                <a:solidFill>
                  <a:srgbClr val="C9DAF8"/>
                </a:solidFill>
              </a:rPr>
              <a:t>        - XXX: dst_xxx</a:t>
            </a:r>
            <a:endParaRPr sz="3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C9DAF8"/>
                </a:solidFill>
              </a:rPr>
              <a:t>    relation:</a:t>
            </a:r>
            <a:endParaRPr sz="3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00FF00"/>
                </a:solidFill>
              </a:rPr>
              <a:t>network:</a:t>
            </a:r>
            <a:endParaRPr sz="3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C9DAF8"/>
                </a:solidFill>
              </a:rPr>
              <a:t>    …</a:t>
            </a:r>
            <a:endParaRPr sz="300">
              <a:solidFill>
                <a:srgbClr val="C9DAF8"/>
              </a:solidFill>
            </a:endParaRPr>
          </a:p>
        </p:txBody>
      </p:sp>
      <p:grpSp>
        <p:nvGrpSpPr>
          <p:cNvPr id="1006" name="Google Shape;1006;p39"/>
          <p:cNvGrpSpPr/>
          <p:nvPr/>
        </p:nvGrpSpPr>
        <p:grpSpPr>
          <a:xfrm>
            <a:off x="4023500" y="238526"/>
            <a:ext cx="4890228" cy="1381297"/>
            <a:chOff x="4387894" y="2309289"/>
            <a:chExt cx="3513600" cy="1284688"/>
          </a:xfrm>
        </p:grpSpPr>
        <p:sp>
          <p:nvSpPr>
            <p:cNvPr id="1007" name="Google Shape;1007;p39"/>
            <p:cNvSpPr/>
            <p:nvPr/>
          </p:nvSpPr>
          <p:spPr>
            <a:xfrm>
              <a:off x="4387894" y="2315377"/>
              <a:ext cx="3513600" cy="1278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22222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1008" name="Google Shape;1008;p39"/>
            <p:cNvSpPr txBox="1"/>
            <p:nvPr/>
          </p:nvSpPr>
          <p:spPr>
            <a:xfrm>
              <a:off x="4433125" y="2309289"/>
              <a:ext cx="2037600" cy="31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DL-based Method</a:t>
              </a:r>
              <a:endParaRPr b="1" sz="1000"/>
            </a:p>
          </p:txBody>
        </p:sp>
      </p:grpSp>
      <p:sp>
        <p:nvSpPr>
          <p:cNvPr id="1009" name="Google Shape;1009;p39"/>
          <p:cNvSpPr txBox="1"/>
          <p:nvPr>
            <p:ph idx="4294967295" type="title"/>
          </p:nvPr>
        </p:nvSpPr>
        <p:spPr>
          <a:xfrm>
            <a:off x="6900" y="-12175"/>
            <a:ext cx="349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System Architecture</a:t>
            </a:r>
            <a:endParaRPr/>
          </a:p>
        </p:txBody>
      </p:sp>
      <p:pic>
        <p:nvPicPr>
          <p:cNvPr id="1010" name="Google Shape;101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75" y="1386999"/>
            <a:ext cx="374200" cy="3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625" y="1362349"/>
            <a:ext cx="423500" cy="4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39"/>
          <p:cNvSpPr txBox="1"/>
          <p:nvPr/>
        </p:nvSpPr>
        <p:spPr>
          <a:xfrm>
            <a:off x="43300" y="1755400"/>
            <a:ext cx="977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Windows 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Audit Logs</a:t>
            </a:r>
            <a:endParaRPr sz="1000"/>
          </a:p>
        </p:txBody>
      </p:sp>
      <p:sp>
        <p:nvSpPr>
          <p:cNvPr id="1013" name="Google Shape;1013;p39"/>
          <p:cNvSpPr txBox="1"/>
          <p:nvPr/>
        </p:nvSpPr>
        <p:spPr>
          <a:xfrm>
            <a:off x="2219075" y="1980750"/>
            <a:ext cx="125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Provenance Graph</a:t>
            </a:r>
            <a:endParaRPr sz="1000"/>
          </a:p>
        </p:txBody>
      </p:sp>
      <p:grpSp>
        <p:nvGrpSpPr>
          <p:cNvPr id="1014" name="Google Shape;1014;p39"/>
          <p:cNvGrpSpPr/>
          <p:nvPr/>
        </p:nvGrpSpPr>
        <p:grpSpPr>
          <a:xfrm>
            <a:off x="2360102" y="1116227"/>
            <a:ext cx="1002243" cy="806107"/>
            <a:chOff x="3630964" y="-26772"/>
            <a:chExt cx="1759246" cy="1407064"/>
          </a:xfrm>
        </p:grpSpPr>
        <p:grpSp>
          <p:nvGrpSpPr>
            <p:cNvPr id="1015" name="Google Shape;1015;p39"/>
            <p:cNvGrpSpPr/>
            <p:nvPr/>
          </p:nvGrpSpPr>
          <p:grpSpPr>
            <a:xfrm>
              <a:off x="3630964" y="25496"/>
              <a:ext cx="1759246" cy="1354797"/>
              <a:chOff x="381092" y="1605392"/>
              <a:chExt cx="3520605" cy="2491351"/>
            </a:xfrm>
          </p:grpSpPr>
          <p:sp>
            <p:nvSpPr>
              <p:cNvPr id="1016" name="Google Shape;1016;p39"/>
              <p:cNvSpPr/>
              <p:nvPr/>
            </p:nvSpPr>
            <p:spPr>
              <a:xfrm>
                <a:off x="2127022" y="2269592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39"/>
              <p:cNvSpPr/>
              <p:nvPr/>
            </p:nvSpPr>
            <p:spPr>
              <a:xfrm>
                <a:off x="1026416" y="2269592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18" name="Google Shape;1018;p39"/>
              <p:cNvCxnSpPr>
                <a:stCxn id="1017" idx="6"/>
                <a:endCxn id="1016" idx="2"/>
              </p:cNvCxnSpPr>
              <p:nvPr/>
            </p:nvCxnSpPr>
            <p:spPr>
              <a:xfrm>
                <a:off x="1281116" y="2396042"/>
                <a:ext cx="84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019" name="Google Shape;1019;p39"/>
              <p:cNvSpPr/>
              <p:nvPr/>
            </p:nvSpPr>
            <p:spPr>
              <a:xfrm>
                <a:off x="1026416" y="2765095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39"/>
              <p:cNvSpPr/>
              <p:nvPr/>
            </p:nvSpPr>
            <p:spPr>
              <a:xfrm>
                <a:off x="1491111" y="2765095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39"/>
              <p:cNvSpPr/>
              <p:nvPr/>
            </p:nvSpPr>
            <p:spPr>
              <a:xfrm>
                <a:off x="466593" y="2765095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39"/>
              <p:cNvSpPr/>
              <p:nvPr/>
            </p:nvSpPr>
            <p:spPr>
              <a:xfrm>
                <a:off x="721408" y="3307263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39"/>
              <p:cNvSpPr/>
              <p:nvPr/>
            </p:nvSpPr>
            <p:spPr>
              <a:xfrm>
                <a:off x="564672" y="1887961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39"/>
              <p:cNvSpPr/>
              <p:nvPr/>
            </p:nvSpPr>
            <p:spPr>
              <a:xfrm>
                <a:off x="381092" y="2310112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39"/>
              <p:cNvSpPr/>
              <p:nvPr/>
            </p:nvSpPr>
            <p:spPr>
              <a:xfrm>
                <a:off x="1409822" y="3347724"/>
                <a:ext cx="336000" cy="171900"/>
              </a:xfrm>
              <a:prstGeom prst="rect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39"/>
              <p:cNvSpPr/>
              <p:nvPr/>
            </p:nvSpPr>
            <p:spPr>
              <a:xfrm>
                <a:off x="2086377" y="2846018"/>
                <a:ext cx="336000" cy="171900"/>
              </a:xfrm>
              <a:prstGeom prst="rect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39"/>
              <p:cNvSpPr/>
              <p:nvPr/>
            </p:nvSpPr>
            <p:spPr>
              <a:xfrm>
                <a:off x="2127022" y="3341520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39"/>
              <p:cNvSpPr/>
              <p:nvPr/>
            </p:nvSpPr>
            <p:spPr>
              <a:xfrm>
                <a:off x="1100466" y="3782958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39"/>
              <p:cNvSpPr/>
              <p:nvPr/>
            </p:nvSpPr>
            <p:spPr>
              <a:xfrm>
                <a:off x="3078442" y="2845479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39"/>
              <p:cNvSpPr/>
              <p:nvPr/>
            </p:nvSpPr>
            <p:spPr>
              <a:xfrm>
                <a:off x="3078442" y="3080388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39"/>
              <p:cNvSpPr/>
              <p:nvPr/>
            </p:nvSpPr>
            <p:spPr>
              <a:xfrm>
                <a:off x="3078442" y="3315297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39"/>
              <p:cNvSpPr/>
              <p:nvPr/>
            </p:nvSpPr>
            <p:spPr>
              <a:xfrm>
                <a:off x="3078442" y="3550207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39"/>
              <p:cNvSpPr/>
              <p:nvPr/>
            </p:nvSpPr>
            <p:spPr>
              <a:xfrm>
                <a:off x="3078442" y="3843843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39"/>
              <p:cNvSpPr/>
              <p:nvPr/>
            </p:nvSpPr>
            <p:spPr>
              <a:xfrm>
                <a:off x="3646883" y="3594464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39"/>
              <p:cNvSpPr/>
              <p:nvPr/>
            </p:nvSpPr>
            <p:spPr>
              <a:xfrm>
                <a:off x="3646883" y="3888101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36" name="Google Shape;1036;p39"/>
              <p:cNvCxnSpPr>
                <a:stCxn id="1017" idx="0"/>
                <a:endCxn id="1037" idx="1"/>
              </p:cNvCxnSpPr>
              <p:nvPr/>
            </p:nvCxnSpPr>
            <p:spPr>
              <a:xfrm rot="10800000">
                <a:off x="1038866" y="1605392"/>
                <a:ext cx="114900" cy="66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038" name="Google Shape;1038;p39"/>
              <p:cNvCxnSpPr>
                <a:stCxn id="1017" idx="1"/>
                <a:endCxn id="1023" idx="5"/>
              </p:cNvCxnSpPr>
              <p:nvPr/>
            </p:nvCxnSpPr>
            <p:spPr>
              <a:xfrm rot="10800000">
                <a:off x="782016" y="2103829"/>
                <a:ext cx="281700" cy="202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039" name="Google Shape;1039;p39"/>
              <p:cNvCxnSpPr>
                <a:stCxn id="1017" idx="2"/>
                <a:endCxn id="1024" idx="3"/>
              </p:cNvCxnSpPr>
              <p:nvPr/>
            </p:nvCxnSpPr>
            <p:spPr>
              <a:xfrm rot="10800000">
                <a:off x="635816" y="2396042"/>
                <a:ext cx="390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040" name="Google Shape;1040;p39"/>
              <p:cNvCxnSpPr>
                <a:stCxn id="1017" idx="3"/>
                <a:endCxn id="1021" idx="7"/>
              </p:cNvCxnSpPr>
              <p:nvPr/>
            </p:nvCxnSpPr>
            <p:spPr>
              <a:xfrm flipH="1">
                <a:off x="683916" y="2485456"/>
                <a:ext cx="379800" cy="31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041" name="Google Shape;1041;p39"/>
              <p:cNvCxnSpPr>
                <a:stCxn id="1017" idx="4"/>
                <a:endCxn id="1019" idx="0"/>
              </p:cNvCxnSpPr>
              <p:nvPr/>
            </p:nvCxnSpPr>
            <p:spPr>
              <a:xfrm>
                <a:off x="1153766" y="2522492"/>
                <a:ext cx="0" cy="24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042" name="Google Shape;1042;p39"/>
              <p:cNvCxnSpPr>
                <a:stCxn id="1019" idx="3"/>
                <a:endCxn id="1022" idx="7"/>
              </p:cNvCxnSpPr>
              <p:nvPr/>
            </p:nvCxnSpPr>
            <p:spPr>
              <a:xfrm flipH="1">
                <a:off x="938916" y="2980958"/>
                <a:ext cx="124800" cy="36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043" name="Google Shape;1043;p39"/>
              <p:cNvCxnSpPr>
                <a:stCxn id="1019" idx="5"/>
                <a:endCxn id="1025" idx="0"/>
              </p:cNvCxnSpPr>
              <p:nvPr/>
            </p:nvCxnSpPr>
            <p:spPr>
              <a:xfrm>
                <a:off x="1243817" y="2980958"/>
                <a:ext cx="333900" cy="366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044" name="Google Shape;1044;p39"/>
              <p:cNvCxnSpPr>
                <a:stCxn id="1019" idx="6"/>
                <a:endCxn id="1020" idx="2"/>
              </p:cNvCxnSpPr>
              <p:nvPr/>
            </p:nvCxnSpPr>
            <p:spPr>
              <a:xfrm>
                <a:off x="1281116" y="2891545"/>
                <a:ext cx="210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045" name="Google Shape;1045;p39"/>
              <p:cNvCxnSpPr>
                <a:stCxn id="1022" idx="5"/>
                <a:endCxn id="1028" idx="1"/>
              </p:cNvCxnSpPr>
              <p:nvPr/>
            </p:nvCxnSpPr>
            <p:spPr>
              <a:xfrm>
                <a:off x="938808" y="3523126"/>
                <a:ext cx="198900" cy="297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046" name="Google Shape;1046;p39"/>
              <p:cNvCxnSpPr>
                <a:stCxn id="1027" idx="2"/>
                <a:endCxn id="1025" idx="3"/>
              </p:cNvCxnSpPr>
              <p:nvPr/>
            </p:nvCxnSpPr>
            <p:spPr>
              <a:xfrm rot="10800000">
                <a:off x="1745722" y="3433770"/>
                <a:ext cx="381300" cy="3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047" name="Google Shape;1047;p39"/>
              <p:cNvCxnSpPr>
                <a:stCxn id="1016" idx="6"/>
                <a:endCxn id="1029" idx="1"/>
              </p:cNvCxnSpPr>
              <p:nvPr/>
            </p:nvCxnSpPr>
            <p:spPr>
              <a:xfrm>
                <a:off x="2381722" y="2396042"/>
                <a:ext cx="696600" cy="53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048" name="Google Shape;1048;p39"/>
              <p:cNvCxnSpPr>
                <a:stCxn id="1016" idx="6"/>
                <a:endCxn id="1031" idx="1"/>
              </p:cNvCxnSpPr>
              <p:nvPr/>
            </p:nvCxnSpPr>
            <p:spPr>
              <a:xfrm>
                <a:off x="2381722" y="2396042"/>
                <a:ext cx="696600" cy="1005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049" name="Google Shape;1049;p39"/>
              <p:cNvCxnSpPr>
                <a:stCxn id="1016" idx="6"/>
                <a:endCxn id="1030" idx="1"/>
              </p:cNvCxnSpPr>
              <p:nvPr/>
            </p:nvCxnSpPr>
            <p:spPr>
              <a:xfrm>
                <a:off x="2381722" y="2396042"/>
                <a:ext cx="696600" cy="770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050" name="Google Shape;1050;p39"/>
              <p:cNvCxnSpPr>
                <a:stCxn id="1016" idx="6"/>
                <a:endCxn id="1032" idx="2"/>
              </p:cNvCxnSpPr>
              <p:nvPr/>
            </p:nvCxnSpPr>
            <p:spPr>
              <a:xfrm>
                <a:off x="2381722" y="2396042"/>
                <a:ext cx="696600" cy="1280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051" name="Google Shape;1051;p39"/>
              <p:cNvCxnSpPr>
                <a:stCxn id="1016" idx="6"/>
                <a:endCxn id="1033" idx="2"/>
              </p:cNvCxnSpPr>
              <p:nvPr/>
            </p:nvCxnSpPr>
            <p:spPr>
              <a:xfrm>
                <a:off x="2381722" y="2396042"/>
                <a:ext cx="696600" cy="157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052" name="Google Shape;1052;p39"/>
              <p:cNvCxnSpPr>
                <a:stCxn id="1027" idx="0"/>
                <a:endCxn id="1026" idx="2"/>
              </p:cNvCxnSpPr>
              <p:nvPr/>
            </p:nvCxnSpPr>
            <p:spPr>
              <a:xfrm rot="10800000">
                <a:off x="2254372" y="3017820"/>
                <a:ext cx="0" cy="32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053" name="Google Shape;1053;p39"/>
              <p:cNvCxnSpPr>
                <a:stCxn id="1032" idx="6"/>
                <a:endCxn id="1034" idx="0"/>
              </p:cNvCxnSpPr>
              <p:nvPr/>
            </p:nvCxnSpPr>
            <p:spPr>
              <a:xfrm flipH="1" rot="10800000">
                <a:off x="3333142" y="3594457"/>
                <a:ext cx="441000" cy="82200"/>
              </a:xfrm>
              <a:prstGeom prst="curvedConnector4">
                <a:avLst>
                  <a:gd fmla="val 35572" name="adj1"/>
                  <a:gd fmla="val 1029846" name="adj2"/>
                </a:avLst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054" name="Google Shape;1054;p39"/>
              <p:cNvCxnSpPr>
                <a:stCxn id="1032" idx="6"/>
                <a:endCxn id="1034" idx="2"/>
              </p:cNvCxnSpPr>
              <p:nvPr/>
            </p:nvCxnSpPr>
            <p:spPr>
              <a:xfrm>
                <a:off x="3333142" y="3676657"/>
                <a:ext cx="441000" cy="89700"/>
              </a:xfrm>
              <a:prstGeom prst="curvedConnector4">
                <a:avLst>
                  <a:gd fmla="val 35572" name="adj1"/>
                  <a:gd fmla="val 952121" name="adj2"/>
                </a:avLst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055" name="Google Shape;1055;p39"/>
              <p:cNvCxnSpPr>
                <a:stCxn id="1033" idx="6"/>
                <a:endCxn id="1035" idx="0"/>
              </p:cNvCxnSpPr>
              <p:nvPr/>
            </p:nvCxnSpPr>
            <p:spPr>
              <a:xfrm flipH="1" rot="10800000">
                <a:off x="3333142" y="3888093"/>
                <a:ext cx="441000" cy="82200"/>
              </a:xfrm>
              <a:prstGeom prst="curvedConnector4">
                <a:avLst>
                  <a:gd fmla="val 35572" name="adj1"/>
                  <a:gd fmla="val 1029846" name="adj2"/>
                </a:avLst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056" name="Google Shape;1056;p39"/>
              <p:cNvCxnSpPr>
                <a:stCxn id="1033" idx="6"/>
                <a:endCxn id="1035" idx="2"/>
              </p:cNvCxnSpPr>
              <p:nvPr/>
            </p:nvCxnSpPr>
            <p:spPr>
              <a:xfrm>
                <a:off x="3333142" y="3970293"/>
                <a:ext cx="441000" cy="89700"/>
              </a:xfrm>
              <a:prstGeom prst="curvedConnector4">
                <a:avLst>
                  <a:gd fmla="val 35572" name="adj1"/>
                  <a:gd fmla="val 952121" name="adj2"/>
                </a:avLst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057" name="Google Shape;1057;p39"/>
              <p:cNvCxnSpPr>
                <a:stCxn id="1019" idx="5"/>
                <a:endCxn id="1025" idx="1"/>
              </p:cNvCxnSpPr>
              <p:nvPr/>
            </p:nvCxnSpPr>
            <p:spPr>
              <a:xfrm>
                <a:off x="1243817" y="2980958"/>
                <a:ext cx="165900" cy="45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058" name="Google Shape;1058;p39"/>
              <p:cNvCxnSpPr>
                <a:stCxn id="1017" idx="3"/>
                <a:endCxn id="1021" idx="0"/>
              </p:cNvCxnSpPr>
              <p:nvPr/>
            </p:nvCxnSpPr>
            <p:spPr>
              <a:xfrm flipH="1">
                <a:off x="593916" y="2485456"/>
                <a:ext cx="469800" cy="279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059" name="Google Shape;1059;p39"/>
              <p:cNvCxnSpPr>
                <a:stCxn id="1017" idx="0"/>
                <a:endCxn id="1037" idx="2"/>
              </p:cNvCxnSpPr>
              <p:nvPr/>
            </p:nvCxnSpPr>
            <p:spPr>
              <a:xfrm flipH="1" rot="10800000">
                <a:off x="1153766" y="1701392"/>
                <a:ext cx="99000" cy="56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060" name="Google Shape;1060;p39"/>
              <p:cNvCxnSpPr>
                <a:stCxn id="1017" idx="0"/>
                <a:endCxn id="1037" idx="3"/>
              </p:cNvCxnSpPr>
              <p:nvPr/>
            </p:nvCxnSpPr>
            <p:spPr>
              <a:xfrm flipH="1" rot="10800000">
                <a:off x="1153766" y="1605392"/>
                <a:ext cx="312900" cy="66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061" name="Google Shape;1061;p39"/>
              <p:cNvCxnSpPr>
                <a:stCxn id="1016" idx="6"/>
                <a:endCxn id="1062" idx="1"/>
              </p:cNvCxnSpPr>
              <p:nvPr/>
            </p:nvCxnSpPr>
            <p:spPr>
              <a:xfrm>
                <a:off x="2381722" y="2396042"/>
                <a:ext cx="696600" cy="30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063" name="Google Shape;1063;p39"/>
              <p:cNvCxnSpPr>
                <a:stCxn id="1016" idx="6"/>
                <a:endCxn id="1064" idx="1"/>
              </p:cNvCxnSpPr>
              <p:nvPr/>
            </p:nvCxnSpPr>
            <p:spPr>
              <a:xfrm flipH="1" rot="10800000">
                <a:off x="2381722" y="2226842"/>
                <a:ext cx="696600" cy="169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065" name="Google Shape;1065;p39"/>
              <p:cNvCxnSpPr>
                <a:stCxn id="1016" idx="6"/>
                <a:endCxn id="1066" idx="1"/>
              </p:cNvCxnSpPr>
              <p:nvPr/>
            </p:nvCxnSpPr>
            <p:spPr>
              <a:xfrm>
                <a:off x="2381722" y="2396042"/>
                <a:ext cx="696600" cy="6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067" name="Google Shape;1067;p39"/>
              <p:cNvCxnSpPr>
                <a:stCxn id="1016" idx="6"/>
                <a:endCxn id="1068" idx="1"/>
              </p:cNvCxnSpPr>
              <p:nvPr/>
            </p:nvCxnSpPr>
            <p:spPr>
              <a:xfrm flipH="1" rot="10800000">
                <a:off x="2381722" y="1973942"/>
                <a:ext cx="656100" cy="422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069" name="Google Shape;1069;p39"/>
              <p:cNvCxnSpPr>
                <a:stCxn id="1016" idx="6"/>
                <a:endCxn id="1070" idx="1"/>
              </p:cNvCxnSpPr>
              <p:nvPr/>
            </p:nvCxnSpPr>
            <p:spPr>
              <a:xfrm flipH="1" rot="10800000">
                <a:off x="2381722" y="1698242"/>
                <a:ext cx="696600" cy="697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070" name="Google Shape;1070;p39"/>
              <p:cNvSpPr/>
              <p:nvPr/>
            </p:nvSpPr>
            <p:spPr>
              <a:xfrm>
                <a:off x="3078442" y="1612204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39"/>
              <p:cNvSpPr/>
              <p:nvPr/>
            </p:nvSpPr>
            <p:spPr>
              <a:xfrm>
                <a:off x="3037797" y="1887961"/>
                <a:ext cx="336000" cy="171900"/>
              </a:xfrm>
              <a:prstGeom prst="rect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39"/>
              <p:cNvSpPr/>
              <p:nvPr/>
            </p:nvSpPr>
            <p:spPr>
              <a:xfrm>
                <a:off x="3078442" y="2140750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39"/>
              <p:cNvSpPr/>
              <p:nvPr/>
            </p:nvSpPr>
            <p:spPr>
              <a:xfrm>
                <a:off x="3078442" y="2375660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39"/>
              <p:cNvSpPr/>
              <p:nvPr/>
            </p:nvSpPr>
            <p:spPr>
              <a:xfrm>
                <a:off x="3078442" y="2610569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37" name="Google Shape;1037;p39"/>
            <p:cNvSpPr/>
            <p:nvPr/>
          </p:nvSpPr>
          <p:spPr>
            <a:xfrm>
              <a:off x="3959640" y="-26772"/>
              <a:ext cx="213809" cy="104494"/>
            </a:xfrm>
            <a:prstGeom prst="flowChartDecision">
              <a:avLst/>
            </a:prstGeom>
            <a:noFill/>
            <a:ln cap="flat" cmpd="sng" w="2857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1" name="Google Shape;1071;p39"/>
          <p:cNvGrpSpPr/>
          <p:nvPr/>
        </p:nvGrpSpPr>
        <p:grpSpPr>
          <a:xfrm>
            <a:off x="8347300" y="999801"/>
            <a:ext cx="503100" cy="668999"/>
            <a:chOff x="4772600" y="3091226"/>
            <a:chExt cx="503100" cy="668999"/>
          </a:xfrm>
        </p:grpSpPr>
        <p:pic>
          <p:nvPicPr>
            <p:cNvPr id="1072" name="Google Shape;1072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00600" y="3091226"/>
              <a:ext cx="423500" cy="42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3" name="Google Shape;1073;p39"/>
            <p:cNvSpPr txBox="1"/>
            <p:nvPr/>
          </p:nvSpPr>
          <p:spPr>
            <a:xfrm>
              <a:off x="4772600" y="3437125"/>
              <a:ext cx="5031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/>
                <a:t>FFNN</a:t>
              </a:r>
              <a:endParaRPr sz="900"/>
            </a:p>
          </p:txBody>
        </p:sp>
      </p:grpSp>
      <p:grpSp>
        <p:nvGrpSpPr>
          <p:cNvPr id="1074" name="Google Shape;1074;p39"/>
          <p:cNvGrpSpPr/>
          <p:nvPr/>
        </p:nvGrpSpPr>
        <p:grpSpPr>
          <a:xfrm>
            <a:off x="4208366" y="1034517"/>
            <a:ext cx="747934" cy="498222"/>
            <a:chOff x="6687088" y="2967117"/>
            <a:chExt cx="1009629" cy="687487"/>
          </a:xfrm>
        </p:grpSpPr>
        <p:grpSp>
          <p:nvGrpSpPr>
            <p:cNvPr id="1075" name="Google Shape;1075;p39"/>
            <p:cNvGrpSpPr/>
            <p:nvPr/>
          </p:nvGrpSpPr>
          <p:grpSpPr>
            <a:xfrm>
              <a:off x="6687088" y="2967117"/>
              <a:ext cx="1002300" cy="317600"/>
              <a:chOff x="2193900" y="4331067"/>
              <a:chExt cx="1002300" cy="317600"/>
            </a:xfrm>
          </p:grpSpPr>
          <p:grpSp>
            <p:nvGrpSpPr>
              <p:cNvPr id="1076" name="Google Shape;1076;p39"/>
              <p:cNvGrpSpPr/>
              <p:nvPr/>
            </p:nvGrpSpPr>
            <p:grpSpPr>
              <a:xfrm>
                <a:off x="2345400" y="4331067"/>
                <a:ext cx="850800" cy="210000"/>
                <a:chOff x="863475" y="3440001"/>
                <a:chExt cx="850800" cy="210000"/>
              </a:xfrm>
            </p:grpSpPr>
            <p:sp>
              <p:nvSpPr>
                <p:cNvPr id="1077" name="Google Shape;1077;p39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078" name="Google Shape;1078;p39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1079" name="Google Shape;1079;p39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1080" name="Google Shape;1080;p39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1081" name="Google Shape;1081;p39"/>
                    <p:cNvCxnSpPr>
                      <a:stCxn id="1080" idx="6"/>
                      <a:endCxn id="1082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1082" name="Google Shape;1082;p39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1083" name="Google Shape;1083;p39"/>
              <p:cNvGrpSpPr/>
              <p:nvPr/>
            </p:nvGrpSpPr>
            <p:grpSpPr>
              <a:xfrm>
                <a:off x="2269650" y="4384867"/>
                <a:ext cx="850800" cy="210000"/>
                <a:chOff x="863475" y="3440001"/>
                <a:chExt cx="850800" cy="210000"/>
              </a:xfrm>
            </p:grpSpPr>
            <p:sp>
              <p:nvSpPr>
                <p:cNvPr id="1084" name="Google Shape;1084;p39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085" name="Google Shape;1085;p39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1086" name="Google Shape;1086;p39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1087" name="Google Shape;1087;p39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1088" name="Google Shape;1088;p39"/>
                    <p:cNvCxnSpPr>
                      <a:stCxn id="1087" idx="6"/>
                      <a:endCxn id="1089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1089" name="Google Shape;1089;p39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1090" name="Google Shape;1090;p39"/>
              <p:cNvGrpSpPr/>
              <p:nvPr/>
            </p:nvGrpSpPr>
            <p:grpSpPr>
              <a:xfrm>
                <a:off x="2193900" y="4438667"/>
                <a:ext cx="850800" cy="210000"/>
                <a:chOff x="863475" y="3440001"/>
                <a:chExt cx="850800" cy="210000"/>
              </a:xfrm>
            </p:grpSpPr>
            <p:sp>
              <p:nvSpPr>
                <p:cNvPr id="1091" name="Google Shape;1091;p39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092" name="Google Shape;1092;p39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1093" name="Google Shape;1093;p39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1094" name="Google Shape;1094;p39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1095" name="Google Shape;1095;p39"/>
                    <p:cNvCxnSpPr>
                      <a:stCxn id="1094" idx="6"/>
                      <a:endCxn id="1096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1096" name="Google Shape;1096;p39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1097" name="Google Shape;1097;p39"/>
            <p:cNvSpPr txBox="1"/>
            <p:nvPr/>
          </p:nvSpPr>
          <p:spPr>
            <a:xfrm>
              <a:off x="6845917" y="3208504"/>
              <a:ext cx="850800" cy="4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/>
                <a:t>Triplets</a:t>
              </a:r>
              <a:endParaRPr sz="900"/>
            </a:p>
          </p:txBody>
        </p:sp>
      </p:grpSp>
      <p:pic>
        <p:nvPicPr>
          <p:cNvPr id="1098" name="Google Shape;1098;p39"/>
          <p:cNvPicPr preferRelativeResize="0"/>
          <p:nvPr/>
        </p:nvPicPr>
        <p:blipFill rotWithShape="1">
          <a:blip r:embed="rId6">
            <a:alphaModFix/>
          </a:blip>
          <a:srcRect b="0" l="0" r="58932" t="0"/>
          <a:stretch/>
        </p:blipFill>
        <p:spPr>
          <a:xfrm>
            <a:off x="4284650" y="3107462"/>
            <a:ext cx="563400" cy="5273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9" name="Google Shape;1099;p39"/>
          <p:cNvGrpSpPr/>
          <p:nvPr/>
        </p:nvGrpSpPr>
        <p:grpSpPr>
          <a:xfrm>
            <a:off x="96409" y="4165681"/>
            <a:ext cx="1150066" cy="936457"/>
            <a:chOff x="325009" y="3683593"/>
            <a:chExt cx="1150066" cy="936457"/>
          </a:xfrm>
        </p:grpSpPr>
        <p:grpSp>
          <p:nvGrpSpPr>
            <p:cNvPr id="1100" name="Google Shape;1100;p39"/>
            <p:cNvGrpSpPr/>
            <p:nvPr/>
          </p:nvGrpSpPr>
          <p:grpSpPr>
            <a:xfrm>
              <a:off x="325009" y="3683593"/>
              <a:ext cx="977391" cy="454538"/>
              <a:chOff x="6131147" y="2007588"/>
              <a:chExt cx="2026941" cy="863813"/>
            </a:xfrm>
          </p:grpSpPr>
          <p:sp>
            <p:nvSpPr>
              <p:cNvPr id="1101" name="Google Shape;1101;p39"/>
              <p:cNvSpPr/>
              <p:nvPr/>
            </p:nvSpPr>
            <p:spPr>
              <a:xfrm>
                <a:off x="6131147" y="2287762"/>
                <a:ext cx="328200" cy="328200"/>
              </a:xfrm>
              <a:prstGeom prst="ellipse">
                <a:avLst/>
              </a:prstGeom>
              <a:solidFill>
                <a:srgbClr val="C488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39"/>
              <p:cNvSpPr/>
              <p:nvPr/>
            </p:nvSpPr>
            <p:spPr>
              <a:xfrm>
                <a:off x="6963188" y="2007588"/>
                <a:ext cx="328200" cy="328200"/>
              </a:xfrm>
              <a:prstGeom prst="ellipse">
                <a:avLst/>
              </a:prstGeom>
              <a:solidFill>
                <a:srgbClr val="C488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39"/>
              <p:cNvSpPr/>
              <p:nvPr/>
            </p:nvSpPr>
            <p:spPr>
              <a:xfrm>
                <a:off x="6963188" y="2543200"/>
                <a:ext cx="328200" cy="328200"/>
              </a:xfrm>
              <a:prstGeom prst="ellipse">
                <a:avLst/>
              </a:prstGeom>
              <a:solidFill>
                <a:srgbClr val="C488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104" name="Google Shape;1104;p39"/>
              <p:cNvCxnSpPr>
                <a:stCxn id="1101" idx="6"/>
                <a:endCxn id="1102" idx="2"/>
              </p:cNvCxnSpPr>
              <p:nvPr/>
            </p:nvCxnSpPr>
            <p:spPr>
              <a:xfrm flipH="1" rot="10800000">
                <a:off x="6459347" y="2171662"/>
                <a:ext cx="503700" cy="280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105" name="Google Shape;1105;p39"/>
              <p:cNvCxnSpPr>
                <a:stCxn id="1101" idx="6"/>
                <a:endCxn id="1103" idx="2"/>
              </p:cNvCxnSpPr>
              <p:nvPr/>
            </p:nvCxnSpPr>
            <p:spPr>
              <a:xfrm>
                <a:off x="6459347" y="2451862"/>
                <a:ext cx="503700" cy="255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106" name="Google Shape;1106;p39"/>
              <p:cNvSpPr/>
              <p:nvPr/>
            </p:nvSpPr>
            <p:spPr>
              <a:xfrm>
                <a:off x="7829887" y="2035548"/>
                <a:ext cx="328200" cy="223050"/>
              </a:xfrm>
              <a:prstGeom prst="flowChartPreparation">
                <a:avLst/>
              </a:prstGeom>
              <a:solidFill>
                <a:srgbClr val="3C78D8"/>
              </a:solidFill>
              <a:ln cap="flat" cmpd="sng" w="2857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107" name="Google Shape;1107;p39"/>
              <p:cNvCxnSpPr>
                <a:stCxn id="1102" idx="6"/>
                <a:endCxn id="1106" idx="0"/>
              </p:cNvCxnSpPr>
              <p:nvPr/>
            </p:nvCxnSpPr>
            <p:spPr>
              <a:xfrm flipH="1" rot="10800000">
                <a:off x="7291388" y="2035488"/>
                <a:ext cx="702600" cy="136200"/>
              </a:xfrm>
              <a:prstGeom prst="curvedConnector4">
                <a:avLst>
                  <a:gd fmla="val 38322" name="adj1"/>
                  <a:gd fmla="val 128045" name="adj2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108" name="Google Shape;1108;p39"/>
              <p:cNvCxnSpPr>
                <a:stCxn id="1102" idx="6"/>
                <a:endCxn id="1106" idx="2"/>
              </p:cNvCxnSpPr>
              <p:nvPr/>
            </p:nvCxnSpPr>
            <p:spPr>
              <a:xfrm>
                <a:off x="7291388" y="2171688"/>
                <a:ext cx="702600" cy="87000"/>
              </a:xfrm>
              <a:prstGeom prst="curvedConnector4">
                <a:avLst>
                  <a:gd fmla="val 38322" name="adj1"/>
                  <a:gd fmla="val 104648" name="adj2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109" name="Google Shape;1109;p39"/>
              <p:cNvSpPr/>
              <p:nvPr/>
            </p:nvSpPr>
            <p:spPr>
              <a:xfrm>
                <a:off x="7829887" y="2645148"/>
                <a:ext cx="328200" cy="223050"/>
              </a:xfrm>
              <a:prstGeom prst="flowChartPreparation">
                <a:avLst/>
              </a:prstGeom>
              <a:solidFill>
                <a:srgbClr val="3C78D8"/>
              </a:solidFill>
              <a:ln cap="flat" cmpd="sng" w="2857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110" name="Google Shape;1110;p39"/>
              <p:cNvCxnSpPr>
                <a:stCxn id="1103" idx="6"/>
                <a:endCxn id="1109" idx="0"/>
              </p:cNvCxnSpPr>
              <p:nvPr/>
            </p:nvCxnSpPr>
            <p:spPr>
              <a:xfrm flipH="1" rot="10800000">
                <a:off x="7291388" y="2645200"/>
                <a:ext cx="702600" cy="62100"/>
              </a:xfrm>
              <a:prstGeom prst="curvedConnector4">
                <a:avLst>
                  <a:gd fmla="val 38322" name="adj1"/>
                  <a:gd fmla="val 213016" name="adj2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111" name="Google Shape;1111;p39"/>
              <p:cNvCxnSpPr>
                <a:stCxn id="1103" idx="6"/>
                <a:endCxn id="1109" idx="2"/>
              </p:cNvCxnSpPr>
              <p:nvPr/>
            </p:nvCxnSpPr>
            <p:spPr>
              <a:xfrm>
                <a:off x="7291388" y="2707300"/>
                <a:ext cx="702600" cy="160800"/>
              </a:xfrm>
              <a:prstGeom prst="curvedConnector4">
                <a:avLst>
                  <a:gd fmla="val 38322" name="adj1"/>
                  <a:gd fmla="val 121663" name="adj2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sp>
          <p:nvSpPr>
            <p:cNvPr id="1112" name="Google Shape;1112;p39"/>
            <p:cNvSpPr txBox="1"/>
            <p:nvPr/>
          </p:nvSpPr>
          <p:spPr>
            <a:xfrm>
              <a:off x="362675" y="4127450"/>
              <a:ext cx="1112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/>
                <a:t>TTP graph</a:t>
              </a:r>
              <a:endParaRPr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/>
                <a:t>(T1070.005)</a:t>
              </a:r>
              <a:endParaRPr sz="1000"/>
            </a:p>
          </p:txBody>
        </p:sp>
      </p:grpSp>
      <p:pic>
        <p:nvPicPr>
          <p:cNvPr id="1113" name="Google Shape;111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15125" y="3127752"/>
            <a:ext cx="503100" cy="5030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4" name="Google Shape;1114;p39"/>
          <p:cNvCxnSpPr>
            <a:stCxn id="1098" idx="3"/>
            <a:endCxn id="1115" idx="1"/>
          </p:cNvCxnSpPr>
          <p:nvPr/>
        </p:nvCxnSpPr>
        <p:spPr>
          <a:xfrm>
            <a:off x="4848050" y="3371147"/>
            <a:ext cx="352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116" name="Google Shape;1116;p39"/>
          <p:cNvGrpSpPr/>
          <p:nvPr/>
        </p:nvGrpSpPr>
        <p:grpSpPr>
          <a:xfrm>
            <a:off x="6432025" y="3070175"/>
            <a:ext cx="711125" cy="618225"/>
            <a:chOff x="1526875" y="4128700"/>
            <a:chExt cx="711125" cy="618225"/>
          </a:xfrm>
        </p:grpSpPr>
        <p:sp>
          <p:nvSpPr>
            <p:cNvPr id="1117" name="Google Shape;1117;p39"/>
            <p:cNvSpPr txBox="1"/>
            <p:nvPr/>
          </p:nvSpPr>
          <p:spPr>
            <a:xfrm>
              <a:off x="1637100" y="4128700"/>
              <a:ext cx="600900" cy="492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selection</a:t>
              </a:r>
              <a:r>
                <a:rPr lang="zh-TW" sz="400">
                  <a:solidFill>
                    <a:srgbClr val="6AA84F"/>
                  </a:solidFill>
                </a:rPr>
                <a:t>:</a:t>
              </a:r>
              <a:endParaRPr sz="400">
                <a:solidFill>
                  <a:srgbClr val="6AA84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434343"/>
                  </a:solidFill>
                </a:rPr>
                <a:t>    - ZZZ: ^A.*B$</a:t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filter:</a:t>
              </a:r>
              <a:endParaRPr sz="400">
                <a:solidFill>
                  <a:srgbClr val="38761D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C9DAF8"/>
                  </a:solidFill>
                </a:rPr>
                <a:t>   </a:t>
              </a:r>
              <a:r>
                <a:rPr lang="zh-TW" sz="400">
                  <a:solidFill>
                    <a:srgbClr val="434343"/>
                  </a:solidFill>
                </a:rPr>
                <a:t> - XXX: ^(?=.*H)(?=.*I).*$</a:t>
              </a:r>
              <a:endParaRPr sz="400">
                <a:solidFill>
                  <a:srgbClr val="434343"/>
                </a:solidFill>
              </a:endParaRPr>
            </a:p>
          </p:txBody>
        </p:sp>
        <p:sp>
          <p:nvSpPr>
            <p:cNvPr id="1118" name="Google Shape;1118;p39"/>
            <p:cNvSpPr txBox="1"/>
            <p:nvPr/>
          </p:nvSpPr>
          <p:spPr>
            <a:xfrm>
              <a:off x="1593000" y="4182500"/>
              <a:ext cx="600900" cy="492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selection</a:t>
              </a:r>
              <a:r>
                <a:rPr lang="zh-TW" sz="400">
                  <a:solidFill>
                    <a:srgbClr val="6AA84F"/>
                  </a:solidFill>
                </a:rPr>
                <a:t>:</a:t>
              </a:r>
              <a:endParaRPr sz="400">
                <a:solidFill>
                  <a:srgbClr val="6AA84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434343"/>
                  </a:solidFill>
                </a:rPr>
                <a:t>    - ZZZ: ^A.*B$</a:t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filter:</a:t>
              </a:r>
              <a:endParaRPr sz="400">
                <a:solidFill>
                  <a:srgbClr val="38761D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C9DAF8"/>
                  </a:solidFill>
                </a:rPr>
                <a:t>   </a:t>
              </a:r>
              <a:r>
                <a:rPr lang="zh-TW" sz="400">
                  <a:solidFill>
                    <a:srgbClr val="434343"/>
                  </a:solidFill>
                </a:rPr>
                <a:t> - XXX: ^(?=.*H)(?=.*I).*$</a:t>
              </a:r>
              <a:endParaRPr sz="400">
                <a:solidFill>
                  <a:srgbClr val="434343"/>
                </a:solidFill>
              </a:endParaRPr>
            </a:p>
          </p:txBody>
        </p:sp>
        <p:sp>
          <p:nvSpPr>
            <p:cNvPr id="1119" name="Google Shape;1119;p39"/>
            <p:cNvSpPr txBox="1"/>
            <p:nvPr/>
          </p:nvSpPr>
          <p:spPr>
            <a:xfrm>
              <a:off x="1526875" y="4254325"/>
              <a:ext cx="600900" cy="492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selection</a:t>
              </a:r>
              <a:r>
                <a:rPr lang="zh-TW" sz="400">
                  <a:solidFill>
                    <a:srgbClr val="6AA84F"/>
                  </a:solidFill>
                </a:rPr>
                <a:t>:</a:t>
              </a:r>
              <a:endParaRPr sz="400">
                <a:solidFill>
                  <a:srgbClr val="6AA84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434343"/>
                  </a:solidFill>
                </a:rPr>
                <a:t>    - ZZZ: ^A.*B$</a:t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filter:</a:t>
              </a:r>
              <a:endParaRPr sz="400">
                <a:solidFill>
                  <a:srgbClr val="38761D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C9DAF8"/>
                  </a:solidFill>
                </a:rPr>
                <a:t>   </a:t>
              </a:r>
              <a:r>
                <a:rPr lang="zh-TW" sz="400">
                  <a:solidFill>
                    <a:srgbClr val="434343"/>
                  </a:solidFill>
                </a:rPr>
                <a:t> - XXX: ^(?=.*H)(?=.*I).*$</a:t>
              </a:r>
              <a:endParaRPr sz="400">
                <a:solidFill>
                  <a:srgbClr val="434343"/>
                </a:solidFill>
              </a:endParaRPr>
            </a:p>
          </p:txBody>
        </p:sp>
      </p:grpSp>
      <p:grpSp>
        <p:nvGrpSpPr>
          <p:cNvPr id="1120" name="Google Shape;1120;p39"/>
          <p:cNvGrpSpPr/>
          <p:nvPr/>
        </p:nvGrpSpPr>
        <p:grpSpPr>
          <a:xfrm>
            <a:off x="4210707" y="2309160"/>
            <a:ext cx="742548" cy="504858"/>
            <a:chOff x="6687088" y="2967117"/>
            <a:chExt cx="1003036" cy="621593"/>
          </a:xfrm>
        </p:grpSpPr>
        <p:grpSp>
          <p:nvGrpSpPr>
            <p:cNvPr id="1121" name="Google Shape;1121;p39"/>
            <p:cNvGrpSpPr/>
            <p:nvPr/>
          </p:nvGrpSpPr>
          <p:grpSpPr>
            <a:xfrm>
              <a:off x="6687088" y="2967117"/>
              <a:ext cx="1002300" cy="317600"/>
              <a:chOff x="2193900" y="4331067"/>
              <a:chExt cx="1002300" cy="317600"/>
            </a:xfrm>
          </p:grpSpPr>
          <p:grpSp>
            <p:nvGrpSpPr>
              <p:cNvPr id="1122" name="Google Shape;1122;p39"/>
              <p:cNvGrpSpPr/>
              <p:nvPr/>
            </p:nvGrpSpPr>
            <p:grpSpPr>
              <a:xfrm>
                <a:off x="2345400" y="4331067"/>
                <a:ext cx="850800" cy="210000"/>
                <a:chOff x="863475" y="3440001"/>
                <a:chExt cx="850800" cy="210000"/>
              </a:xfrm>
            </p:grpSpPr>
            <p:sp>
              <p:nvSpPr>
                <p:cNvPr id="1123" name="Google Shape;1123;p39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124" name="Google Shape;1124;p39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1125" name="Google Shape;1125;p39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1126" name="Google Shape;1126;p39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1127" name="Google Shape;1127;p39"/>
                    <p:cNvCxnSpPr>
                      <a:stCxn id="1126" idx="6"/>
                      <a:endCxn id="1128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1128" name="Google Shape;1128;p39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1129" name="Google Shape;1129;p39"/>
              <p:cNvGrpSpPr/>
              <p:nvPr/>
            </p:nvGrpSpPr>
            <p:grpSpPr>
              <a:xfrm>
                <a:off x="2269650" y="4384867"/>
                <a:ext cx="850800" cy="210000"/>
                <a:chOff x="863475" y="3440001"/>
                <a:chExt cx="850800" cy="210000"/>
              </a:xfrm>
            </p:grpSpPr>
            <p:sp>
              <p:nvSpPr>
                <p:cNvPr id="1130" name="Google Shape;1130;p39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131" name="Google Shape;1131;p39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1132" name="Google Shape;1132;p39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1133" name="Google Shape;1133;p39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1134" name="Google Shape;1134;p39"/>
                    <p:cNvCxnSpPr>
                      <a:stCxn id="1133" idx="6"/>
                      <a:endCxn id="1135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1135" name="Google Shape;1135;p39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1136" name="Google Shape;1136;p39"/>
              <p:cNvGrpSpPr/>
              <p:nvPr/>
            </p:nvGrpSpPr>
            <p:grpSpPr>
              <a:xfrm>
                <a:off x="2193900" y="4438667"/>
                <a:ext cx="850800" cy="210000"/>
                <a:chOff x="863475" y="3440001"/>
                <a:chExt cx="850800" cy="210000"/>
              </a:xfrm>
            </p:grpSpPr>
            <p:sp>
              <p:nvSpPr>
                <p:cNvPr id="1137" name="Google Shape;1137;p39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138" name="Google Shape;1138;p39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1139" name="Google Shape;1139;p39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1140" name="Google Shape;1140;p39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1141" name="Google Shape;1141;p39"/>
                    <p:cNvCxnSpPr>
                      <a:stCxn id="1140" idx="6"/>
                      <a:endCxn id="1142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1142" name="Google Shape;1142;p39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1143" name="Google Shape;1143;p39"/>
            <p:cNvSpPr txBox="1"/>
            <p:nvPr/>
          </p:nvSpPr>
          <p:spPr>
            <a:xfrm>
              <a:off x="6729524" y="3190910"/>
              <a:ext cx="960600" cy="39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/>
                <a:t>Triplets</a:t>
              </a:r>
              <a:endParaRPr sz="900"/>
            </a:p>
          </p:txBody>
        </p:sp>
      </p:grpSp>
      <p:cxnSp>
        <p:nvCxnSpPr>
          <p:cNvPr id="1144" name="Google Shape;1144;p39"/>
          <p:cNvCxnSpPr/>
          <p:nvPr/>
        </p:nvCxnSpPr>
        <p:spPr>
          <a:xfrm>
            <a:off x="6071267" y="804279"/>
            <a:ext cx="353400" cy="46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5" name="Google Shape;1145;p39"/>
          <p:cNvCxnSpPr>
            <a:endCxn id="1146" idx="1"/>
          </p:cNvCxnSpPr>
          <p:nvPr/>
        </p:nvCxnSpPr>
        <p:spPr>
          <a:xfrm flipH="1" rot="10800000">
            <a:off x="7043942" y="803666"/>
            <a:ext cx="231600" cy="57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7" name="Google Shape;1147;p39"/>
          <p:cNvCxnSpPr>
            <a:endCxn id="1148" idx="2"/>
          </p:cNvCxnSpPr>
          <p:nvPr/>
        </p:nvCxnSpPr>
        <p:spPr>
          <a:xfrm rot="10800000">
            <a:off x="5903689" y="2797176"/>
            <a:ext cx="1307100" cy="40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9" name="Google Shape;1149;p39"/>
          <p:cNvCxnSpPr>
            <a:endCxn id="1148" idx="1"/>
          </p:cNvCxnSpPr>
          <p:nvPr/>
        </p:nvCxnSpPr>
        <p:spPr>
          <a:xfrm flipH="1" rot="10800000">
            <a:off x="4847875" y="2473926"/>
            <a:ext cx="681900" cy="1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0" name="Google Shape;1150;p39"/>
          <p:cNvSpPr txBox="1"/>
          <p:nvPr/>
        </p:nvSpPr>
        <p:spPr>
          <a:xfrm>
            <a:off x="3966655" y="3550851"/>
            <a:ext cx="119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Sigma Rule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(Human readable)</a:t>
            </a:r>
            <a:endParaRPr sz="900"/>
          </a:p>
        </p:txBody>
      </p:sp>
      <p:sp>
        <p:nvSpPr>
          <p:cNvPr id="1151" name="Google Shape;1151;p39"/>
          <p:cNvSpPr txBox="1"/>
          <p:nvPr/>
        </p:nvSpPr>
        <p:spPr>
          <a:xfrm>
            <a:off x="6444300" y="3597318"/>
            <a:ext cx="136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Rule Database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(Machine readable)</a:t>
            </a:r>
            <a:endParaRPr sz="900"/>
          </a:p>
        </p:txBody>
      </p:sp>
      <p:sp>
        <p:nvSpPr>
          <p:cNvPr id="1152" name="Google Shape;1152;p39"/>
          <p:cNvSpPr txBox="1"/>
          <p:nvPr/>
        </p:nvSpPr>
        <p:spPr>
          <a:xfrm>
            <a:off x="2474977" y="4662528"/>
            <a:ext cx="149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Detected TTP Triplets</a:t>
            </a:r>
            <a:endParaRPr sz="1000"/>
          </a:p>
        </p:txBody>
      </p:sp>
      <p:grpSp>
        <p:nvGrpSpPr>
          <p:cNvPr id="1153" name="Google Shape;1153;p39"/>
          <p:cNvGrpSpPr/>
          <p:nvPr/>
        </p:nvGrpSpPr>
        <p:grpSpPr>
          <a:xfrm>
            <a:off x="2731531" y="3591875"/>
            <a:ext cx="834728" cy="1171377"/>
            <a:chOff x="3408381" y="3086475"/>
            <a:chExt cx="834728" cy="1171377"/>
          </a:xfrm>
        </p:grpSpPr>
        <p:grpSp>
          <p:nvGrpSpPr>
            <p:cNvPr id="1154" name="Google Shape;1154;p39"/>
            <p:cNvGrpSpPr/>
            <p:nvPr/>
          </p:nvGrpSpPr>
          <p:grpSpPr>
            <a:xfrm>
              <a:off x="3408381" y="3086475"/>
              <a:ext cx="598877" cy="775697"/>
              <a:chOff x="3821400" y="3292037"/>
              <a:chExt cx="913200" cy="1203938"/>
            </a:xfrm>
          </p:grpSpPr>
          <p:sp>
            <p:nvSpPr>
              <p:cNvPr id="1155" name="Google Shape;1155;p39"/>
              <p:cNvSpPr/>
              <p:nvPr/>
            </p:nvSpPr>
            <p:spPr>
              <a:xfrm>
                <a:off x="3821400" y="3427975"/>
                <a:ext cx="913200" cy="10680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56" name="Google Shape;1156;p39"/>
              <p:cNvGrpSpPr/>
              <p:nvPr/>
            </p:nvGrpSpPr>
            <p:grpSpPr>
              <a:xfrm>
                <a:off x="3913207" y="4314125"/>
                <a:ext cx="600968" cy="137411"/>
                <a:chOff x="6820145" y="2138427"/>
                <a:chExt cx="600968" cy="137411"/>
              </a:xfrm>
            </p:grpSpPr>
            <p:sp>
              <p:nvSpPr>
                <p:cNvPr id="1157" name="Google Shape;1157;p39"/>
                <p:cNvSpPr/>
                <p:nvPr/>
              </p:nvSpPr>
              <p:spPr>
                <a:xfrm>
                  <a:off x="7293913" y="2138427"/>
                  <a:ext cx="127200" cy="137400"/>
                </a:xfrm>
                <a:prstGeom prst="ellipse">
                  <a:avLst/>
                </a:prstGeom>
                <a:noFill/>
                <a:ln cap="flat" cmpd="sng" w="28575">
                  <a:solidFill>
                    <a:srgbClr val="C4889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8" name="Google Shape;1158;p39"/>
                <p:cNvSpPr/>
                <p:nvPr/>
              </p:nvSpPr>
              <p:spPr>
                <a:xfrm>
                  <a:off x="6820145" y="2138438"/>
                  <a:ext cx="127200" cy="137400"/>
                </a:xfrm>
                <a:prstGeom prst="ellipse">
                  <a:avLst/>
                </a:prstGeom>
                <a:noFill/>
                <a:ln cap="flat" cmpd="sng" w="28575">
                  <a:solidFill>
                    <a:srgbClr val="C4889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159" name="Google Shape;1159;p39"/>
                <p:cNvCxnSpPr>
                  <a:stCxn id="1158" idx="6"/>
                  <a:endCxn id="1157" idx="2"/>
                </p:cNvCxnSpPr>
                <p:nvPr/>
              </p:nvCxnSpPr>
              <p:spPr>
                <a:xfrm>
                  <a:off x="6947345" y="2207138"/>
                  <a:ext cx="346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</p:grpSp>
          <p:grpSp>
            <p:nvGrpSpPr>
              <p:cNvPr id="1160" name="Google Shape;1160;p39"/>
              <p:cNvGrpSpPr/>
              <p:nvPr/>
            </p:nvGrpSpPr>
            <p:grpSpPr>
              <a:xfrm>
                <a:off x="3911992" y="3618663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1161" name="Google Shape;1161;p39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1162" name="Google Shape;1162;p39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1163" name="Google Shape;1163;p39"/>
                  <p:cNvCxnSpPr>
                    <a:stCxn id="1162" idx="6"/>
                    <a:endCxn id="1164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1164" name="Google Shape;1164;p39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65" name="Google Shape;1165;p39"/>
              <p:cNvGrpSpPr/>
              <p:nvPr/>
            </p:nvGrpSpPr>
            <p:grpSpPr>
              <a:xfrm>
                <a:off x="3911992" y="3847263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1166" name="Google Shape;1166;p39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1167" name="Google Shape;1167;p39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1168" name="Google Shape;1168;p39"/>
                  <p:cNvCxnSpPr>
                    <a:stCxn id="1167" idx="6"/>
                    <a:endCxn id="1169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1169" name="Google Shape;1169;p39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70" name="Google Shape;1170;p39"/>
              <p:cNvGrpSpPr/>
              <p:nvPr/>
            </p:nvGrpSpPr>
            <p:grpSpPr>
              <a:xfrm>
                <a:off x="3911992" y="4075863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1171" name="Google Shape;1171;p39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1172" name="Google Shape;1172;p39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1173" name="Google Shape;1173;p39"/>
                  <p:cNvCxnSpPr>
                    <a:stCxn id="1172" idx="6"/>
                    <a:endCxn id="1174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1174" name="Google Shape;1174;p39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75" name="Google Shape;1175;p39"/>
              <p:cNvSpPr txBox="1"/>
              <p:nvPr/>
            </p:nvSpPr>
            <p:spPr>
              <a:xfrm>
                <a:off x="3972771" y="3292037"/>
                <a:ext cx="645900" cy="42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600">
                    <a:solidFill>
                      <a:srgbClr val="1155CC"/>
                    </a:solidFill>
                  </a:rPr>
                  <a:t>Benign</a:t>
                </a:r>
                <a:endParaRPr sz="600">
                  <a:solidFill>
                    <a:srgbClr val="1155CC"/>
                  </a:solidFill>
                </a:endParaRPr>
              </a:p>
            </p:txBody>
          </p:sp>
        </p:grpSp>
        <p:grpSp>
          <p:nvGrpSpPr>
            <p:cNvPr id="1176" name="Google Shape;1176;p39"/>
            <p:cNvGrpSpPr/>
            <p:nvPr/>
          </p:nvGrpSpPr>
          <p:grpSpPr>
            <a:xfrm>
              <a:off x="3481879" y="3209575"/>
              <a:ext cx="761229" cy="1048277"/>
              <a:chOff x="398292" y="2323137"/>
              <a:chExt cx="761229" cy="1048277"/>
            </a:xfrm>
          </p:grpSpPr>
          <p:grpSp>
            <p:nvGrpSpPr>
              <p:cNvPr id="1177" name="Google Shape;1177;p39"/>
              <p:cNvGrpSpPr/>
              <p:nvPr/>
            </p:nvGrpSpPr>
            <p:grpSpPr>
              <a:xfrm>
                <a:off x="398292" y="2323137"/>
                <a:ext cx="598842" cy="822164"/>
                <a:chOff x="4717000" y="3632044"/>
                <a:chExt cx="846300" cy="1195006"/>
              </a:xfrm>
            </p:grpSpPr>
            <p:sp>
              <p:nvSpPr>
                <p:cNvPr id="1178" name="Google Shape;1178;p39"/>
                <p:cNvSpPr/>
                <p:nvPr/>
              </p:nvSpPr>
              <p:spPr>
                <a:xfrm>
                  <a:off x="4717000" y="3715550"/>
                  <a:ext cx="846300" cy="11115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rgbClr val="CC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179" name="Google Shape;1179;p39"/>
                <p:cNvGrpSpPr/>
                <p:nvPr/>
              </p:nvGrpSpPr>
              <p:grpSpPr>
                <a:xfrm>
                  <a:off x="4801569" y="3908936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1180" name="Google Shape;1180;p39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1" name="Google Shape;1181;p39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1182" name="Google Shape;1182;p39"/>
                  <p:cNvCxnSpPr>
                    <a:stCxn id="1181" idx="6"/>
                    <a:endCxn id="1180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1183" name="Google Shape;1183;p39"/>
                <p:cNvGrpSpPr/>
                <p:nvPr/>
              </p:nvGrpSpPr>
              <p:grpSpPr>
                <a:xfrm>
                  <a:off x="4801569" y="4028604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1184" name="Google Shape;1184;p39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5" name="Google Shape;1185;p39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1186" name="Google Shape;1186;p39"/>
                  <p:cNvCxnSpPr>
                    <a:stCxn id="1185" idx="6"/>
                    <a:endCxn id="1184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1187" name="Google Shape;1187;p39"/>
                <p:cNvGrpSpPr/>
                <p:nvPr/>
              </p:nvGrpSpPr>
              <p:grpSpPr>
                <a:xfrm>
                  <a:off x="4804682" y="41810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1188" name="Google Shape;1188;p39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1189" name="Google Shape;1189;p39"/>
                  <p:cNvCxnSpPr>
                    <a:stCxn id="1188" idx="6"/>
                    <a:endCxn id="1190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1190" name="Google Shape;1190;p39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191" name="Google Shape;1191;p39"/>
                <p:cNvGrpSpPr/>
                <p:nvPr/>
              </p:nvGrpSpPr>
              <p:grpSpPr>
                <a:xfrm>
                  <a:off x="4804682" y="43334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1192" name="Google Shape;1192;p39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1193" name="Google Shape;1193;p39"/>
                  <p:cNvCxnSpPr>
                    <a:stCxn id="1192" idx="6"/>
                    <a:endCxn id="1194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1194" name="Google Shape;1194;p39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195" name="Google Shape;1195;p39"/>
                <p:cNvGrpSpPr/>
                <p:nvPr/>
              </p:nvGrpSpPr>
              <p:grpSpPr>
                <a:xfrm>
                  <a:off x="4804682" y="44858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1196" name="Google Shape;1196;p39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1197" name="Google Shape;1197;p39"/>
                  <p:cNvCxnSpPr>
                    <a:stCxn id="1196" idx="6"/>
                    <a:endCxn id="1198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1198" name="Google Shape;1198;p39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199" name="Google Shape;1199;p39"/>
                <p:cNvGrpSpPr/>
                <p:nvPr/>
              </p:nvGrpSpPr>
              <p:grpSpPr>
                <a:xfrm>
                  <a:off x="4804682" y="46382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1200" name="Google Shape;1200;p39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1201" name="Google Shape;1201;p39"/>
                  <p:cNvCxnSpPr>
                    <a:stCxn id="1200" idx="6"/>
                    <a:endCxn id="1202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1202" name="Google Shape;1202;p39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203" name="Google Shape;1203;p39"/>
                <p:cNvSpPr txBox="1"/>
                <p:nvPr/>
              </p:nvSpPr>
              <p:spPr>
                <a:xfrm>
                  <a:off x="4852293" y="3632044"/>
                  <a:ext cx="598500" cy="402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600">
                      <a:solidFill>
                        <a:srgbClr val="FF0000"/>
                      </a:solidFill>
                    </a:rPr>
                    <a:t>T1111</a:t>
                  </a:r>
                  <a:endParaRPr sz="60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1204" name="Google Shape;1204;p39"/>
              <p:cNvGrpSpPr/>
              <p:nvPr/>
            </p:nvGrpSpPr>
            <p:grpSpPr>
              <a:xfrm>
                <a:off x="461066" y="2435737"/>
                <a:ext cx="598842" cy="822164"/>
                <a:chOff x="4717000" y="3632044"/>
                <a:chExt cx="846300" cy="1195006"/>
              </a:xfrm>
            </p:grpSpPr>
            <p:sp>
              <p:nvSpPr>
                <p:cNvPr id="1205" name="Google Shape;1205;p39"/>
                <p:cNvSpPr/>
                <p:nvPr/>
              </p:nvSpPr>
              <p:spPr>
                <a:xfrm>
                  <a:off x="4717000" y="3715550"/>
                  <a:ext cx="846300" cy="11115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rgbClr val="CC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206" name="Google Shape;1206;p39"/>
                <p:cNvGrpSpPr/>
                <p:nvPr/>
              </p:nvGrpSpPr>
              <p:grpSpPr>
                <a:xfrm>
                  <a:off x="4801569" y="3908936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1207" name="Google Shape;1207;p39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8" name="Google Shape;1208;p39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1209" name="Google Shape;1209;p39"/>
                  <p:cNvCxnSpPr>
                    <a:stCxn id="1208" idx="6"/>
                    <a:endCxn id="1207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1210" name="Google Shape;1210;p39"/>
                <p:cNvGrpSpPr/>
                <p:nvPr/>
              </p:nvGrpSpPr>
              <p:grpSpPr>
                <a:xfrm>
                  <a:off x="4801569" y="4028604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1211" name="Google Shape;1211;p39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2" name="Google Shape;1212;p39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1213" name="Google Shape;1213;p39"/>
                  <p:cNvCxnSpPr>
                    <a:stCxn id="1212" idx="6"/>
                    <a:endCxn id="1211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1214" name="Google Shape;1214;p39"/>
                <p:cNvGrpSpPr/>
                <p:nvPr/>
              </p:nvGrpSpPr>
              <p:grpSpPr>
                <a:xfrm>
                  <a:off x="4804682" y="41810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1215" name="Google Shape;1215;p39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1216" name="Google Shape;1216;p39"/>
                  <p:cNvCxnSpPr>
                    <a:stCxn id="1215" idx="6"/>
                    <a:endCxn id="1217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1217" name="Google Shape;1217;p39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218" name="Google Shape;1218;p39"/>
                <p:cNvGrpSpPr/>
                <p:nvPr/>
              </p:nvGrpSpPr>
              <p:grpSpPr>
                <a:xfrm>
                  <a:off x="4804682" y="43334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1219" name="Google Shape;1219;p39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1220" name="Google Shape;1220;p39"/>
                  <p:cNvCxnSpPr>
                    <a:stCxn id="1219" idx="6"/>
                    <a:endCxn id="1221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1221" name="Google Shape;1221;p39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222" name="Google Shape;1222;p39"/>
                <p:cNvGrpSpPr/>
                <p:nvPr/>
              </p:nvGrpSpPr>
              <p:grpSpPr>
                <a:xfrm>
                  <a:off x="4804682" y="44858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1223" name="Google Shape;1223;p39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1224" name="Google Shape;1224;p39"/>
                  <p:cNvCxnSpPr>
                    <a:stCxn id="1223" idx="6"/>
                    <a:endCxn id="1225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1225" name="Google Shape;1225;p39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226" name="Google Shape;1226;p39"/>
                <p:cNvGrpSpPr/>
                <p:nvPr/>
              </p:nvGrpSpPr>
              <p:grpSpPr>
                <a:xfrm>
                  <a:off x="4804682" y="46382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1227" name="Google Shape;1227;p39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1228" name="Google Shape;1228;p39"/>
                  <p:cNvCxnSpPr>
                    <a:stCxn id="1227" idx="6"/>
                    <a:endCxn id="1229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1229" name="Google Shape;1229;p39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230" name="Google Shape;1230;p39"/>
                <p:cNvSpPr txBox="1"/>
                <p:nvPr/>
              </p:nvSpPr>
              <p:spPr>
                <a:xfrm>
                  <a:off x="4852293" y="3632044"/>
                  <a:ext cx="598500" cy="402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600">
                      <a:solidFill>
                        <a:srgbClr val="FF0000"/>
                      </a:solidFill>
                    </a:rPr>
                    <a:t>T2222</a:t>
                  </a:r>
                  <a:endParaRPr sz="60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1231" name="Google Shape;1231;p39"/>
              <p:cNvGrpSpPr/>
              <p:nvPr/>
            </p:nvGrpSpPr>
            <p:grpSpPr>
              <a:xfrm>
                <a:off x="560679" y="2549254"/>
                <a:ext cx="598842" cy="822160"/>
                <a:chOff x="4717000" y="3632050"/>
                <a:chExt cx="846300" cy="1195000"/>
              </a:xfrm>
            </p:grpSpPr>
            <p:sp>
              <p:nvSpPr>
                <p:cNvPr id="1232" name="Google Shape;1232;p39"/>
                <p:cNvSpPr/>
                <p:nvPr/>
              </p:nvSpPr>
              <p:spPr>
                <a:xfrm>
                  <a:off x="4717000" y="3715550"/>
                  <a:ext cx="846300" cy="11115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rgbClr val="CC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233" name="Google Shape;1233;p39"/>
                <p:cNvGrpSpPr/>
                <p:nvPr/>
              </p:nvGrpSpPr>
              <p:grpSpPr>
                <a:xfrm>
                  <a:off x="4801569" y="3908936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1234" name="Google Shape;1234;p39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5" name="Google Shape;1235;p39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1236" name="Google Shape;1236;p39"/>
                  <p:cNvCxnSpPr>
                    <a:stCxn id="1235" idx="6"/>
                    <a:endCxn id="1234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1237" name="Google Shape;1237;p39"/>
                <p:cNvGrpSpPr/>
                <p:nvPr/>
              </p:nvGrpSpPr>
              <p:grpSpPr>
                <a:xfrm>
                  <a:off x="4801569" y="4028604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1238" name="Google Shape;1238;p39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9" name="Google Shape;1239;p39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1240" name="Google Shape;1240;p39"/>
                  <p:cNvCxnSpPr>
                    <a:stCxn id="1239" idx="6"/>
                    <a:endCxn id="1238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1241" name="Google Shape;1241;p39"/>
                <p:cNvGrpSpPr/>
                <p:nvPr/>
              </p:nvGrpSpPr>
              <p:grpSpPr>
                <a:xfrm>
                  <a:off x="4804682" y="41810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1242" name="Google Shape;1242;p39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1243" name="Google Shape;1243;p39"/>
                  <p:cNvCxnSpPr>
                    <a:stCxn id="1242" idx="6"/>
                    <a:endCxn id="1244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1244" name="Google Shape;1244;p39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245" name="Google Shape;1245;p39"/>
                <p:cNvGrpSpPr/>
                <p:nvPr/>
              </p:nvGrpSpPr>
              <p:grpSpPr>
                <a:xfrm>
                  <a:off x="4804682" y="43334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1246" name="Google Shape;1246;p39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1247" name="Google Shape;1247;p39"/>
                  <p:cNvCxnSpPr>
                    <a:stCxn id="1246" idx="6"/>
                    <a:endCxn id="1248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1248" name="Google Shape;1248;p39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249" name="Google Shape;1249;p39"/>
                <p:cNvGrpSpPr/>
                <p:nvPr/>
              </p:nvGrpSpPr>
              <p:grpSpPr>
                <a:xfrm>
                  <a:off x="4804682" y="44858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1250" name="Google Shape;1250;p39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1251" name="Google Shape;1251;p39"/>
                  <p:cNvCxnSpPr>
                    <a:stCxn id="1250" idx="6"/>
                    <a:endCxn id="1252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1252" name="Google Shape;1252;p39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253" name="Google Shape;1253;p39"/>
                <p:cNvGrpSpPr/>
                <p:nvPr/>
              </p:nvGrpSpPr>
              <p:grpSpPr>
                <a:xfrm>
                  <a:off x="4804682" y="46382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1254" name="Google Shape;1254;p39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1255" name="Google Shape;1255;p39"/>
                  <p:cNvCxnSpPr>
                    <a:stCxn id="1254" idx="6"/>
                    <a:endCxn id="1256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1256" name="Google Shape;1256;p39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257" name="Google Shape;1257;p39"/>
                <p:cNvSpPr txBox="1"/>
                <p:nvPr/>
              </p:nvSpPr>
              <p:spPr>
                <a:xfrm>
                  <a:off x="4744600" y="3632050"/>
                  <a:ext cx="785700" cy="402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600">
                      <a:solidFill>
                        <a:srgbClr val="FF0000"/>
                      </a:solidFill>
                    </a:rPr>
                    <a:t>T1070.005</a:t>
                  </a:r>
                  <a:endParaRPr sz="600">
                    <a:solidFill>
                      <a:srgbClr val="FF0000"/>
                    </a:solidFill>
                  </a:endParaRPr>
                </a:p>
              </p:txBody>
            </p:sp>
          </p:grpSp>
        </p:grpSp>
      </p:grpSp>
      <p:cxnSp>
        <p:nvCxnSpPr>
          <p:cNvPr id="1258" name="Google Shape;1258;p39"/>
          <p:cNvCxnSpPr>
            <a:stCxn id="1011" idx="3"/>
            <a:endCxn id="1259" idx="1"/>
          </p:cNvCxnSpPr>
          <p:nvPr/>
        </p:nvCxnSpPr>
        <p:spPr>
          <a:xfrm>
            <a:off x="997124" y="1574098"/>
            <a:ext cx="228300" cy="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0" name="Google Shape;1260;p39"/>
          <p:cNvCxnSpPr>
            <a:stCxn id="1259" idx="3"/>
          </p:cNvCxnSpPr>
          <p:nvPr/>
        </p:nvCxnSpPr>
        <p:spPr>
          <a:xfrm>
            <a:off x="1990837" y="1574642"/>
            <a:ext cx="384900" cy="11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1" name="Google Shape;1261;p39"/>
          <p:cNvCxnSpPr>
            <a:endCxn id="1094" idx="2"/>
          </p:cNvCxnSpPr>
          <p:nvPr/>
        </p:nvCxnSpPr>
        <p:spPr>
          <a:xfrm flipH="1" rot="10800000">
            <a:off x="3372453" y="1174193"/>
            <a:ext cx="880800" cy="353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2" name="Google Shape;1262;p39"/>
          <p:cNvCxnSpPr>
            <a:endCxn id="1143" idx="1"/>
          </p:cNvCxnSpPr>
          <p:nvPr/>
        </p:nvCxnSpPr>
        <p:spPr>
          <a:xfrm>
            <a:off x="3385922" y="1523272"/>
            <a:ext cx="856200" cy="1129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3" name="Google Shape;1263;p39"/>
          <p:cNvCxnSpPr>
            <a:stCxn id="1072" idx="3"/>
            <a:endCxn id="1232" idx="3"/>
          </p:cNvCxnSpPr>
          <p:nvPr/>
        </p:nvCxnSpPr>
        <p:spPr>
          <a:xfrm flipH="1">
            <a:off x="3566200" y="1211551"/>
            <a:ext cx="5232600" cy="3169200"/>
          </a:xfrm>
          <a:prstGeom prst="bentConnector3">
            <a:avLst>
              <a:gd fmla="val -4551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4" name="Google Shape;1264;p39"/>
          <p:cNvCxnSpPr>
            <a:stCxn id="1265" idx="3"/>
            <a:endCxn id="1232" idx="3"/>
          </p:cNvCxnSpPr>
          <p:nvPr/>
        </p:nvCxnSpPr>
        <p:spPr>
          <a:xfrm flipH="1">
            <a:off x="3566374" y="2506811"/>
            <a:ext cx="5189700" cy="1874100"/>
          </a:xfrm>
          <a:prstGeom prst="bentConnector3">
            <a:avLst>
              <a:gd fmla="val -4588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6" name="Google Shape;1266;p39"/>
          <p:cNvCxnSpPr>
            <a:endCxn id="1267" idx="3"/>
          </p:cNvCxnSpPr>
          <p:nvPr/>
        </p:nvCxnSpPr>
        <p:spPr>
          <a:xfrm rot="10800000">
            <a:off x="2303725" y="4417409"/>
            <a:ext cx="4050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8" name="Google Shape;1268;p39"/>
          <p:cNvCxnSpPr/>
          <p:nvPr/>
        </p:nvCxnSpPr>
        <p:spPr>
          <a:xfrm rot="10800000">
            <a:off x="1122025" y="4425613"/>
            <a:ext cx="328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9" name="Google Shape;126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270" name="Google Shape;1270;p39"/>
          <p:cNvGrpSpPr/>
          <p:nvPr/>
        </p:nvGrpSpPr>
        <p:grpSpPr>
          <a:xfrm>
            <a:off x="1151588" y="1267442"/>
            <a:ext cx="913200" cy="646500"/>
            <a:chOff x="1279850" y="1289550"/>
            <a:chExt cx="913200" cy="646500"/>
          </a:xfrm>
        </p:grpSpPr>
        <p:sp>
          <p:nvSpPr>
            <p:cNvPr id="1259" name="Google Shape;1259;p39"/>
            <p:cNvSpPr/>
            <p:nvPr/>
          </p:nvSpPr>
          <p:spPr>
            <a:xfrm>
              <a:off x="1353800" y="1310400"/>
              <a:ext cx="765300" cy="5727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1271" name="Google Shape;1271;p39"/>
            <p:cNvSpPr txBox="1"/>
            <p:nvPr/>
          </p:nvSpPr>
          <p:spPr>
            <a:xfrm>
              <a:off x="1279850" y="1289550"/>
              <a:ext cx="913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>
                  <a:solidFill>
                    <a:schemeClr val="dk1"/>
                  </a:solidFill>
                </a:rPr>
                <a:t>Provenance Graph Building </a:t>
              </a:r>
              <a:endParaRPr/>
            </a:p>
          </p:txBody>
        </p:sp>
      </p:grpSp>
      <p:cxnSp>
        <p:nvCxnSpPr>
          <p:cNvPr id="1272" name="Google Shape;1272;p39"/>
          <p:cNvCxnSpPr>
            <a:stCxn id="1077" idx="3"/>
            <a:endCxn id="1273" idx="1"/>
          </p:cNvCxnSpPr>
          <p:nvPr/>
        </p:nvCxnSpPr>
        <p:spPr>
          <a:xfrm flipH="1" rot="10800000">
            <a:off x="4950870" y="804310"/>
            <a:ext cx="362100" cy="306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274" name="Google Shape;1274;p39"/>
          <p:cNvGrpSpPr/>
          <p:nvPr/>
        </p:nvGrpSpPr>
        <p:grpSpPr>
          <a:xfrm>
            <a:off x="5294342" y="481025"/>
            <a:ext cx="853134" cy="646500"/>
            <a:chOff x="749850" y="2342404"/>
            <a:chExt cx="853134" cy="646500"/>
          </a:xfrm>
        </p:grpSpPr>
        <p:sp>
          <p:nvSpPr>
            <p:cNvPr id="1275" name="Google Shape;1275;p39"/>
            <p:cNvSpPr/>
            <p:nvPr/>
          </p:nvSpPr>
          <p:spPr>
            <a:xfrm>
              <a:off x="749850" y="2378695"/>
              <a:ext cx="834600" cy="5727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1273" name="Google Shape;1273;p39"/>
            <p:cNvSpPr txBox="1"/>
            <p:nvPr/>
          </p:nvSpPr>
          <p:spPr>
            <a:xfrm>
              <a:off x="768384" y="2342404"/>
              <a:ext cx="8346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Triplet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Sementic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Inference</a:t>
              </a:r>
              <a:endParaRPr b="1" sz="1000"/>
            </a:p>
          </p:txBody>
        </p:sp>
      </p:grpSp>
      <p:grpSp>
        <p:nvGrpSpPr>
          <p:cNvPr id="1276" name="Google Shape;1276;p39"/>
          <p:cNvGrpSpPr/>
          <p:nvPr/>
        </p:nvGrpSpPr>
        <p:grpSpPr>
          <a:xfrm>
            <a:off x="6347643" y="1128121"/>
            <a:ext cx="977398" cy="557645"/>
            <a:chOff x="5454450" y="2942454"/>
            <a:chExt cx="1185300" cy="706596"/>
          </a:xfrm>
        </p:grpSpPr>
        <p:grpSp>
          <p:nvGrpSpPr>
            <p:cNvPr id="1277" name="Google Shape;1277;p39"/>
            <p:cNvGrpSpPr/>
            <p:nvPr/>
          </p:nvGrpSpPr>
          <p:grpSpPr>
            <a:xfrm>
              <a:off x="5500609" y="2942454"/>
              <a:ext cx="978541" cy="366924"/>
              <a:chOff x="677559" y="3831117"/>
              <a:chExt cx="978541" cy="366924"/>
            </a:xfrm>
          </p:grpSpPr>
          <p:grpSp>
            <p:nvGrpSpPr>
              <p:cNvPr id="1278" name="Google Shape;1278;p39"/>
              <p:cNvGrpSpPr/>
              <p:nvPr/>
            </p:nvGrpSpPr>
            <p:grpSpPr>
              <a:xfrm>
                <a:off x="805300" y="3831117"/>
                <a:ext cx="850800" cy="210000"/>
                <a:chOff x="805300" y="3831117"/>
                <a:chExt cx="850800" cy="210000"/>
              </a:xfrm>
            </p:grpSpPr>
            <p:sp>
              <p:nvSpPr>
                <p:cNvPr id="1279" name="Google Shape;1279;p39"/>
                <p:cNvSpPr/>
                <p:nvPr/>
              </p:nvSpPr>
              <p:spPr>
                <a:xfrm>
                  <a:off x="805300" y="3831117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280" name="Google Shape;1280;p39"/>
                <p:cNvGrpSpPr/>
                <p:nvPr/>
              </p:nvGrpSpPr>
              <p:grpSpPr>
                <a:xfrm>
                  <a:off x="858965" y="3880368"/>
                  <a:ext cx="743450" cy="111507"/>
                  <a:chOff x="1649737" y="4444871"/>
                  <a:chExt cx="743450" cy="111507"/>
                </a:xfrm>
              </p:grpSpPr>
              <p:sp>
                <p:nvSpPr>
                  <p:cNvPr id="1281" name="Google Shape;1281;p39"/>
                  <p:cNvSpPr/>
                  <p:nvPr/>
                </p:nvSpPr>
                <p:spPr>
                  <a:xfrm rot="-5400000">
                    <a:off x="16384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82" name="Google Shape;1282;p39"/>
                  <p:cNvSpPr/>
                  <p:nvPr/>
                </p:nvSpPr>
                <p:spPr>
                  <a:xfrm rot="-5400000">
                    <a:off x="17146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83" name="Google Shape;1283;p39"/>
                  <p:cNvSpPr/>
                  <p:nvPr/>
                </p:nvSpPr>
                <p:spPr>
                  <a:xfrm rot="-5400000">
                    <a:off x="17908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84" name="Google Shape;1284;p39"/>
                  <p:cNvSpPr/>
                  <p:nvPr/>
                </p:nvSpPr>
                <p:spPr>
                  <a:xfrm rot="-5400000">
                    <a:off x="1880566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85" name="Google Shape;1285;p39"/>
                  <p:cNvSpPr/>
                  <p:nvPr/>
                </p:nvSpPr>
                <p:spPr>
                  <a:xfrm rot="-5400000">
                    <a:off x="19649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86" name="Google Shape;1286;p39"/>
                  <p:cNvSpPr/>
                  <p:nvPr/>
                </p:nvSpPr>
                <p:spPr>
                  <a:xfrm rot="-5400000">
                    <a:off x="20411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87" name="Google Shape;1287;p39"/>
                  <p:cNvSpPr/>
                  <p:nvPr/>
                </p:nvSpPr>
                <p:spPr>
                  <a:xfrm rot="-5400000">
                    <a:off x="2133121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88" name="Google Shape;1288;p39"/>
                  <p:cNvSpPr/>
                  <p:nvPr/>
                </p:nvSpPr>
                <p:spPr>
                  <a:xfrm rot="-5400000">
                    <a:off x="22175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89" name="Google Shape;1289;p39"/>
                  <p:cNvSpPr/>
                  <p:nvPr/>
                </p:nvSpPr>
                <p:spPr>
                  <a:xfrm rot="-5400000">
                    <a:off x="22937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1290" name="Google Shape;1290;p39"/>
              <p:cNvGrpSpPr/>
              <p:nvPr/>
            </p:nvGrpSpPr>
            <p:grpSpPr>
              <a:xfrm>
                <a:off x="735875" y="3901367"/>
                <a:ext cx="850800" cy="210000"/>
                <a:chOff x="805300" y="3831117"/>
                <a:chExt cx="850800" cy="210000"/>
              </a:xfrm>
            </p:grpSpPr>
            <p:sp>
              <p:nvSpPr>
                <p:cNvPr id="1291" name="Google Shape;1291;p39"/>
                <p:cNvSpPr/>
                <p:nvPr/>
              </p:nvSpPr>
              <p:spPr>
                <a:xfrm>
                  <a:off x="805300" y="3831117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292" name="Google Shape;1292;p39"/>
                <p:cNvGrpSpPr/>
                <p:nvPr/>
              </p:nvGrpSpPr>
              <p:grpSpPr>
                <a:xfrm>
                  <a:off x="858965" y="3880368"/>
                  <a:ext cx="743450" cy="111507"/>
                  <a:chOff x="1649737" y="4444871"/>
                  <a:chExt cx="743450" cy="111507"/>
                </a:xfrm>
              </p:grpSpPr>
              <p:sp>
                <p:nvSpPr>
                  <p:cNvPr id="1293" name="Google Shape;1293;p39"/>
                  <p:cNvSpPr/>
                  <p:nvPr/>
                </p:nvSpPr>
                <p:spPr>
                  <a:xfrm rot="-5400000">
                    <a:off x="16384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4" name="Google Shape;1294;p39"/>
                  <p:cNvSpPr/>
                  <p:nvPr/>
                </p:nvSpPr>
                <p:spPr>
                  <a:xfrm rot="-5400000">
                    <a:off x="17146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5" name="Google Shape;1295;p39"/>
                  <p:cNvSpPr/>
                  <p:nvPr/>
                </p:nvSpPr>
                <p:spPr>
                  <a:xfrm rot="-5400000">
                    <a:off x="17908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6" name="Google Shape;1296;p39"/>
                  <p:cNvSpPr/>
                  <p:nvPr/>
                </p:nvSpPr>
                <p:spPr>
                  <a:xfrm rot="-5400000">
                    <a:off x="1880566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7" name="Google Shape;1297;p39"/>
                  <p:cNvSpPr/>
                  <p:nvPr/>
                </p:nvSpPr>
                <p:spPr>
                  <a:xfrm rot="-5400000">
                    <a:off x="19649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8" name="Google Shape;1298;p39"/>
                  <p:cNvSpPr/>
                  <p:nvPr/>
                </p:nvSpPr>
                <p:spPr>
                  <a:xfrm rot="-5400000">
                    <a:off x="20411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9" name="Google Shape;1299;p39"/>
                  <p:cNvSpPr/>
                  <p:nvPr/>
                </p:nvSpPr>
                <p:spPr>
                  <a:xfrm rot="-5400000">
                    <a:off x="2133121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0" name="Google Shape;1300;p39"/>
                  <p:cNvSpPr/>
                  <p:nvPr/>
                </p:nvSpPr>
                <p:spPr>
                  <a:xfrm rot="-5400000">
                    <a:off x="22175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1" name="Google Shape;1301;p39"/>
                  <p:cNvSpPr/>
                  <p:nvPr/>
                </p:nvSpPr>
                <p:spPr>
                  <a:xfrm rot="-5400000">
                    <a:off x="22937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1302" name="Google Shape;1302;p39"/>
              <p:cNvGrpSpPr/>
              <p:nvPr/>
            </p:nvGrpSpPr>
            <p:grpSpPr>
              <a:xfrm>
                <a:off x="677559" y="3988041"/>
                <a:ext cx="850800" cy="210000"/>
                <a:chOff x="805300" y="3831117"/>
                <a:chExt cx="850800" cy="210000"/>
              </a:xfrm>
            </p:grpSpPr>
            <p:sp>
              <p:nvSpPr>
                <p:cNvPr id="1303" name="Google Shape;1303;p39"/>
                <p:cNvSpPr/>
                <p:nvPr/>
              </p:nvSpPr>
              <p:spPr>
                <a:xfrm>
                  <a:off x="805300" y="3831117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304" name="Google Shape;1304;p39"/>
                <p:cNvGrpSpPr/>
                <p:nvPr/>
              </p:nvGrpSpPr>
              <p:grpSpPr>
                <a:xfrm>
                  <a:off x="858965" y="3880368"/>
                  <a:ext cx="743450" cy="111507"/>
                  <a:chOff x="1649737" y="4444871"/>
                  <a:chExt cx="743450" cy="111507"/>
                </a:xfrm>
              </p:grpSpPr>
              <p:sp>
                <p:nvSpPr>
                  <p:cNvPr id="1305" name="Google Shape;1305;p39"/>
                  <p:cNvSpPr/>
                  <p:nvPr/>
                </p:nvSpPr>
                <p:spPr>
                  <a:xfrm rot="-5400000">
                    <a:off x="16384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6" name="Google Shape;1306;p39"/>
                  <p:cNvSpPr/>
                  <p:nvPr/>
                </p:nvSpPr>
                <p:spPr>
                  <a:xfrm rot="-5400000">
                    <a:off x="17146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7" name="Google Shape;1307;p39"/>
                  <p:cNvSpPr/>
                  <p:nvPr/>
                </p:nvSpPr>
                <p:spPr>
                  <a:xfrm rot="-5400000">
                    <a:off x="17908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8" name="Google Shape;1308;p39"/>
                  <p:cNvSpPr/>
                  <p:nvPr/>
                </p:nvSpPr>
                <p:spPr>
                  <a:xfrm rot="-5400000">
                    <a:off x="1880566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9" name="Google Shape;1309;p39"/>
                  <p:cNvSpPr/>
                  <p:nvPr/>
                </p:nvSpPr>
                <p:spPr>
                  <a:xfrm rot="-5400000">
                    <a:off x="19649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0" name="Google Shape;1310;p39"/>
                  <p:cNvSpPr/>
                  <p:nvPr/>
                </p:nvSpPr>
                <p:spPr>
                  <a:xfrm rot="-5400000">
                    <a:off x="20411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1" name="Google Shape;1311;p39"/>
                  <p:cNvSpPr/>
                  <p:nvPr/>
                </p:nvSpPr>
                <p:spPr>
                  <a:xfrm rot="-5400000">
                    <a:off x="2133121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2" name="Google Shape;1312;p39"/>
                  <p:cNvSpPr/>
                  <p:nvPr/>
                </p:nvSpPr>
                <p:spPr>
                  <a:xfrm rot="-5400000">
                    <a:off x="22175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3" name="Google Shape;1313;p39"/>
                  <p:cNvSpPr/>
                  <p:nvPr/>
                </p:nvSpPr>
                <p:spPr>
                  <a:xfrm rot="-5400000">
                    <a:off x="22937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1314" name="Google Shape;1314;p39"/>
            <p:cNvSpPr txBox="1"/>
            <p:nvPr/>
          </p:nvSpPr>
          <p:spPr>
            <a:xfrm>
              <a:off x="5454450" y="3239550"/>
              <a:ext cx="1185300" cy="40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/>
                <a:t>Embeddings</a:t>
              </a:r>
              <a:endParaRPr sz="900"/>
            </a:p>
          </p:txBody>
        </p:sp>
      </p:grpSp>
      <p:grpSp>
        <p:nvGrpSpPr>
          <p:cNvPr id="1315" name="Google Shape;1315;p39"/>
          <p:cNvGrpSpPr/>
          <p:nvPr/>
        </p:nvGrpSpPr>
        <p:grpSpPr>
          <a:xfrm>
            <a:off x="7275542" y="480188"/>
            <a:ext cx="853134" cy="646500"/>
            <a:chOff x="826050" y="2341567"/>
            <a:chExt cx="853134" cy="646500"/>
          </a:xfrm>
        </p:grpSpPr>
        <p:sp>
          <p:nvSpPr>
            <p:cNvPr id="1146" name="Google Shape;1146;p39"/>
            <p:cNvSpPr/>
            <p:nvPr/>
          </p:nvSpPr>
          <p:spPr>
            <a:xfrm>
              <a:off x="826050" y="2378695"/>
              <a:ext cx="834600" cy="5727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1316" name="Google Shape;1316;p39"/>
            <p:cNvSpPr txBox="1"/>
            <p:nvPr/>
          </p:nvSpPr>
          <p:spPr>
            <a:xfrm>
              <a:off x="844584" y="2341567"/>
              <a:ext cx="8346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Detection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Model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Training</a:t>
              </a:r>
              <a:endParaRPr b="1" sz="1000"/>
            </a:p>
          </p:txBody>
        </p:sp>
      </p:grpSp>
      <p:cxnSp>
        <p:nvCxnSpPr>
          <p:cNvPr id="1317" name="Google Shape;1317;p39"/>
          <p:cNvCxnSpPr>
            <a:stCxn id="1316" idx="3"/>
            <a:endCxn id="1072" idx="1"/>
          </p:cNvCxnSpPr>
          <p:nvPr/>
        </p:nvCxnSpPr>
        <p:spPr>
          <a:xfrm>
            <a:off x="8128676" y="803438"/>
            <a:ext cx="246600" cy="40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318" name="Google Shape;1318;p39"/>
          <p:cNvGrpSpPr/>
          <p:nvPr/>
        </p:nvGrpSpPr>
        <p:grpSpPr>
          <a:xfrm>
            <a:off x="1285625" y="4118009"/>
            <a:ext cx="1150200" cy="658667"/>
            <a:chOff x="1361825" y="3780025"/>
            <a:chExt cx="1150200" cy="658667"/>
          </a:xfrm>
        </p:grpSpPr>
        <p:sp>
          <p:nvSpPr>
            <p:cNvPr id="1267" name="Google Shape;1267;p39"/>
            <p:cNvSpPr/>
            <p:nvPr/>
          </p:nvSpPr>
          <p:spPr>
            <a:xfrm>
              <a:off x="1526725" y="3780025"/>
              <a:ext cx="853200" cy="5988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1319" name="Google Shape;1319;p39"/>
            <p:cNvSpPr txBox="1"/>
            <p:nvPr/>
          </p:nvSpPr>
          <p:spPr>
            <a:xfrm>
              <a:off x="1361825" y="3792192"/>
              <a:ext cx="1150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>
                  <a:solidFill>
                    <a:schemeClr val="dk1"/>
                  </a:solidFill>
                </a:rPr>
                <a:t>TTP</a:t>
              </a:r>
              <a:endParaRPr b="1" sz="10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>
                  <a:solidFill>
                    <a:schemeClr val="dk1"/>
                  </a:solidFill>
                </a:rPr>
                <a:t>Graph</a:t>
              </a:r>
              <a:endParaRPr b="1" sz="10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>
                  <a:solidFill>
                    <a:schemeClr val="dk1"/>
                  </a:solidFill>
                </a:rPr>
                <a:t>Reconstruction</a:t>
              </a:r>
              <a:endParaRPr/>
            </a:p>
          </p:txBody>
        </p:sp>
      </p:grpSp>
      <p:grpSp>
        <p:nvGrpSpPr>
          <p:cNvPr id="1320" name="Google Shape;1320;p39"/>
          <p:cNvGrpSpPr/>
          <p:nvPr/>
        </p:nvGrpSpPr>
        <p:grpSpPr>
          <a:xfrm>
            <a:off x="5181642" y="3084791"/>
            <a:ext cx="853134" cy="572700"/>
            <a:chOff x="826050" y="2378695"/>
            <a:chExt cx="853134" cy="572700"/>
          </a:xfrm>
        </p:grpSpPr>
        <p:sp>
          <p:nvSpPr>
            <p:cNvPr id="1321" name="Google Shape;1321;p39"/>
            <p:cNvSpPr/>
            <p:nvPr/>
          </p:nvSpPr>
          <p:spPr>
            <a:xfrm>
              <a:off x="826050" y="2378695"/>
              <a:ext cx="834600" cy="5727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1115" name="Google Shape;1115;p39"/>
            <p:cNvSpPr txBox="1"/>
            <p:nvPr/>
          </p:nvSpPr>
          <p:spPr>
            <a:xfrm>
              <a:off x="844584" y="2418604"/>
              <a:ext cx="834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Rule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Converter</a:t>
              </a:r>
              <a:endParaRPr b="1" sz="1000"/>
            </a:p>
          </p:txBody>
        </p:sp>
      </p:grpSp>
      <p:cxnSp>
        <p:nvCxnSpPr>
          <p:cNvPr id="1322" name="Google Shape;1322;p39"/>
          <p:cNvCxnSpPr/>
          <p:nvPr/>
        </p:nvCxnSpPr>
        <p:spPr>
          <a:xfrm>
            <a:off x="6047336" y="3371147"/>
            <a:ext cx="378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323" name="Google Shape;1323;p39"/>
          <p:cNvGrpSpPr/>
          <p:nvPr/>
        </p:nvGrpSpPr>
        <p:grpSpPr>
          <a:xfrm>
            <a:off x="7723612" y="2220602"/>
            <a:ext cx="1032462" cy="572700"/>
            <a:chOff x="826050" y="2378695"/>
            <a:chExt cx="853134" cy="572700"/>
          </a:xfrm>
        </p:grpSpPr>
        <p:sp>
          <p:nvSpPr>
            <p:cNvPr id="1324" name="Google Shape;1324;p39"/>
            <p:cNvSpPr/>
            <p:nvPr/>
          </p:nvSpPr>
          <p:spPr>
            <a:xfrm>
              <a:off x="826050" y="2378695"/>
              <a:ext cx="834600" cy="5727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1265" name="Google Shape;1265;p39"/>
            <p:cNvSpPr txBox="1"/>
            <p:nvPr/>
          </p:nvSpPr>
          <p:spPr>
            <a:xfrm>
              <a:off x="844584" y="2418604"/>
              <a:ext cx="834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Multi-process Matcher</a:t>
              </a:r>
              <a:endParaRPr b="1" sz="1000"/>
            </a:p>
          </p:txBody>
        </p:sp>
      </p:grpSp>
      <p:grpSp>
        <p:nvGrpSpPr>
          <p:cNvPr id="1325" name="Google Shape;1325;p39"/>
          <p:cNvGrpSpPr/>
          <p:nvPr/>
        </p:nvGrpSpPr>
        <p:grpSpPr>
          <a:xfrm>
            <a:off x="5529775" y="2150676"/>
            <a:ext cx="747827" cy="646500"/>
            <a:chOff x="816694" y="2320230"/>
            <a:chExt cx="841200" cy="646500"/>
          </a:xfrm>
        </p:grpSpPr>
        <p:sp>
          <p:nvSpPr>
            <p:cNvPr id="1326" name="Google Shape;1326;p39"/>
            <p:cNvSpPr/>
            <p:nvPr/>
          </p:nvSpPr>
          <p:spPr>
            <a:xfrm>
              <a:off x="826030" y="2386804"/>
              <a:ext cx="799800" cy="5079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1148" name="Google Shape;1148;p39"/>
            <p:cNvSpPr txBox="1"/>
            <p:nvPr/>
          </p:nvSpPr>
          <p:spPr>
            <a:xfrm>
              <a:off x="816694" y="2320230"/>
              <a:ext cx="841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Valid Rule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Filter</a:t>
              </a:r>
              <a:endParaRPr b="1" sz="1000"/>
            </a:p>
          </p:txBody>
        </p:sp>
      </p:grpSp>
      <p:grpSp>
        <p:nvGrpSpPr>
          <p:cNvPr id="1327" name="Google Shape;1327;p39"/>
          <p:cNvGrpSpPr/>
          <p:nvPr/>
        </p:nvGrpSpPr>
        <p:grpSpPr>
          <a:xfrm>
            <a:off x="6484594" y="2250233"/>
            <a:ext cx="691787" cy="136727"/>
            <a:chOff x="2193900" y="4331067"/>
            <a:chExt cx="1002300" cy="317600"/>
          </a:xfrm>
        </p:grpSpPr>
        <p:grpSp>
          <p:nvGrpSpPr>
            <p:cNvPr id="1328" name="Google Shape;1328;p39"/>
            <p:cNvGrpSpPr/>
            <p:nvPr/>
          </p:nvGrpSpPr>
          <p:grpSpPr>
            <a:xfrm>
              <a:off x="2345400" y="4331067"/>
              <a:ext cx="850800" cy="210000"/>
              <a:chOff x="863475" y="3440001"/>
              <a:chExt cx="850800" cy="210000"/>
            </a:xfrm>
          </p:grpSpPr>
          <p:sp>
            <p:nvSpPr>
              <p:cNvPr id="1329" name="Google Shape;1329;p39"/>
              <p:cNvSpPr/>
              <p:nvPr/>
            </p:nvSpPr>
            <p:spPr>
              <a:xfrm>
                <a:off x="863475" y="3440001"/>
                <a:ext cx="850800" cy="210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30" name="Google Shape;1330;p39"/>
              <p:cNvGrpSpPr/>
              <p:nvPr/>
            </p:nvGrpSpPr>
            <p:grpSpPr>
              <a:xfrm>
                <a:off x="924067" y="3456438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1331" name="Google Shape;1331;p39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1332" name="Google Shape;1332;p39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1333" name="Google Shape;1333;p39"/>
                  <p:cNvCxnSpPr>
                    <a:stCxn id="1332" idx="6"/>
                    <a:endCxn id="1334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1334" name="Google Shape;1334;p39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335" name="Google Shape;1335;p39"/>
            <p:cNvGrpSpPr/>
            <p:nvPr/>
          </p:nvGrpSpPr>
          <p:grpSpPr>
            <a:xfrm>
              <a:off x="2269650" y="4384867"/>
              <a:ext cx="850800" cy="210000"/>
              <a:chOff x="863475" y="3440001"/>
              <a:chExt cx="850800" cy="210000"/>
            </a:xfrm>
          </p:grpSpPr>
          <p:sp>
            <p:nvSpPr>
              <p:cNvPr id="1336" name="Google Shape;1336;p39"/>
              <p:cNvSpPr/>
              <p:nvPr/>
            </p:nvSpPr>
            <p:spPr>
              <a:xfrm>
                <a:off x="863475" y="3440001"/>
                <a:ext cx="850800" cy="210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37" name="Google Shape;1337;p39"/>
              <p:cNvGrpSpPr/>
              <p:nvPr/>
            </p:nvGrpSpPr>
            <p:grpSpPr>
              <a:xfrm>
                <a:off x="924067" y="3456438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1338" name="Google Shape;1338;p39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1339" name="Google Shape;1339;p39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1340" name="Google Shape;1340;p39"/>
                  <p:cNvCxnSpPr>
                    <a:stCxn id="1339" idx="6"/>
                    <a:endCxn id="1341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1341" name="Google Shape;1341;p39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342" name="Google Shape;1342;p39"/>
            <p:cNvGrpSpPr/>
            <p:nvPr/>
          </p:nvGrpSpPr>
          <p:grpSpPr>
            <a:xfrm>
              <a:off x="2193900" y="4438667"/>
              <a:ext cx="850800" cy="210000"/>
              <a:chOff x="863475" y="3440001"/>
              <a:chExt cx="850800" cy="210000"/>
            </a:xfrm>
          </p:grpSpPr>
          <p:sp>
            <p:nvSpPr>
              <p:cNvPr id="1343" name="Google Shape;1343;p39"/>
              <p:cNvSpPr/>
              <p:nvPr/>
            </p:nvSpPr>
            <p:spPr>
              <a:xfrm>
                <a:off x="863475" y="3440001"/>
                <a:ext cx="850800" cy="210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44" name="Google Shape;1344;p39"/>
              <p:cNvGrpSpPr/>
              <p:nvPr/>
            </p:nvGrpSpPr>
            <p:grpSpPr>
              <a:xfrm>
                <a:off x="924067" y="3456438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1345" name="Google Shape;1345;p39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1346" name="Google Shape;1346;p39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1347" name="Google Shape;1347;p39"/>
                  <p:cNvCxnSpPr>
                    <a:stCxn id="1346" idx="6"/>
                    <a:endCxn id="1348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1348" name="Google Shape;1348;p39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349" name="Google Shape;1349;p39"/>
          <p:cNvGrpSpPr/>
          <p:nvPr/>
        </p:nvGrpSpPr>
        <p:grpSpPr>
          <a:xfrm>
            <a:off x="6729575" y="2329577"/>
            <a:ext cx="453982" cy="415389"/>
            <a:chOff x="1541665" y="4111886"/>
            <a:chExt cx="534222" cy="1527167"/>
          </a:xfrm>
        </p:grpSpPr>
        <p:sp>
          <p:nvSpPr>
            <p:cNvPr id="1350" name="Google Shape;1350;p39"/>
            <p:cNvSpPr txBox="1"/>
            <p:nvPr/>
          </p:nvSpPr>
          <p:spPr>
            <a:xfrm>
              <a:off x="1577587" y="4111886"/>
              <a:ext cx="498300" cy="13581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solidFill>
                  <a:srgbClr val="434343"/>
                </a:solidFill>
              </a:endParaRPr>
            </a:p>
          </p:txBody>
        </p:sp>
        <p:sp>
          <p:nvSpPr>
            <p:cNvPr id="1351" name="Google Shape;1351;p39"/>
            <p:cNvSpPr txBox="1"/>
            <p:nvPr/>
          </p:nvSpPr>
          <p:spPr>
            <a:xfrm>
              <a:off x="1541665" y="4323553"/>
              <a:ext cx="498300" cy="13155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">
                  <a:solidFill>
                    <a:srgbClr val="38761D"/>
                  </a:solidFill>
                </a:rPr>
                <a:t>selection</a:t>
              </a:r>
              <a:r>
                <a:rPr lang="zh-TW" sz="100">
                  <a:solidFill>
                    <a:srgbClr val="6AA84F"/>
                  </a:solidFill>
                </a:rPr>
                <a:t>:</a:t>
              </a:r>
              <a:endParaRPr sz="100">
                <a:solidFill>
                  <a:srgbClr val="6AA84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">
                  <a:solidFill>
                    <a:srgbClr val="434343"/>
                  </a:solidFill>
                </a:rPr>
                <a:t>    - ZZZ: ^A.*B$</a:t>
              </a:r>
              <a:endParaRPr sz="1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">
                  <a:solidFill>
                    <a:srgbClr val="38761D"/>
                  </a:solidFill>
                </a:rPr>
                <a:t>filter:</a:t>
              </a:r>
              <a:endParaRPr sz="100">
                <a:solidFill>
                  <a:srgbClr val="38761D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">
                  <a:solidFill>
                    <a:srgbClr val="C9DAF8"/>
                  </a:solidFill>
                </a:rPr>
                <a:t>   </a:t>
              </a:r>
              <a:r>
                <a:rPr lang="zh-TW" sz="100">
                  <a:solidFill>
                    <a:srgbClr val="434343"/>
                  </a:solidFill>
                </a:rPr>
                <a:t> - XXX: ^(?=.*H)(?=.*I).*$</a:t>
              </a:r>
              <a:endParaRPr sz="100">
                <a:solidFill>
                  <a:srgbClr val="434343"/>
                </a:solidFill>
              </a:endParaRPr>
            </a:p>
          </p:txBody>
        </p:sp>
      </p:grpSp>
      <p:cxnSp>
        <p:nvCxnSpPr>
          <p:cNvPr id="1352" name="Google Shape;1352;p39"/>
          <p:cNvCxnSpPr>
            <a:stCxn id="1148" idx="3"/>
          </p:cNvCxnSpPr>
          <p:nvPr/>
        </p:nvCxnSpPr>
        <p:spPr>
          <a:xfrm>
            <a:off x="6277602" y="2473926"/>
            <a:ext cx="451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3" name="Google Shape;1353;p39"/>
          <p:cNvCxnSpPr>
            <a:endCxn id="1265" idx="1"/>
          </p:cNvCxnSpPr>
          <p:nvPr/>
        </p:nvCxnSpPr>
        <p:spPr>
          <a:xfrm>
            <a:off x="7344341" y="2489711"/>
            <a:ext cx="401700" cy="17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4" name="Google Shape;1354;p39"/>
          <p:cNvSpPr txBox="1"/>
          <p:nvPr/>
        </p:nvSpPr>
        <p:spPr>
          <a:xfrm>
            <a:off x="6119875" y="1831571"/>
            <a:ext cx="227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/>
              <a:t>Triplets / Custom Field Map / Valid Rules</a:t>
            </a:r>
            <a:endParaRPr sz="800"/>
          </a:p>
        </p:txBody>
      </p:sp>
      <p:sp>
        <p:nvSpPr>
          <p:cNvPr id="1355" name="Google Shape;1355;p39"/>
          <p:cNvSpPr/>
          <p:nvPr/>
        </p:nvSpPr>
        <p:spPr>
          <a:xfrm>
            <a:off x="1129775" y="707150"/>
            <a:ext cx="2796000" cy="2037900"/>
          </a:xfrm>
          <a:prstGeom prst="rect">
            <a:avLst/>
          </a:prstGeom>
          <a:solidFill>
            <a:srgbClr val="FFFFFF">
              <a:alpha val="8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39"/>
          <p:cNvSpPr/>
          <p:nvPr/>
        </p:nvSpPr>
        <p:spPr>
          <a:xfrm>
            <a:off x="3925775" y="143625"/>
            <a:ext cx="5171100" cy="4451100"/>
          </a:xfrm>
          <a:prstGeom prst="rect">
            <a:avLst/>
          </a:prstGeom>
          <a:solidFill>
            <a:srgbClr val="FFFFFF">
              <a:alpha val="8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39"/>
          <p:cNvSpPr/>
          <p:nvPr/>
        </p:nvSpPr>
        <p:spPr>
          <a:xfrm>
            <a:off x="6900" y="3018925"/>
            <a:ext cx="3918900" cy="2037900"/>
          </a:xfrm>
          <a:prstGeom prst="rect">
            <a:avLst/>
          </a:prstGeom>
          <a:solidFill>
            <a:srgbClr val="FFFFFF">
              <a:alpha val="8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39"/>
          <p:cNvSpPr/>
          <p:nvPr/>
        </p:nvSpPr>
        <p:spPr>
          <a:xfrm>
            <a:off x="120775" y="2752997"/>
            <a:ext cx="2703000" cy="14760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The dataset is…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zh-TW"/>
              <a:t>synthesized, </a:t>
            </a:r>
            <a:r>
              <a:rPr lang="zh-TW"/>
              <a:t>側錄</a:t>
            </a:r>
            <a:endParaRPr/>
          </a:p>
        </p:txBody>
      </p:sp>
      <p:cxnSp>
        <p:nvCxnSpPr>
          <p:cNvPr id="1359" name="Google Shape;1359;p39"/>
          <p:cNvCxnSpPr/>
          <p:nvPr/>
        </p:nvCxnSpPr>
        <p:spPr>
          <a:xfrm>
            <a:off x="515513" y="2129375"/>
            <a:ext cx="0" cy="615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365" name="Google Shape;136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03850"/>
            <a:ext cx="8839204" cy="2529186"/>
          </a:xfrm>
          <a:prstGeom prst="rect">
            <a:avLst/>
          </a:prstGeom>
          <a:noFill/>
          <a:ln>
            <a:noFill/>
          </a:ln>
        </p:spPr>
      </p:pic>
      <p:sp>
        <p:nvSpPr>
          <p:cNvPr id="1366" name="Google Shape;1366;p40"/>
          <p:cNvSpPr txBox="1"/>
          <p:nvPr/>
        </p:nvSpPr>
        <p:spPr>
          <a:xfrm>
            <a:off x="193400" y="362125"/>
            <a:ext cx="986700" cy="400200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Sequence</a:t>
            </a:r>
            <a:endParaRPr/>
          </a:p>
        </p:txBody>
      </p:sp>
      <p:sp>
        <p:nvSpPr>
          <p:cNvPr id="1367" name="Google Shape;1367;p40"/>
          <p:cNvSpPr txBox="1"/>
          <p:nvPr/>
        </p:nvSpPr>
        <p:spPr>
          <a:xfrm>
            <a:off x="520370" y="852580"/>
            <a:ext cx="1075200" cy="400200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Timestamp</a:t>
            </a:r>
            <a:endParaRPr/>
          </a:p>
        </p:txBody>
      </p:sp>
      <p:sp>
        <p:nvSpPr>
          <p:cNvPr id="1368" name="Google Shape;1368;p40"/>
          <p:cNvSpPr txBox="1"/>
          <p:nvPr/>
        </p:nvSpPr>
        <p:spPr>
          <a:xfrm>
            <a:off x="803000" y="1352725"/>
            <a:ext cx="1075200" cy="400200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Process ID</a:t>
            </a:r>
            <a:endParaRPr/>
          </a:p>
        </p:txBody>
      </p:sp>
      <p:sp>
        <p:nvSpPr>
          <p:cNvPr id="1369" name="Google Shape;1369;p40"/>
          <p:cNvSpPr txBox="1"/>
          <p:nvPr/>
        </p:nvSpPr>
        <p:spPr>
          <a:xfrm>
            <a:off x="879200" y="4499695"/>
            <a:ext cx="846600" cy="615600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Process Name</a:t>
            </a:r>
            <a:endParaRPr/>
          </a:p>
        </p:txBody>
      </p:sp>
      <p:sp>
        <p:nvSpPr>
          <p:cNvPr id="1370" name="Google Shape;1370;p40"/>
          <p:cNvSpPr txBox="1"/>
          <p:nvPr/>
        </p:nvSpPr>
        <p:spPr>
          <a:xfrm>
            <a:off x="1802000" y="4488250"/>
            <a:ext cx="785700" cy="615600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Image Path</a:t>
            </a:r>
            <a:endParaRPr/>
          </a:p>
        </p:txBody>
      </p:sp>
      <p:sp>
        <p:nvSpPr>
          <p:cNvPr id="1371" name="Google Shape;1371;p40"/>
          <p:cNvSpPr txBox="1"/>
          <p:nvPr/>
        </p:nvSpPr>
        <p:spPr>
          <a:xfrm>
            <a:off x="2716400" y="4488250"/>
            <a:ext cx="1157400" cy="615600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Command Line</a:t>
            </a:r>
            <a:endParaRPr/>
          </a:p>
        </p:txBody>
      </p:sp>
      <p:sp>
        <p:nvSpPr>
          <p:cNvPr id="1372" name="Google Shape;1372;p40"/>
          <p:cNvSpPr txBox="1"/>
          <p:nvPr/>
        </p:nvSpPr>
        <p:spPr>
          <a:xfrm>
            <a:off x="2929950" y="1352725"/>
            <a:ext cx="986700" cy="400200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Operation</a:t>
            </a:r>
            <a:endParaRPr/>
          </a:p>
        </p:txBody>
      </p:sp>
      <p:sp>
        <p:nvSpPr>
          <p:cNvPr id="1373" name="Google Shape;1373;p40"/>
          <p:cNvSpPr txBox="1"/>
          <p:nvPr/>
        </p:nvSpPr>
        <p:spPr>
          <a:xfrm>
            <a:off x="3601975" y="609925"/>
            <a:ext cx="713700" cy="615600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Event Class</a:t>
            </a:r>
            <a:endParaRPr/>
          </a:p>
        </p:txBody>
      </p:sp>
      <p:sp>
        <p:nvSpPr>
          <p:cNvPr id="1374" name="Google Shape;1374;p40"/>
          <p:cNvSpPr txBox="1"/>
          <p:nvPr/>
        </p:nvSpPr>
        <p:spPr>
          <a:xfrm>
            <a:off x="5029200" y="203725"/>
            <a:ext cx="642900" cy="400200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Path</a:t>
            </a:r>
            <a:endParaRPr/>
          </a:p>
        </p:txBody>
      </p:sp>
      <p:sp>
        <p:nvSpPr>
          <p:cNvPr id="1375" name="Google Shape;1375;p40"/>
          <p:cNvSpPr txBox="1"/>
          <p:nvPr/>
        </p:nvSpPr>
        <p:spPr>
          <a:xfrm>
            <a:off x="7143675" y="300700"/>
            <a:ext cx="785700" cy="400200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Detail</a:t>
            </a:r>
            <a:endParaRPr/>
          </a:p>
        </p:txBody>
      </p:sp>
      <p:cxnSp>
        <p:nvCxnSpPr>
          <p:cNvPr id="1376" name="Google Shape;1376;p40"/>
          <p:cNvCxnSpPr/>
          <p:nvPr/>
        </p:nvCxnSpPr>
        <p:spPr>
          <a:xfrm>
            <a:off x="326425" y="752800"/>
            <a:ext cx="0" cy="1596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377" name="Google Shape;1377;p40"/>
          <p:cNvCxnSpPr/>
          <p:nvPr/>
        </p:nvCxnSpPr>
        <p:spPr>
          <a:xfrm>
            <a:off x="631225" y="1244750"/>
            <a:ext cx="0" cy="110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378" name="Google Shape;1378;p40"/>
          <p:cNvCxnSpPr/>
          <p:nvPr/>
        </p:nvCxnSpPr>
        <p:spPr>
          <a:xfrm>
            <a:off x="902770" y="1726900"/>
            <a:ext cx="0" cy="622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379" name="Google Shape;1379;p40"/>
          <p:cNvCxnSpPr/>
          <p:nvPr/>
        </p:nvCxnSpPr>
        <p:spPr>
          <a:xfrm rot="10800000">
            <a:off x="1512375" y="2504275"/>
            <a:ext cx="0" cy="199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380" name="Google Shape;1380;p40"/>
          <p:cNvCxnSpPr/>
          <p:nvPr/>
        </p:nvCxnSpPr>
        <p:spPr>
          <a:xfrm rot="10800000">
            <a:off x="2176005" y="2504275"/>
            <a:ext cx="0" cy="199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381" name="Google Shape;1381;p40"/>
          <p:cNvCxnSpPr/>
          <p:nvPr/>
        </p:nvCxnSpPr>
        <p:spPr>
          <a:xfrm rot="10800000">
            <a:off x="3014205" y="2504275"/>
            <a:ext cx="0" cy="199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382" name="Google Shape;1382;p40"/>
          <p:cNvCxnSpPr/>
          <p:nvPr/>
        </p:nvCxnSpPr>
        <p:spPr>
          <a:xfrm>
            <a:off x="3295095" y="1752925"/>
            <a:ext cx="0" cy="622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383" name="Google Shape;1383;p40"/>
          <p:cNvCxnSpPr/>
          <p:nvPr/>
        </p:nvCxnSpPr>
        <p:spPr>
          <a:xfrm>
            <a:off x="4068270" y="1239850"/>
            <a:ext cx="0" cy="1131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384" name="Google Shape;1384;p40"/>
          <p:cNvCxnSpPr/>
          <p:nvPr/>
        </p:nvCxnSpPr>
        <p:spPr>
          <a:xfrm>
            <a:off x="5262670" y="603925"/>
            <a:ext cx="0" cy="1756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385" name="Google Shape;1385;p40"/>
          <p:cNvCxnSpPr/>
          <p:nvPr/>
        </p:nvCxnSpPr>
        <p:spPr>
          <a:xfrm>
            <a:off x="7536520" y="672850"/>
            <a:ext cx="0" cy="1676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1386" name="Google Shape;138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9212" y="2141025"/>
            <a:ext cx="1800774" cy="272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392" name="Google Shape;139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03850"/>
            <a:ext cx="8839204" cy="2529186"/>
          </a:xfrm>
          <a:prstGeom prst="rect">
            <a:avLst/>
          </a:prstGeom>
          <a:noFill/>
          <a:ln>
            <a:noFill/>
          </a:ln>
        </p:spPr>
      </p:pic>
      <p:sp>
        <p:nvSpPr>
          <p:cNvPr id="1393" name="Google Shape;1393;p41"/>
          <p:cNvSpPr txBox="1"/>
          <p:nvPr/>
        </p:nvSpPr>
        <p:spPr>
          <a:xfrm>
            <a:off x="193400" y="362125"/>
            <a:ext cx="986700" cy="400200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Sequence</a:t>
            </a:r>
            <a:endParaRPr/>
          </a:p>
        </p:txBody>
      </p:sp>
      <p:sp>
        <p:nvSpPr>
          <p:cNvPr id="1394" name="Google Shape;1394;p41"/>
          <p:cNvSpPr txBox="1"/>
          <p:nvPr/>
        </p:nvSpPr>
        <p:spPr>
          <a:xfrm>
            <a:off x="520370" y="852580"/>
            <a:ext cx="1075200" cy="400200"/>
          </a:xfrm>
          <a:prstGeom prst="rect">
            <a:avLst/>
          </a:prstGeom>
          <a:noFill/>
          <a:ln cap="flat" cmpd="sng" w="952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CC4125"/>
                </a:solidFill>
              </a:rPr>
              <a:t>Timestamp</a:t>
            </a:r>
            <a:endParaRPr>
              <a:solidFill>
                <a:srgbClr val="CC4125"/>
              </a:solidFill>
            </a:endParaRPr>
          </a:p>
        </p:txBody>
      </p:sp>
      <p:sp>
        <p:nvSpPr>
          <p:cNvPr id="1395" name="Google Shape;1395;p41"/>
          <p:cNvSpPr txBox="1"/>
          <p:nvPr/>
        </p:nvSpPr>
        <p:spPr>
          <a:xfrm>
            <a:off x="803000" y="1352725"/>
            <a:ext cx="1075200" cy="400200"/>
          </a:xfrm>
          <a:prstGeom prst="rect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BF9000"/>
                </a:solidFill>
              </a:rPr>
              <a:t>Process ID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1396" name="Google Shape;1396;p41"/>
          <p:cNvSpPr txBox="1"/>
          <p:nvPr/>
        </p:nvSpPr>
        <p:spPr>
          <a:xfrm>
            <a:off x="879200" y="4499695"/>
            <a:ext cx="846600" cy="615600"/>
          </a:xfrm>
          <a:prstGeom prst="rect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BF9000"/>
                </a:solidFill>
              </a:rPr>
              <a:t>Process Name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1397" name="Google Shape;1397;p41"/>
          <p:cNvSpPr txBox="1"/>
          <p:nvPr/>
        </p:nvSpPr>
        <p:spPr>
          <a:xfrm>
            <a:off x="1802000" y="4488250"/>
            <a:ext cx="785700" cy="615600"/>
          </a:xfrm>
          <a:prstGeom prst="rect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BF9000"/>
                </a:solidFill>
              </a:rPr>
              <a:t>Image Path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1398" name="Google Shape;1398;p41"/>
          <p:cNvSpPr txBox="1"/>
          <p:nvPr/>
        </p:nvSpPr>
        <p:spPr>
          <a:xfrm>
            <a:off x="2716400" y="4488250"/>
            <a:ext cx="1157400" cy="615600"/>
          </a:xfrm>
          <a:prstGeom prst="rect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BF9000"/>
                </a:solidFill>
              </a:rPr>
              <a:t>Command Line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1399" name="Google Shape;1399;p41"/>
          <p:cNvSpPr txBox="1"/>
          <p:nvPr/>
        </p:nvSpPr>
        <p:spPr>
          <a:xfrm>
            <a:off x="2929950" y="1352725"/>
            <a:ext cx="986700" cy="4002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1155CC"/>
                </a:solidFill>
              </a:rPr>
              <a:t>Operation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400" name="Google Shape;1400;p41"/>
          <p:cNvSpPr txBox="1"/>
          <p:nvPr/>
        </p:nvSpPr>
        <p:spPr>
          <a:xfrm>
            <a:off x="3601975" y="609925"/>
            <a:ext cx="713700" cy="6156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38761D"/>
                </a:solidFill>
              </a:rPr>
              <a:t>Event Class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1401" name="Google Shape;1401;p41"/>
          <p:cNvSpPr txBox="1"/>
          <p:nvPr/>
        </p:nvSpPr>
        <p:spPr>
          <a:xfrm>
            <a:off x="5029200" y="203725"/>
            <a:ext cx="642900" cy="4002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38761D"/>
                </a:solidFill>
              </a:rPr>
              <a:t>Path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1402" name="Google Shape;1402;p41"/>
          <p:cNvSpPr txBox="1"/>
          <p:nvPr/>
        </p:nvSpPr>
        <p:spPr>
          <a:xfrm>
            <a:off x="7143675" y="300700"/>
            <a:ext cx="785700" cy="4002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38761D"/>
                </a:solidFill>
              </a:rPr>
              <a:t>Detail</a:t>
            </a:r>
            <a:endParaRPr>
              <a:solidFill>
                <a:srgbClr val="38761D"/>
              </a:solidFill>
            </a:endParaRPr>
          </a:p>
        </p:txBody>
      </p:sp>
      <p:cxnSp>
        <p:nvCxnSpPr>
          <p:cNvPr id="1403" name="Google Shape;1403;p41"/>
          <p:cNvCxnSpPr/>
          <p:nvPr/>
        </p:nvCxnSpPr>
        <p:spPr>
          <a:xfrm>
            <a:off x="326425" y="752800"/>
            <a:ext cx="0" cy="1596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404" name="Google Shape;1404;p41"/>
          <p:cNvCxnSpPr/>
          <p:nvPr/>
        </p:nvCxnSpPr>
        <p:spPr>
          <a:xfrm>
            <a:off x="631225" y="1244750"/>
            <a:ext cx="0" cy="1104300"/>
          </a:xfrm>
          <a:prstGeom prst="straightConnector1">
            <a:avLst/>
          </a:prstGeom>
          <a:noFill/>
          <a:ln cap="flat" cmpd="sng" w="19050">
            <a:solidFill>
              <a:srgbClr val="CC4125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405" name="Google Shape;1405;p41"/>
          <p:cNvCxnSpPr/>
          <p:nvPr/>
        </p:nvCxnSpPr>
        <p:spPr>
          <a:xfrm>
            <a:off x="902770" y="1726900"/>
            <a:ext cx="0" cy="6222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406" name="Google Shape;1406;p41"/>
          <p:cNvCxnSpPr/>
          <p:nvPr/>
        </p:nvCxnSpPr>
        <p:spPr>
          <a:xfrm rot="10800000">
            <a:off x="1512375" y="2504275"/>
            <a:ext cx="0" cy="1995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407" name="Google Shape;1407;p41"/>
          <p:cNvCxnSpPr/>
          <p:nvPr/>
        </p:nvCxnSpPr>
        <p:spPr>
          <a:xfrm rot="10800000">
            <a:off x="2176005" y="2504275"/>
            <a:ext cx="0" cy="1995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408" name="Google Shape;1408;p41"/>
          <p:cNvCxnSpPr/>
          <p:nvPr/>
        </p:nvCxnSpPr>
        <p:spPr>
          <a:xfrm rot="10800000">
            <a:off x="3014205" y="2504275"/>
            <a:ext cx="0" cy="1995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409" name="Google Shape;1409;p41"/>
          <p:cNvCxnSpPr/>
          <p:nvPr/>
        </p:nvCxnSpPr>
        <p:spPr>
          <a:xfrm>
            <a:off x="3295095" y="1752925"/>
            <a:ext cx="0" cy="6222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410" name="Google Shape;1410;p41"/>
          <p:cNvCxnSpPr/>
          <p:nvPr/>
        </p:nvCxnSpPr>
        <p:spPr>
          <a:xfrm>
            <a:off x="4068270" y="1239850"/>
            <a:ext cx="0" cy="11313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411" name="Google Shape;1411;p41"/>
          <p:cNvCxnSpPr/>
          <p:nvPr/>
        </p:nvCxnSpPr>
        <p:spPr>
          <a:xfrm>
            <a:off x="5262670" y="603925"/>
            <a:ext cx="0" cy="17562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412" name="Google Shape;1412;p41"/>
          <p:cNvCxnSpPr/>
          <p:nvPr/>
        </p:nvCxnSpPr>
        <p:spPr>
          <a:xfrm>
            <a:off x="7536520" y="672850"/>
            <a:ext cx="0" cy="16761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1413" name="Google Shape;1413;p41"/>
          <p:cNvGrpSpPr/>
          <p:nvPr/>
        </p:nvGrpSpPr>
        <p:grpSpPr>
          <a:xfrm>
            <a:off x="4046500" y="2588275"/>
            <a:ext cx="5035252" cy="2051725"/>
            <a:chOff x="4046500" y="2588275"/>
            <a:chExt cx="5035252" cy="2051725"/>
          </a:xfrm>
        </p:grpSpPr>
        <p:pic>
          <p:nvPicPr>
            <p:cNvPr id="1414" name="Google Shape;1414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78700" y="2963900"/>
              <a:ext cx="5003052" cy="1676100"/>
            </a:xfrm>
            <a:prstGeom prst="rect">
              <a:avLst/>
            </a:prstGeom>
            <a:noFill/>
            <a:ln cap="flat" cmpd="sng" w="3810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415" name="Google Shape;1415;p41"/>
            <p:cNvSpPr txBox="1"/>
            <p:nvPr/>
          </p:nvSpPr>
          <p:spPr>
            <a:xfrm>
              <a:off x="4046500" y="2588275"/>
              <a:ext cx="1292400" cy="400200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rgbClr val="F3F3F3"/>
                  </a:solidFill>
                </a:rPr>
                <a:t>實際儲存格式</a:t>
              </a:r>
              <a:endParaRPr>
                <a:solidFill>
                  <a:srgbClr val="F3F3F3"/>
                </a:solidFill>
              </a:endParaRPr>
            </a:p>
          </p:txBody>
        </p:sp>
      </p:grpSp>
      <p:sp>
        <p:nvSpPr>
          <p:cNvPr id="1416" name="Google Shape;1416;p41"/>
          <p:cNvSpPr txBox="1"/>
          <p:nvPr/>
        </p:nvSpPr>
        <p:spPr>
          <a:xfrm>
            <a:off x="4002500" y="4611400"/>
            <a:ext cx="4760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將該 node 所有的 attributes concat 起來的 string 去 hash 會得到 uuid。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Motivation: </a:t>
            </a:r>
            <a:r>
              <a:rPr lang="zh-TW"/>
              <a:t>Cyber Threats Are Everywhere</a:t>
            </a:r>
            <a:endParaRPr/>
          </a:p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400" y="2105814"/>
            <a:ext cx="4771901" cy="2455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6025" y="2602851"/>
            <a:ext cx="5919849" cy="10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323000" y="1075700"/>
            <a:ext cx="8149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/>
              <a:t> Q: How to combat cyber threat through attacker’s footprints left in the system?</a:t>
            </a:r>
            <a:endParaRPr sz="1900"/>
          </a:p>
        </p:txBody>
      </p:sp>
      <p:sp>
        <p:nvSpPr>
          <p:cNvPr id="72" name="Google Shape;72;p15"/>
          <p:cNvSpPr txBox="1"/>
          <p:nvPr/>
        </p:nvSpPr>
        <p:spPr>
          <a:xfrm>
            <a:off x="5894500" y="3848925"/>
            <a:ext cx="204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政府、學校、公司例子各一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Synthesized 資料集描述</a:t>
            </a:r>
            <a:endParaRPr/>
          </a:p>
        </p:txBody>
      </p:sp>
      <p:sp>
        <p:nvSpPr>
          <p:cNvPr id="1422" name="Google Shape;1422;p42"/>
          <p:cNvSpPr txBox="1"/>
          <p:nvPr>
            <p:ph idx="1" type="body"/>
          </p:nvPr>
        </p:nvSpPr>
        <p:spPr>
          <a:xfrm>
            <a:off x="311700" y="1152475"/>
            <a:ext cx="8520600" cy="25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Synthesized 資料集中總事件數量：17,346,525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其中是 TTP 的事件數量：18,334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TTP 的數量是？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各個 TTP 對應的事件數量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其中是 Benign 的事件數量：17,328,191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Entity / Relation 數量</a:t>
            </a:r>
            <a:endParaRPr/>
          </a:p>
        </p:txBody>
      </p:sp>
      <p:sp>
        <p:nvSpPr>
          <p:cNvPr id="1423" name="Google Shape;1423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43"/>
          <p:cNvGrpSpPr/>
          <p:nvPr/>
        </p:nvGrpSpPr>
        <p:grpSpPr>
          <a:xfrm>
            <a:off x="4023179" y="1843258"/>
            <a:ext cx="4890228" cy="2137973"/>
            <a:chOff x="4387904" y="2521901"/>
            <a:chExt cx="3513600" cy="1056415"/>
          </a:xfrm>
        </p:grpSpPr>
        <p:sp>
          <p:nvSpPr>
            <p:cNvPr id="1429" name="Google Shape;1429;p43"/>
            <p:cNvSpPr/>
            <p:nvPr/>
          </p:nvSpPr>
          <p:spPr>
            <a:xfrm>
              <a:off x="4387904" y="2525916"/>
              <a:ext cx="3513600" cy="10524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1430" name="Google Shape;1430;p43"/>
            <p:cNvSpPr txBox="1"/>
            <p:nvPr/>
          </p:nvSpPr>
          <p:spPr>
            <a:xfrm>
              <a:off x="4433125" y="2521901"/>
              <a:ext cx="2037600" cy="16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Rule-based Method</a:t>
              </a:r>
              <a:endParaRPr b="1" sz="1000"/>
            </a:p>
          </p:txBody>
        </p:sp>
      </p:grpSp>
      <p:sp>
        <p:nvSpPr>
          <p:cNvPr id="1431" name="Google Shape;1431;p43"/>
          <p:cNvSpPr txBox="1"/>
          <p:nvPr/>
        </p:nvSpPr>
        <p:spPr>
          <a:xfrm>
            <a:off x="6803038" y="2064638"/>
            <a:ext cx="548700" cy="507900"/>
          </a:xfrm>
          <a:prstGeom prst="rect">
            <a:avLst/>
          </a:prstGeom>
          <a:solidFill>
            <a:srgbClr val="20124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00FF00"/>
                </a:solidFill>
              </a:rPr>
              <a:t>registry:</a:t>
            </a:r>
            <a:endParaRPr sz="3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C9DAF8"/>
                </a:solidFill>
              </a:rPr>
              <a:t>    attr:</a:t>
            </a:r>
            <a:endParaRPr sz="3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C9DAF8"/>
                </a:solidFill>
              </a:rPr>
              <a:t>        - OOO: src_ooo</a:t>
            </a:r>
            <a:br>
              <a:rPr lang="zh-TW" sz="300">
                <a:solidFill>
                  <a:srgbClr val="C9DAF8"/>
                </a:solidFill>
              </a:rPr>
            </a:br>
            <a:r>
              <a:rPr lang="zh-TW" sz="300">
                <a:solidFill>
                  <a:srgbClr val="C9DAF8"/>
                </a:solidFill>
              </a:rPr>
              <a:t>        - XXX: dst_xxx</a:t>
            </a:r>
            <a:endParaRPr sz="3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C9DAF8"/>
                </a:solidFill>
              </a:rPr>
              <a:t>    relation:</a:t>
            </a:r>
            <a:endParaRPr sz="3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00FF00"/>
                </a:solidFill>
              </a:rPr>
              <a:t>network:</a:t>
            </a:r>
            <a:endParaRPr sz="3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C9DAF8"/>
                </a:solidFill>
              </a:rPr>
              <a:t>    …</a:t>
            </a:r>
            <a:endParaRPr sz="300">
              <a:solidFill>
                <a:srgbClr val="C9DAF8"/>
              </a:solidFill>
            </a:endParaRPr>
          </a:p>
        </p:txBody>
      </p:sp>
      <p:grpSp>
        <p:nvGrpSpPr>
          <p:cNvPr id="1432" name="Google Shape;1432;p43"/>
          <p:cNvGrpSpPr/>
          <p:nvPr/>
        </p:nvGrpSpPr>
        <p:grpSpPr>
          <a:xfrm>
            <a:off x="4023500" y="238526"/>
            <a:ext cx="4890228" cy="1381297"/>
            <a:chOff x="4387894" y="2309289"/>
            <a:chExt cx="3513600" cy="1284688"/>
          </a:xfrm>
        </p:grpSpPr>
        <p:sp>
          <p:nvSpPr>
            <p:cNvPr id="1433" name="Google Shape;1433;p43"/>
            <p:cNvSpPr/>
            <p:nvPr/>
          </p:nvSpPr>
          <p:spPr>
            <a:xfrm>
              <a:off x="4387894" y="2315377"/>
              <a:ext cx="3513600" cy="1278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22222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1434" name="Google Shape;1434;p43"/>
            <p:cNvSpPr txBox="1"/>
            <p:nvPr/>
          </p:nvSpPr>
          <p:spPr>
            <a:xfrm>
              <a:off x="4433125" y="2309289"/>
              <a:ext cx="2037600" cy="31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DL-based Method</a:t>
              </a:r>
              <a:endParaRPr b="1" sz="1000"/>
            </a:p>
          </p:txBody>
        </p:sp>
      </p:grpSp>
      <p:sp>
        <p:nvSpPr>
          <p:cNvPr id="1435" name="Google Shape;1435;p43"/>
          <p:cNvSpPr txBox="1"/>
          <p:nvPr>
            <p:ph idx="4294967295" type="title"/>
          </p:nvPr>
        </p:nvSpPr>
        <p:spPr>
          <a:xfrm>
            <a:off x="6900" y="-12175"/>
            <a:ext cx="349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System Architecture</a:t>
            </a:r>
            <a:endParaRPr/>
          </a:p>
        </p:txBody>
      </p:sp>
      <p:pic>
        <p:nvPicPr>
          <p:cNvPr id="1436" name="Google Shape;143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75" y="1386999"/>
            <a:ext cx="374200" cy="3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625" y="1362349"/>
            <a:ext cx="423500" cy="4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8" name="Google Shape;1438;p43"/>
          <p:cNvSpPr txBox="1"/>
          <p:nvPr/>
        </p:nvSpPr>
        <p:spPr>
          <a:xfrm>
            <a:off x="43300" y="1755400"/>
            <a:ext cx="977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Windows 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Audit Logs</a:t>
            </a:r>
            <a:endParaRPr sz="1000"/>
          </a:p>
        </p:txBody>
      </p:sp>
      <p:sp>
        <p:nvSpPr>
          <p:cNvPr id="1439" name="Google Shape;1439;p43"/>
          <p:cNvSpPr txBox="1"/>
          <p:nvPr/>
        </p:nvSpPr>
        <p:spPr>
          <a:xfrm>
            <a:off x="2219075" y="1980750"/>
            <a:ext cx="125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Provenance Graph</a:t>
            </a:r>
            <a:endParaRPr sz="1000"/>
          </a:p>
        </p:txBody>
      </p:sp>
      <p:grpSp>
        <p:nvGrpSpPr>
          <p:cNvPr id="1440" name="Google Shape;1440;p43"/>
          <p:cNvGrpSpPr/>
          <p:nvPr/>
        </p:nvGrpSpPr>
        <p:grpSpPr>
          <a:xfrm>
            <a:off x="2360102" y="1116227"/>
            <a:ext cx="1002243" cy="806107"/>
            <a:chOff x="3630964" y="-26772"/>
            <a:chExt cx="1759246" cy="1407064"/>
          </a:xfrm>
        </p:grpSpPr>
        <p:grpSp>
          <p:nvGrpSpPr>
            <p:cNvPr id="1441" name="Google Shape;1441;p43"/>
            <p:cNvGrpSpPr/>
            <p:nvPr/>
          </p:nvGrpSpPr>
          <p:grpSpPr>
            <a:xfrm>
              <a:off x="3630964" y="25496"/>
              <a:ext cx="1759246" cy="1354797"/>
              <a:chOff x="381092" y="1605392"/>
              <a:chExt cx="3520605" cy="2491351"/>
            </a:xfrm>
          </p:grpSpPr>
          <p:sp>
            <p:nvSpPr>
              <p:cNvPr id="1442" name="Google Shape;1442;p43"/>
              <p:cNvSpPr/>
              <p:nvPr/>
            </p:nvSpPr>
            <p:spPr>
              <a:xfrm>
                <a:off x="2127022" y="2269592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43"/>
              <p:cNvSpPr/>
              <p:nvPr/>
            </p:nvSpPr>
            <p:spPr>
              <a:xfrm>
                <a:off x="1026416" y="2269592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444" name="Google Shape;1444;p43"/>
              <p:cNvCxnSpPr>
                <a:stCxn id="1443" idx="6"/>
                <a:endCxn id="1442" idx="2"/>
              </p:cNvCxnSpPr>
              <p:nvPr/>
            </p:nvCxnSpPr>
            <p:spPr>
              <a:xfrm>
                <a:off x="1281116" y="2396042"/>
                <a:ext cx="84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445" name="Google Shape;1445;p43"/>
              <p:cNvSpPr/>
              <p:nvPr/>
            </p:nvSpPr>
            <p:spPr>
              <a:xfrm>
                <a:off x="1026416" y="2765095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43"/>
              <p:cNvSpPr/>
              <p:nvPr/>
            </p:nvSpPr>
            <p:spPr>
              <a:xfrm>
                <a:off x="1491111" y="2765095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43"/>
              <p:cNvSpPr/>
              <p:nvPr/>
            </p:nvSpPr>
            <p:spPr>
              <a:xfrm>
                <a:off x="466593" y="2765095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43"/>
              <p:cNvSpPr/>
              <p:nvPr/>
            </p:nvSpPr>
            <p:spPr>
              <a:xfrm>
                <a:off x="721408" y="3307263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43"/>
              <p:cNvSpPr/>
              <p:nvPr/>
            </p:nvSpPr>
            <p:spPr>
              <a:xfrm>
                <a:off x="564672" y="1887961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43"/>
              <p:cNvSpPr/>
              <p:nvPr/>
            </p:nvSpPr>
            <p:spPr>
              <a:xfrm>
                <a:off x="381092" y="2310112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43"/>
              <p:cNvSpPr/>
              <p:nvPr/>
            </p:nvSpPr>
            <p:spPr>
              <a:xfrm>
                <a:off x="1409822" y="3347724"/>
                <a:ext cx="336000" cy="171900"/>
              </a:xfrm>
              <a:prstGeom prst="rect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43"/>
              <p:cNvSpPr/>
              <p:nvPr/>
            </p:nvSpPr>
            <p:spPr>
              <a:xfrm>
                <a:off x="2086377" y="2846018"/>
                <a:ext cx="336000" cy="171900"/>
              </a:xfrm>
              <a:prstGeom prst="rect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43"/>
              <p:cNvSpPr/>
              <p:nvPr/>
            </p:nvSpPr>
            <p:spPr>
              <a:xfrm>
                <a:off x="2127022" y="3341520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43"/>
              <p:cNvSpPr/>
              <p:nvPr/>
            </p:nvSpPr>
            <p:spPr>
              <a:xfrm>
                <a:off x="1100466" y="3782958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43"/>
              <p:cNvSpPr/>
              <p:nvPr/>
            </p:nvSpPr>
            <p:spPr>
              <a:xfrm>
                <a:off x="3078442" y="2845479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43"/>
              <p:cNvSpPr/>
              <p:nvPr/>
            </p:nvSpPr>
            <p:spPr>
              <a:xfrm>
                <a:off x="3078442" y="3080388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43"/>
              <p:cNvSpPr/>
              <p:nvPr/>
            </p:nvSpPr>
            <p:spPr>
              <a:xfrm>
                <a:off x="3078442" y="3315297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43"/>
              <p:cNvSpPr/>
              <p:nvPr/>
            </p:nvSpPr>
            <p:spPr>
              <a:xfrm>
                <a:off x="3078442" y="3550207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43"/>
              <p:cNvSpPr/>
              <p:nvPr/>
            </p:nvSpPr>
            <p:spPr>
              <a:xfrm>
                <a:off x="3078442" y="3843843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43"/>
              <p:cNvSpPr/>
              <p:nvPr/>
            </p:nvSpPr>
            <p:spPr>
              <a:xfrm>
                <a:off x="3646883" y="3594464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43"/>
              <p:cNvSpPr/>
              <p:nvPr/>
            </p:nvSpPr>
            <p:spPr>
              <a:xfrm>
                <a:off x="3646883" y="3888101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462" name="Google Shape;1462;p43"/>
              <p:cNvCxnSpPr>
                <a:stCxn id="1443" idx="0"/>
                <a:endCxn id="1463" idx="1"/>
              </p:cNvCxnSpPr>
              <p:nvPr/>
            </p:nvCxnSpPr>
            <p:spPr>
              <a:xfrm rot="10800000">
                <a:off x="1038866" y="1605392"/>
                <a:ext cx="114900" cy="66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464" name="Google Shape;1464;p43"/>
              <p:cNvCxnSpPr>
                <a:stCxn id="1443" idx="1"/>
                <a:endCxn id="1449" idx="5"/>
              </p:cNvCxnSpPr>
              <p:nvPr/>
            </p:nvCxnSpPr>
            <p:spPr>
              <a:xfrm rot="10800000">
                <a:off x="782016" y="2103829"/>
                <a:ext cx="281700" cy="202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465" name="Google Shape;1465;p43"/>
              <p:cNvCxnSpPr>
                <a:stCxn id="1443" idx="2"/>
                <a:endCxn id="1450" idx="3"/>
              </p:cNvCxnSpPr>
              <p:nvPr/>
            </p:nvCxnSpPr>
            <p:spPr>
              <a:xfrm rot="10800000">
                <a:off x="635816" y="2396042"/>
                <a:ext cx="390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466" name="Google Shape;1466;p43"/>
              <p:cNvCxnSpPr>
                <a:stCxn id="1443" idx="3"/>
                <a:endCxn id="1447" idx="7"/>
              </p:cNvCxnSpPr>
              <p:nvPr/>
            </p:nvCxnSpPr>
            <p:spPr>
              <a:xfrm flipH="1">
                <a:off x="683916" y="2485456"/>
                <a:ext cx="379800" cy="31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467" name="Google Shape;1467;p43"/>
              <p:cNvCxnSpPr>
                <a:stCxn id="1443" idx="4"/>
                <a:endCxn id="1445" idx="0"/>
              </p:cNvCxnSpPr>
              <p:nvPr/>
            </p:nvCxnSpPr>
            <p:spPr>
              <a:xfrm>
                <a:off x="1153766" y="2522492"/>
                <a:ext cx="0" cy="24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468" name="Google Shape;1468;p43"/>
              <p:cNvCxnSpPr>
                <a:stCxn id="1445" idx="3"/>
                <a:endCxn id="1448" idx="7"/>
              </p:cNvCxnSpPr>
              <p:nvPr/>
            </p:nvCxnSpPr>
            <p:spPr>
              <a:xfrm flipH="1">
                <a:off x="938916" y="2980958"/>
                <a:ext cx="124800" cy="36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469" name="Google Shape;1469;p43"/>
              <p:cNvCxnSpPr>
                <a:stCxn id="1445" idx="5"/>
                <a:endCxn id="1451" idx="0"/>
              </p:cNvCxnSpPr>
              <p:nvPr/>
            </p:nvCxnSpPr>
            <p:spPr>
              <a:xfrm>
                <a:off x="1243817" y="2980958"/>
                <a:ext cx="333900" cy="366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470" name="Google Shape;1470;p43"/>
              <p:cNvCxnSpPr>
                <a:stCxn id="1445" idx="6"/>
                <a:endCxn id="1446" idx="2"/>
              </p:cNvCxnSpPr>
              <p:nvPr/>
            </p:nvCxnSpPr>
            <p:spPr>
              <a:xfrm>
                <a:off x="1281116" y="2891545"/>
                <a:ext cx="210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471" name="Google Shape;1471;p43"/>
              <p:cNvCxnSpPr>
                <a:stCxn id="1448" idx="5"/>
                <a:endCxn id="1454" idx="1"/>
              </p:cNvCxnSpPr>
              <p:nvPr/>
            </p:nvCxnSpPr>
            <p:spPr>
              <a:xfrm>
                <a:off x="938808" y="3523126"/>
                <a:ext cx="198900" cy="297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472" name="Google Shape;1472;p43"/>
              <p:cNvCxnSpPr>
                <a:stCxn id="1453" idx="2"/>
                <a:endCxn id="1451" idx="3"/>
              </p:cNvCxnSpPr>
              <p:nvPr/>
            </p:nvCxnSpPr>
            <p:spPr>
              <a:xfrm rot="10800000">
                <a:off x="1745722" y="3433770"/>
                <a:ext cx="381300" cy="3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473" name="Google Shape;1473;p43"/>
              <p:cNvCxnSpPr>
                <a:stCxn id="1442" idx="6"/>
                <a:endCxn id="1455" idx="1"/>
              </p:cNvCxnSpPr>
              <p:nvPr/>
            </p:nvCxnSpPr>
            <p:spPr>
              <a:xfrm>
                <a:off x="2381722" y="2396042"/>
                <a:ext cx="696600" cy="53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474" name="Google Shape;1474;p43"/>
              <p:cNvCxnSpPr>
                <a:stCxn id="1442" idx="6"/>
                <a:endCxn id="1457" idx="1"/>
              </p:cNvCxnSpPr>
              <p:nvPr/>
            </p:nvCxnSpPr>
            <p:spPr>
              <a:xfrm>
                <a:off x="2381722" y="2396042"/>
                <a:ext cx="696600" cy="1005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475" name="Google Shape;1475;p43"/>
              <p:cNvCxnSpPr>
                <a:stCxn id="1442" idx="6"/>
                <a:endCxn id="1456" idx="1"/>
              </p:cNvCxnSpPr>
              <p:nvPr/>
            </p:nvCxnSpPr>
            <p:spPr>
              <a:xfrm>
                <a:off x="2381722" y="2396042"/>
                <a:ext cx="696600" cy="770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476" name="Google Shape;1476;p43"/>
              <p:cNvCxnSpPr>
                <a:stCxn id="1442" idx="6"/>
                <a:endCxn id="1458" idx="2"/>
              </p:cNvCxnSpPr>
              <p:nvPr/>
            </p:nvCxnSpPr>
            <p:spPr>
              <a:xfrm>
                <a:off x="2381722" y="2396042"/>
                <a:ext cx="696600" cy="1280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477" name="Google Shape;1477;p43"/>
              <p:cNvCxnSpPr>
                <a:stCxn id="1442" idx="6"/>
                <a:endCxn id="1459" idx="2"/>
              </p:cNvCxnSpPr>
              <p:nvPr/>
            </p:nvCxnSpPr>
            <p:spPr>
              <a:xfrm>
                <a:off x="2381722" y="2396042"/>
                <a:ext cx="696600" cy="157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478" name="Google Shape;1478;p43"/>
              <p:cNvCxnSpPr>
                <a:stCxn id="1453" idx="0"/>
                <a:endCxn id="1452" idx="2"/>
              </p:cNvCxnSpPr>
              <p:nvPr/>
            </p:nvCxnSpPr>
            <p:spPr>
              <a:xfrm rot="10800000">
                <a:off x="2254372" y="3017820"/>
                <a:ext cx="0" cy="32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479" name="Google Shape;1479;p43"/>
              <p:cNvCxnSpPr>
                <a:stCxn id="1458" idx="6"/>
                <a:endCxn id="1460" idx="0"/>
              </p:cNvCxnSpPr>
              <p:nvPr/>
            </p:nvCxnSpPr>
            <p:spPr>
              <a:xfrm flipH="1" rot="10800000">
                <a:off x="3333142" y="3594457"/>
                <a:ext cx="441000" cy="82200"/>
              </a:xfrm>
              <a:prstGeom prst="curvedConnector4">
                <a:avLst>
                  <a:gd fmla="val 35572" name="adj1"/>
                  <a:gd fmla="val 1029846" name="adj2"/>
                </a:avLst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480" name="Google Shape;1480;p43"/>
              <p:cNvCxnSpPr>
                <a:stCxn id="1458" idx="6"/>
                <a:endCxn id="1460" idx="2"/>
              </p:cNvCxnSpPr>
              <p:nvPr/>
            </p:nvCxnSpPr>
            <p:spPr>
              <a:xfrm>
                <a:off x="3333142" y="3676657"/>
                <a:ext cx="441000" cy="89700"/>
              </a:xfrm>
              <a:prstGeom prst="curvedConnector4">
                <a:avLst>
                  <a:gd fmla="val 35572" name="adj1"/>
                  <a:gd fmla="val 952121" name="adj2"/>
                </a:avLst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481" name="Google Shape;1481;p43"/>
              <p:cNvCxnSpPr>
                <a:stCxn id="1459" idx="6"/>
                <a:endCxn id="1461" idx="0"/>
              </p:cNvCxnSpPr>
              <p:nvPr/>
            </p:nvCxnSpPr>
            <p:spPr>
              <a:xfrm flipH="1" rot="10800000">
                <a:off x="3333142" y="3888093"/>
                <a:ext cx="441000" cy="82200"/>
              </a:xfrm>
              <a:prstGeom prst="curvedConnector4">
                <a:avLst>
                  <a:gd fmla="val 35572" name="adj1"/>
                  <a:gd fmla="val 1029846" name="adj2"/>
                </a:avLst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482" name="Google Shape;1482;p43"/>
              <p:cNvCxnSpPr>
                <a:stCxn id="1459" idx="6"/>
                <a:endCxn id="1461" idx="2"/>
              </p:cNvCxnSpPr>
              <p:nvPr/>
            </p:nvCxnSpPr>
            <p:spPr>
              <a:xfrm>
                <a:off x="3333142" y="3970293"/>
                <a:ext cx="441000" cy="89700"/>
              </a:xfrm>
              <a:prstGeom prst="curvedConnector4">
                <a:avLst>
                  <a:gd fmla="val 35572" name="adj1"/>
                  <a:gd fmla="val 952121" name="adj2"/>
                </a:avLst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483" name="Google Shape;1483;p43"/>
              <p:cNvCxnSpPr>
                <a:stCxn id="1445" idx="5"/>
                <a:endCxn id="1451" idx="1"/>
              </p:cNvCxnSpPr>
              <p:nvPr/>
            </p:nvCxnSpPr>
            <p:spPr>
              <a:xfrm>
                <a:off x="1243817" y="2980958"/>
                <a:ext cx="165900" cy="45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484" name="Google Shape;1484;p43"/>
              <p:cNvCxnSpPr>
                <a:stCxn id="1443" idx="3"/>
                <a:endCxn id="1447" idx="0"/>
              </p:cNvCxnSpPr>
              <p:nvPr/>
            </p:nvCxnSpPr>
            <p:spPr>
              <a:xfrm flipH="1">
                <a:off x="593916" y="2485456"/>
                <a:ext cx="469800" cy="279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485" name="Google Shape;1485;p43"/>
              <p:cNvCxnSpPr>
                <a:stCxn id="1443" idx="0"/>
                <a:endCxn id="1463" idx="2"/>
              </p:cNvCxnSpPr>
              <p:nvPr/>
            </p:nvCxnSpPr>
            <p:spPr>
              <a:xfrm flipH="1" rot="10800000">
                <a:off x="1153766" y="1701392"/>
                <a:ext cx="99000" cy="56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486" name="Google Shape;1486;p43"/>
              <p:cNvCxnSpPr>
                <a:stCxn id="1443" idx="0"/>
                <a:endCxn id="1463" idx="3"/>
              </p:cNvCxnSpPr>
              <p:nvPr/>
            </p:nvCxnSpPr>
            <p:spPr>
              <a:xfrm flipH="1" rot="10800000">
                <a:off x="1153766" y="1605392"/>
                <a:ext cx="312900" cy="66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487" name="Google Shape;1487;p43"/>
              <p:cNvCxnSpPr>
                <a:stCxn id="1442" idx="6"/>
                <a:endCxn id="1488" idx="1"/>
              </p:cNvCxnSpPr>
              <p:nvPr/>
            </p:nvCxnSpPr>
            <p:spPr>
              <a:xfrm>
                <a:off x="2381722" y="2396042"/>
                <a:ext cx="696600" cy="30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489" name="Google Shape;1489;p43"/>
              <p:cNvCxnSpPr>
                <a:stCxn id="1442" idx="6"/>
                <a:endCxn id="1490" idx="1"/>
              </p:cNvCxnSpPr>
              <p:nvPr/>
            </p:nvCxnSpPr>
            <p:spPr>
              <a:xfrm flipH="1" rot="10800000">
                <a:off x="2381722" y="2226842"/>
                <a:ext cx="696600" cy="169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491" name="Google Shape;1491;p43"/>
              <p:cNvCxnSpPr>
                <a:stCxn id="1442" idx="6"/>
                <a:endCxn id="1492" idx="1"/>
              </p:cNvCxnSpPr>
              <p:nvPr/>
            </p:nvCxnSpPr>
            <p:spPr>
              <a:xfrm>
                <a:off x="2381722" y="2396042"/>
                <a:ext cx="696600" cy="6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493" name="Google Shape;1493;p43"/>
              <p:cNvCxnSpPr>
                <a:stCxn id="1442" idx="6"/>
                <a:endCxn id="1494" idx="1"/>
              </p:cNvCxnSpPr>
              <p:nvPr/>
            </p:nvCxnSpPr>
            <p:spPr>
              <a:xfrm flipH="1" rot="10800000">
                <a:off x="2381722" y="1973942"/>
                <a:ext cx="656100" cy="422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495" name="Google Shape;1495;p43"/>
              <p:cNvCxnSpPr>
                <a:stCxn id="1442" idx="6"/>
                <a:endCxn id="1496" idx="1"/>
              </p:cNvCxnSpPr>
              <p:nvPr/>
            </p:nvCxnSpPr>
            <p:spPr>
              <a:xfrm flipH="1" rot="10800000">
                <a:off x="2381722" y="1698242"/>
                <a:ext cx="696600" cy="697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496" name="Google Shape;1496;p43"/>
              <p:cNvSpPr/>
              <p:nvPr/>
            </p:nvSpPr>
            <p:spPr>
              <a:xfrm>
                <a:off x="3078442" y="1612204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43"/>
              <p:cNvSpPr/>
              <p:nvPr/>
            </p:nvSpPr>
            <p:spPr>
              <a:xfrm>
                <a:off x="3037797" y="1887961"/>
                <a:ext cx="336000" cy="171900"/>
              </a:xfrm>
              <a:prstGeom prst="rect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43"/>
              <p:cNvSpPr/>
              <p:nvPr/>
            </p:nvSpPr>
            <p:spPr>
              <a:xfrm>
                <a:off x="3078442" y="2140750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43"/>
              <p:cNvSpPr/>
              <p:nvPr/>
            </p:nvSpPr>
            <p:spPr>
              <a:xfrm>
                <a:off x="3078442" y="2375660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43"/>
              <p:cNvSpPr/>
              <p:nvPr/>
            </p:nvSpPr>
            <p:spPr>
              <a:xfrm>
                <a:off x="3078442" y="2610569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63" name="Google Shape;1463;p43"/>
            <p:cNvSpPr/>
            <p:nvPr/>
          </p:nvSpPr>
          <p:spPr>
            <a:xfrm>
              <a:off x="3959640" y="-26772"/>
              <a:ext cx="213809" cy="104494"/>
            </a:xfrm>
            <a:prstGeom prst="flowChartDecision">
              <a:avLst/>
            </a:prstGeom>
            <a:noFill/>
            <a:ln cap="flat" cmpd="sng" w="2857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7" name="Google Shape;1497;p43"/>
          <p:cNvGrpSpPr/>
          <p:nvPr/>
        </p:nvGrpSpPr>
        <p:grpSpPr>
          <a:xfrm>
            <a:off x="8347300" y="999801"/>
            <a:ext cx="503100" cy="668999"/>
            <a:chOff x="4772600" y="3091226"/>
            <a:chExt cx="503100" cy="668999"/>
          </a:xfrm>
        </p:grpSpPr>
        <p:pic>
          <p:nvPicPr>
            <p:cNvPr id="1498" name="Google Shape;1498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00600" y="3091226"/>
              <a:ext cx="423500" cy="42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9" name="Google Shape;1499;p43"/>
            <p:cNvSpPr txBox="1"/>
            <p:nvPr/>
          </p:nvSpPr>
          <p:spPr>
            <a:xfrm>
              <a:off x="4772600" y="3437125"/>
              <a:ext cx="5031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/>
                <a:t>FFNN</a:t>
              </a:r>
              <a:endParaRPr sz="900"/>
            </a:p>
          </p:txBody>
        </p:sp>
      </p:grpSp>
      <p:grpSp>
        <p:nvGrpSpPr>
          <p:cNvPr id="1500" name="Google Shape;1500;p43"/>
          <p:cNvGrpSpPr/>
          <p:nvPr/>
        </p:nvGrpSpPr>
        <p:grpSpPr>
          <a:xfrm>
            <a:off x="4208366" y="1034517"/>
            <a:ext cx="747934" cy="498222"/>
            <a:chOff x="6687088" y="2967117"/>
            <a:chExt cx="1009629" cy="687487"/>
          </a:xfrm>
        </p:grpSpPr>
        <p:grpSp>
          <p:nvGrpSpPr>
            <p:cNvPr id="1501" name="Google Shape;1501;p43"/>
            <p:cNvGrpSpPr/>
            <p:nvPr/>
          </p:nvGrpSpPr>
          <p:grpSpPr>
            <a:xfrm>
              <a:off x="6687088" y="2967117"/>
              <a:ext cx="1002300" cy="317600"/>
              <a:chOff x="2193900" y="4331067"/>
              <a:chExt cx="1002300" cy="317600"/>
            </a:xfrm>
          </p:grpSpPr>
          <p:grpSp>
            <p:nvGrpSpPr>
              <p:cNvPr id="1502" name="Google Shape;1502;p43"/>
              <p:cNvGrpSpPr/>
              <p:nvPr/>
            </p:nvGrpSpPr>
            <p:grpSpPr>
              <a:xfrm>
                <a:off x="2345400" y="4331067"/>
                <a:ext cx="850800" cy="210000"/>
                <a:chOff x="863475" y="3440001"/>
                <a:chExt cx="850800" cy="210000"/>
              </a:xfrm>
            </p:grpSpPr>
            <p:sp>
              <p:nvSpPr>
                <p:cNvPr id="1503" name="Google Shape;1503;p43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504" name="Google Shape;1504;p43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1505" name="Google Shape;1505;p43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1506" name="Google Shape;1506;p43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1507" name="Google Shape;1507;p43"/>
                    <p:cNvCxnSpPr>
                      <a:stCxn id="1506" idx="6"/>
                      <a:endCxn id="1508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1508" name="Google Shape;1508;p43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1509" name="Google Shape;1509;p43"/>
              <p:cNvGrpSpPr/>
              <p:nvPr/>
            </p:nvGrpSpPr>
            <p:grpSpPr>
              <a:xfrm>
                <a:off x="2269650" y="4384867"/>
                <a:ext cx="850800" cy="210000"/>
                <a:chOff x="863475" y="3440001"/>
                <a:chExt cx="850800" cy="210000"/>
              </a:xfrm>
            </p:grpSpPr>
            <p:sp>
              <p:nvSpPr>
                <p:cNvPr id="1510" name="Google Shape;1510;p43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511" name="Google Shape;1511;p43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1512" name="Google Shape;1512;p43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1513" name="Google Shape;1513;p43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1514" name="Google Shape;1514;p43"/>
                    <p:cNvCxnSpPr>
                      <a:stCxn id="1513" idx="6"/>
                      <a:endCxn id="1515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1515" name="Google Shape;1515;p43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1516" name="Google Shape;1516;p43"/>
              <p:cNvGrpSpPr/>
              <p:nvPr/>
            </p:nvGrpSpPr>
            <p:grpSpPr>
              <a:xfrm>
                <a:off x="2193900" y="4438667"/>
                <a:ext cx="850800" cy="210000"/>
                <a:chOff x="863475" y="3440001"/>
                <a:chExt cx="850800" cy="210000"/>
              </a:xfrm>
            </p:grpSpPr>
            <p:sp>
              <p:nvSpPr>
                <p:cNvPr id="1517" name="Google Shape;1517;p43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518" name="Google Shape;1518;p43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1519" name="Google Shape;1519;p43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1520" name="Google Shape;1520;p43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1521" name="Google Shape;1521;p43"/>
                    <p:cNvCxnSpPr>
                      <a:stCxn id="1520" idx="6"/>
                      <a:endCxn id="1522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1522" name="Google Shape;1522;p43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1523" name="Google Shape;1523;p43"/>
            <p:cNvSpPr txBox="1"/>
            <p:nvPr/>
          </p:nvSpPr>
          <p:spPr>
            <a:xfrm>
              <a:off x="6845917" y="3208504"/>
              <a:ext cx="850800" cy="4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/>
                <a:t>Triplets</a:t>
              </a:r>
              <a:endParaRPr sz="900"/>
            </a:p>
          </p:txBody>
        </p:sp>
      </p:grpSp>
      <p:pic>
        <p:nvPicPr>
          <p:cNvPr id="1524" name="Google Shape;1524;p43"/>
          <p:cNvPicPr preferRelativeResize="0"/>
          <p:nvPr/>
        </p:nvPicPr>
        <p:blipFill rotWithShape="1">
          <a:blip r:embed="rId6">
            <a:alphaModFix/>
          </a:blip>
          <a:srcRect b="0" l="0" r="58932" t="0"/>
          <a:stretch/>
        </p:blipFill>
        <p:spPr>
          <a:xfrm>
            <a:off x="4284650" y="3107462"/>
            <a:ext cx="563400" cy="5273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5" name="Google Shape;1525;p43"/>
          <p:cNvGrpSpPr/>
          <p:nvPr/>
        </p:nvGrpSpPr>
        <p:grpSpPr>
          <a:xfrm>
            <a:off x="96409" y="4165681"/>
            <a:ext cx="1150066" cy="936457"/>
            <a:chOff x="325009" y="3683593"/>
            <a:chExt cx="1150066" cy="936457"/>
          </a:xfrm>
        </p:grpSpPr>
        <p:grpSp>
          <p:nvGrpSpPr>
            <p:cNvPr id="1526" name="Google Shape;1526;p43"/>
            <p:cNvGrpSpPr/>
            <p:nvPr/>
          </p:nvGrpSpPr>
          <p:grpSpPr>
            <a:xfrm>
              <a:off x="325009" y="3683593"/>
              <a:ext cx="977391" cy="454538"/>
              <a:chOff x="6131147" y="2007588"/>
              <a:chExt cx="2026941" cy="863813"/>
            </a:xfrm>
          </p:grpSpPr>
          <p:sp>
            <p:nvSpPr>
              <p:cNvPr id="1527" name="Google Shape;1527;p43"/>
              <p:cNvSpPr/>
              <p:nvPr/>
            </p:nvSpPr>
            <p:spPr>
              <a:xfrm>
                <a:off x="6131147" y="2287762"/>
                <a:ext cx="328200" cy="328200"/>
              </a:xfrm>
              <a:prstGeom prst="ellipse">
                <a:avLst/>
              </a:prstGeom>
              <a:solidFill>
                <a:srgbClr val="C488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8" name="Google Shape;1528;p43"/>
              <p:cNvSpPr/>
              <p:nvPr/>
            </p:nvSpPr>
            <p:spPr>
              <a:xfrm>
                <a:off x="6963188" y="2007588"/>
                <a:ext cx="328200" cy="328200"/>
              </a:xfrm>
              <a:prstGeom prst="ellipse">
                <a:avLst/>
              </a:prstGeom>
              <a:solidFill>
                <a:srgbClr val="C488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43"/>
              <p:cNvSpPr/>
              <p:nvPr/>
            </p:nvSpPr>
            <p:spPr>
              <a:xfrm>
                <a:off x="6963188" y="2543200"/>
                <a:ext cx="328200" cy="328200"/>
              </a:xfrm>
              <a:prstGeom prst="ellipse">
                <a:avLst/>
              </a:prstGeom>
              <a:solidFill>
                <a:srgbClr val="C488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530" name="Google Shape;1530;p43"/>
              <p:cNvCxnSpPr>
                <a:stCxn id="1527" idx="6"/>
                <a:endCxn id="1528" idx="2"/>
              </p:cNvCxnSpPr>
              <p:nvPr/>
            </p:nvCxnSpPr>
            <p:spPr>
              <a:xfrm flipH="1" rot="10800000">
                <a:off x="6459347" y="2171662"/>
                <a:ext cx="503700" cy="280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531" name="Google Shape;1531;p43"/>
              <p:cNvCxnSpPr>
                <a:stCxn id="1527" idx="6"/>
                <a:endCxn id="1529" idx="2"/>
              </p:cNvCxnSpPr>
              <p:nvPr/>
            </p:nvCxnSpPr>
            <p:spPr>
              <a:xfrm>
                <a:off x="6459347" y="2451862"/>
                <a:ext cx="503700" cy="255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532" name="Google Shape;1532;p43"/>
              <p:cNvSpPr/>
              <p:nvPr/>
            </p:nvSpPr>
            <p:spPr>
              <a:xfrm>
                <a:off x="7829887" y="2035548"/>
                <a:ext cx="328200" cy="223050"/>
              </a:xfrm>
              <a:prstGeom prst="flowChartPreparation">
                <a:avLst/>
              </a:prstGeom>
              <a:solidFill>
                <a:srgbClr val="3C78D8"/>
              </a:solidFill>
              <a:ln cap="flat" cmpd="sng" w="2857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533" name="Google Shape;1533;p43"/>
              <p:cNvCxnSpPr>
                <a:stCxn id="1528" idx="6"/>
                <a:endCxn id="1532" idx="0"/>
              </p:cNvCxnSpPr>
              <p:nvPr/>
            </p:nvCxnSpPr>
            <p:spPr>
              <a:xfrm flipH="1" rot="10800000">
                <a:off x="7291388" y="2035488"/>
                <a:ext cx="702600" cy="136200"/>
              </a:xfrm>
              <a:prstGeom prst="curvedConnector4">
                <a:avLst>
                  <a:gd fmla="val 38322" name="adj1"/>
                  <a:gd fmla="val 128045" name="adj2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534" name="Google Shape;1534;p43"/>
              <p:cNvCxnSpPr>
                <a:stCxn id="1528" idx="6"/>
                <a:endCxn id="1532" idx="2"/>
              </p:cNvCxnSpPr>
              <p:nvPr/>
            </p:nvCxnSpPr>
            <p:spPr>
              <a:xfrm>
                <a:off x="7291388" y="2171688"/>
                <a:ext cx="702600" cy="87000"/>
              </a:xfrm>
              <a:prstGeom prst="curvedConnector4">
                <a:avLst>
                  <a:gd fmla="val 38322" name="adj1"/>
                  <a:gd fmla="val 104648" name="adj2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535" name="Google Shape;1535;p43"/>
              <p:cNvSpPr/>
              <p:nvPr/>
            </p:nvSpPr>
            <p:spPr>
              <a:xfrm>
                <a:off x="7829887" y="2645148"/>
                <a:ext cx="328200" cy="223050"/>
              </a:xfrm>
              <a:prstGeom prst="flowChartPreparation">
                <a:avLst/>
              </a:prstGeom>
              <a:solidFill>
                <a:srgbClr val="3C78D8"/>
              </a:solidFill>
              <a:ln cap="flat" cmpd="sng" w="2857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536" name="Google Shape;1536;p43"/>
              <p:cNvCxnSpPr>
                <a:stCxn id="1529" idx="6"/>
                <a:endCxn id="1535" idx="0"/>
              </p:cNvCxnSpPr>
              <p:nvPr/>
            </p:nvCxnSpPr>
            <p:spPr>
              <a:xfrm flipH="1" rot="10800000">
                <a:off x="7291388" y="2645200"/>
                <a:ext cx="702600" cy="62100"/>
              </a:xfrm>
              <a:prstGeom prst="curvedConnector4">
                <a:avLst>
                  <a:gd fmla="val 38322" name="adj1"/>
                  <a:gd fmla="val 213016" name="adj2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537" name="Google Shape;1537;p43"/>
              <p:cNvCxnSpPr>
                <a:stCxn id="1529" idx="6"/>
                <a:endCxn id="1535" idx="2"/>
              </p:cNvCxnSpPr>
              <p:nvPr/>
            </p:nvCxnSpPr>
            <p:spPr>
              <a:xfrm>
                <a:off x="7291388" y="2707300"/>
                <a:ext cx="702600" cy="160800"/>
              </a:xfrm>
              <a:prstGeom prst="curvedConnector4">
                <a:avLst>
                  <a:gd fmla="val 38322" name="adj1"/>
                  <a:gd fmla="val 121663" name="adj2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sp>
          <p:nvSpPr>
            <p:cNvPr id="1538" name="Google Shape;1538;p43"/>
            <p:cNvSpPr txBox="1"/>
            <p:nvPr/>
          </p:nvSpPr>
          <p:spPr>
            <a:xfrm>
              <a:off x="362675" y="4127450"/>
              <a:ext cx="1112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/>
                <a:t>TTP graph</a:t>
              </a:r>
              <a:endParaRPr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/>
                <a:t>(T1070.005)</a:t>
              </a:r>
              <a:endParaRPr sz="1000"/>
            </a:p>
          </p:txBody>
        </p:sp>
      </p:grpSp>
      <p:pic>
        <p:nvPicPr>
          <p:cNvPr id="1539" name="Google Shape;1539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15125" y="3127752"/>
            <a:ext cx="503100" cy="5030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0" name="Google Shape;1540;p43"/>
          <p:cNvCxnSpPr>
            <a:stCxn id="1524" idx="3"/>
            <a:endCxn id="1541" idx="1"/>
          </p:cNvCxnSpPr>
          <p:nvPr/>
        </p:nvCxnSpPr>
        <p:spPr>
          <a:xfrm>
            <a:off x="4848050" y="3371147"/>
            <a:ext cx="352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542" name="Google Shape;1542;p43"/>
          <p:cNvGrpSpPr/>
          <p:nvPr/>
        </p:nvGrpSpPr>
        <p:grpSpPr>
          <a:xfrm>
            <a:off x="6432025" y="3070175"/>
            <a:ext cx="711125" cy="618225"/>
            <a:chOff x="1526875" y="4128700"/>
            <a:chExt cx="711125" cy="618225"/>
          </a:xfrm>
        </p:grpSpPr>
        <p:sp>
          <p:nvSpPr>
            <p:cNvPr id="1543" name="Google Shape;1543;p43"/>
            <p:cNvSpPr txBox="1"/>
            <p:nvPr/>
          </p:nvSpPr>
          <p:spPr>
            <a:xfrm>
              <a:off x="1637100" y="4128700"/>
              <a:ext cx="600900" cy="492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selection</a:t>
              </a:r>
              <a:r>
                <a:rPr lang="zh-TW" sz="400">
                  <a:solidFill>
                    <a:srgbClr val="6AA84F"/>
                  </a:solidFill>
                </a:rPr>
                <a:t>:</a:t>
              </a:r>
              <a:endParaRPr sz="400">
                <a:solidFill>
                  <a:srgbClr val="6AA84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434343"/>
                  </a:solidFill>
                </a:rPr>
                <a:t>    - ZZZ: ^A.*B$</a:t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filter:</a:t>
              </a:r>
              <a:endParaRPr sz="400">
                <a:solidFill>
                  <a:srgbClr val="38761D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C9DAF8"/>
                  </a:solidFill>
                </a:rPr>
                <a:t>   </a:t>
              </a:r>
              <a:r>
                <a:rPr lang="zh-TW" sz="400">
                  <a:solidFill>
                    <a:srgbClr val="434343"/>
                  </a:solidFill>
                </a:rPr>
                <a:t> - XXX: ^(?=.*H)(?=.*I).*$</a:t>
              </a:r>
              <a:endParaRPr sz="400">
                <a:solidFill>
                  <a:srgbClr val="434343"/>
                </a:solidFill>
              </a:endParaRPr>
            </a:p>
          </p:txBody>
        </p:sp>
        <p:sp>
          <p:nvSpPr>
            <p:cNvPr id="1544" name="Google Shape;1544;p43"/>
            <p:cNvSpPr txBox="1"/>
            <p:nvPr/>
          </p:nvSpPr>
          <p:spPr>
            <a:xfrm>
              <a:off x="1593000" y="4182500"/>
              <a:ext cx="600900" cy="492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selection</a:t>
              </a:r>
              <a:r>
                <a:rPr lang="zh-TW" sz="400">
                  <a:solidFill>
                    <a:srgbClr val="6AA84F"/>
                  </a:solidFill>
                </a:rPr>
                <a:t>:</a:t>
              </a:r>
              <a:endParaRPr sz="400">
                <a:solidFill>
                  <a:srgbClr val="6AA84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434343"/>
                  </a:solidFill>
                </a:rPr>
                <a:t>    - ZZZ: ^A.*B$</a:t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filter:</a:t>
              </a:r>
              <a:endParaRPr sz="400">
                <a:solidFill>
                  <a:srgbClr val="38761D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C9DAF8"/>
                  </a:solidFill>
                </a:rPr>
                <a:t>   </a:t>
              </a:r>
              <a:r>
                <a:rPr lang="zh-TW" sz="400">
                  <a:solidFill>
                    <a:srgbClr val="434343"/>
                  </a:solidFill>
                </a:rPr>
                <a:t> - XXX: ^(?=.*H)(?=.*I).*$</a:t>
              </a:r>
              <a:endParaRPr sz="400">
                <a:solidFill>
                  <a:srgbClr val="434343"/>
                </a:solidFill>
              </a:endParaRPr>
            </a:p>
          </p:txBody>
        </p:sp>
        <p:sp>
          <p:nvSpPr>
            <p:cNvPr id="1545" name="Google Shape;1545;p43"/>
            <p:cNvSpPr txBox="1"/>
            <p:nvPr/>
          </p:nvSpPr>
          <p:spPr>
            <a:xfrm>
              <a:off x="1526875" y="4254325"/>
              <a:ext cx="600900" cy="492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selection</a:t>
              </a:r>
              <a:r>
                <a:rPr lang="zh-TW" sz="400">
                  <a:solidFill>
                    <a:srgbClr val="6AA84F"/>
                  </a:solidFill>
                </a:rPr>
                <a:t>:</a:t>
              </a:r>
              <a:endParaRPr sz="400">
                <a:solidFill>
                  <a:srgbClr val="6AA84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434343"/>
                  </a:solidFill>
                </a:rPr>
                <a:t>    - ZZZ: ^A.*B$</a:t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filter:</a:t>
              </a:r>
              <a:endParaRPr sz="400">
                <a:solidFill>
                  <a:srgbClr val="38761D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C9DAF8"/>
                  </a:solidFill>
                </a:rPr>
                <a:t>   </a:t>
              </a:r>
              <a:r>
                <a:rPr lang="zh-TW" sz="400">
                  <a:solidFill>
                    <a:srgbClr val="434343"/>
                  </a:solidFill>
                </a:rPr>
                <a:t> - XXX: ^(?=.*H)(?=.*I).*$</a:t>
              </a:r>
              <a:endParaRPr sz="400">
                <a:solidFill>
                  <a:srgbClr val="434343"/>
                </a:solidFill>
              </a:endParaRPr>
            </a:p>
          </p:txBody>
        </p:sp>
      </p:grpSp>
      <p:grpSp>
        <p:nvGrpSpPr>
          <p:cNvPr id="1546" name="Google Shape;1546;p43"/>
          <p:cNvGrpSpPr/>
          <p:nvPr/>
        </p:nvGrpSpPr>
        <p:grpSpPr>
          <a:xfrm>
            <a:off x="4210707" y="2309160"/>
            <a:ext cx="742548" cy="504858"/>
            <a:chOff x="6687088" y="2967117"/>
            <a:chExt cx="1003036" cy="621593"/>
          </a:xfrm>
        </p:grpSpPr>
        <p:grpSp>
          <p:nvGrpSpPr>
            <p:cNvPr id="1547" name="Google Shape;1547;p43"/>
            <p:cNvGrpSpPr/>
            <p:nvPr/>
          </p:nvGrpSpPr>
          <p:grpSpPr>
            <a:xfrm>
              <a:off x="6687088" y="2967117"/>
              <a:ext cx="1002300" cy="317600"/>
              <a:chOff x="2193900" y="4331067"/>
              <a:chExt cx="1002300" cy="317600"/>
            </a:xfrm>
          </p:grpSpPr>
          <p:grpSp>
            <p:nvGrpSpPr>
              <p:cNvPr id="1548" name="Google Shape;1548;p43"/>
              <p:cNvGrpSpPr/>
              <p:nvPr/>
            </p:nvGrpSpPr>
            <p:grpSpPr>
              <a:xfrm>
                <a:off x="2345400" y="4331067"/>
                <a:ext cx="850800" cy="210000"/>
                <a:chOff x="863475" y="3440001"/>
                <a:chExt cx="850800" cy="210000"/>
              </a:xfrm>
            </p:grpSpPr>
            <p:sp>
              <p:nvSpPr>
                <p:cNvPr id="1549" name="Google Shape;1549;p43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550" name="Google Shape;1550;p43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1551" name="Google Shape;1551;p43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1552" name="Google Shape;1552;p43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1553" name="Google Shape;1553;p43"/>
                    <p:cNvCxnSpPr>
                      <a:stCxn id="1552" idx="6"/>
                      <a:endCxn id="1554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1554" name="Google Shape;1554;p43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1555" name="Google Shape;1555;p43"/>
              <p:cNvGrpSpPr/>
              <p:nvPr/>
            </p:nvGrpSpPr>
            <p:grpSpPr>
              <a:xfrm>
                <a:off x="2269650" y="4384867"/>
                <a:ext cx="850800" cy="210000"/>
                <a:chOff x="863475" y="3440001"/>
                <a:chExt cx="850800" cy="210000"/>
              </a:xfrm>
            </p:grpSpPr>
            <p:sp>
              <p:nvSpPr>
                <p:cNvPr id="1556" name="Google Shape;1556;p43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557" name="Google Shape;1557;p43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1558" name="Google Shape;1558;p43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1559" name="Google Shape;1559;p43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1560" name="Google Shape;1560;p43"/>
                    <p:cNvCxnSpPr>
                      <a:stCxn id="1559" idx="6"/>
                      <a:endCxn id="1561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1561" name="Google Shape;1561;p43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1562" name="Google Shape;1562;p43"/>
              <p:cNvGrpSpPr/>
              <p:nvPr/>
            </p:nvGrpSpPr>
            <p:grpSpPr>
              <a:xfrm>
                <a:off x="2193900" y="4438667"/>
                <a:ext cx="850800" cy="210000"/>
                <a:chOff x="863475" y="3440001"/>
                <a:chExt cx="850800" cy="210000"/>
              </a:xfrm>
            </p:grpSpPr>
            <p:sp>
              <p:nvSpPr>
                <p:cNvPr id="1563" name="Google Shape;1563;p43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564" name="Google Shape;1564;p43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1565" name="Google Shape;1565;p43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1566" name="Google Shape;1566;p43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1567" name="Google Shape;1567;p43"/>
                    <p:cNvCxnSpPr>
                      <a:stCxn id="1566" idx="6"/>
                      <a:endCxn id="1568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1568" name="Google Shape;1568;p43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1569" name="Google Shape;1569;p43"/>
            <p:cNvSpPr txBox="1"/>
            <p:nvPr/>
          </p:nvSpPr>
          <p:spPr>
            <a:xfrm>
              <a:off x="6729524" y="3190910"/>
              <a:ext cx="960600" cy="39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/>
                <a:t>Triplets</a:t>
              </a:r>
              <a:endParaRPr sz="900"/>
            </a:p>
          </p:txBody>
        </p:sp>
      </p:grpSp>
      <p:cxnSp>
        <p:nvCxnSpPr>
          <p:cNvPr id="1570" name="Google Shape;1570;p43"/>
          <p:cNvCxnSpPr/>
          <p:nvPr/>
        </p:nvCxnSpPr>
        <p:spPr>
          <a:xfrm>
            <a:off x="6071267" y="804279"/>
            <a:ext cx="353400" cy="46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1" name="Google Shape;1571;p43"/>
          <p:cNvCxnSpPr>
            <a:endCxn id="1572" idx="1"/>
          </p:cNvCxnSpPr>
          <p:nvPr/>
        </p:nvCxnSpPr>
        <p:spPr>
          <a:xfrm flipH="1" rot="10800000">
            <a:off x="7043942" y="803666"/>
            <a:ext cx="231600" cy="57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3" name="Google Shape;1573;p43"/>
          <p:cNvCxnSpPr>
            <a:endCxn id="1574" idx="2"/>
          </p:cNvCxnSpPr>
          <p:nvPr/>
        </p:nvCxnSpPr>
        <p:spPr>
          <a:xfrm rot="10800000">
            <a:off x="5903689" y="2797176"/>
            <a:ext cx="1307100" cy="40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5" name="Google Shape;1575;p43"/>
          <p:cNvCxnSpPr>
            <a:endCxn id="1574" idx="1"/>
          </p:cNvCxnSpPr>
          <p:nvPr/>
        </p:nvCxnSpPr>
        <p:spPr>
          <a:xfrm flipH="1" rot="10800000">
            <a:off x="4847875" y="2473926"/>
            <a:ext cx="681900" cy="1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76" name="Google Shape;1576;p43"/>
          <p:cNvSpPr txBox="1"/>
          <p:nvPr/>
        </p:nvSpPr>
        <p:spPr>
          <a:xfrm>
            <a:off x="3966655" y="3550851"/>
            <a:ext cx="119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Sigma Rule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(Human readable)</a:t>
            </a:r>
            <a:endParaRPr sz="900"/>
          </a:p>
        </p:txBody>
      </p:sp>
      <p:sp>
        <p:nvSpPr>
          <p:cNvPr id="1577" name="Google Shape;1577;p43"/>
          <p:cNvSpPr txBox="1"/>
          <p:nvPr/>
        </p:nvSpPr>
        <p:spPr>
          <a:xfrm>
            <a:off x="6444300" y="3597318"/>
            <a:ext cx="136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Rule Database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(Machine readable)</a:t>
            </a:r>
            <a:endParaRPr sz="900"/>
          </a:p>
        </p:txBody>
      </p:sp>
      <p:sp>
        <p:nvSpPr>
          <p:cNvPr id="1578" name="Google Shape;1578;p43"/>
          <p:cNvSpPr txBox="1"/>
          <p:nvPr/>
        </p:nvSpPr>
        <p:spPr>
          <a:xfrm>
            <a:off x="2474977" y="4662528"/>
            <a:ext cx="149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Detected TTP Triplets</a:t>
            </a:r>
            <a:endParaRPr sz="1000"/>
          </a:p>
        </p:txBody>
      </p:sp>
      <p:grpSp>
        <p:nvGrpSpPr>
          <p:cNvPr id="1579" name="Google Shape;1579;p43"/>
          <p:cNvGrpSpPr/>
          <p:nvPr/>
        </p:nvGrpSpPr>
        <p:grpSpPr>
          <a:xfrm>
            <a:off x="2731531" y="3591875"/>
            <a:ext cx="834728" cy="1171377"/>
            <a:chOff x="3408381" y="3086475"/>
            <a:chExt cx="834728" cy="1171377"/>
          </a:xfrm>
        </p:grpSpPr>
        <p:grpSp>
          <p:nvGrpSpPr>
            <p:cNvPr id="1580" name="Google Shape;1580;p43"/>
            <p:cNvGrpSpPr/>
            <p:nvPr/>
          </p:nvGrpSpPr>
          <p:grpSpPr>
            <a:xfrm>
              <a:off x="3408381" y="3086475"/>
              <a:ext cx="598877" cy="775697"/>
              <a:chOff x="3821400" y="3292037"/>
              <a:chExt cx="913200" cy="1203938"/>
            </a:xfrm>
          </p:grpSpPr>
          <p:sp>
            <p:nvSpPr>
              <p:cNvPr id="1581" name="Google Shape;1581;p43"/>
              <p:cNvSpPr/>
              <p:nvPr/>
            </p:nvSpPr>
            <p:spPr>
              <a:xfrm>
                <a:off x="3821400" y="3427975"/>
                <a:ext cx="913200" cy="10680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82" name="Google Shape;1582;p43"/>
              <p:cNvGrpSpPr/>
              <p:nvPr/>
            </p:nvGrpSpPr>
            <p:grpSpPr>
              <a:xfrm>
                <a:off x="3913207" y="4314125"/>
                <a:ext cx="600968" cy="137411"/>
                <a:chOff x="6820145" y="2138427"/>
                <a:chExt cx="600968" cy="137411"/>
              </a:xfrm>
            </p:grpSpPr>
            <p:sp>
              <p:nvSpPr>
                <p:cNvPr id="1583" name="Google Shape;1583;p43"/>
                <p:cNvSpPr/>
                <p:nvPr/>
              </p:nvSpPr>
              <p:spPr>
                <a:xfrm>
                  <a:off x="7293913" y="2138427"/>
                  <a:ext cx="127200" cy="137400"/>
                </a:xfrm>
                <a:prstGeom prst="ellipse">
                  <a:avLst/>
                </a:prstGeom>
                <a:noFill/>
                <a:ln cap="flat" cmpd="sng" w="28575">
                  <a:solidFill>
                    <a:srgbClr val="C4889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4" name="Google Shape;1584;p43"/>
                <p:cNvSpPr/>
                <p:nvPr/>
              </p:nvSpPr>
              <p:spPr>
                <a:xfrm>
                  <a:off x="6820145" y="2138438"/>
                  <a:ext cx="127200" cy="137400"/>
                </a:xfrm>
                <a:prstGeom prst="ellipse">
                  <a:avLst/>
                </a:prstGeom>
                <a:noFill/>
                <a:ln cap="flat" cmpd="sng" w="28575">
                  <a:solidFill>
                    <a:srgbClr val="C4889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585" name="Google Shape;1585;p43"/>
                <p:cNvCxnSpPr>
                  <a:stCxn id="1584" idx="6"/>
                  <a:endCxn id="1583" idx="2"/>
                </p:cNvCxnSpPr>
                <p:nvPr/>
              </p:nvCxnSpPr>
              <p:spPr>
                <a:xfrm>
                  <a:off x="6947345" y="2207138"/>
                  <a:ext cx="346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</p:grpSp>
          <p:grpSp>
            <p:nvGrpSpPr>
              <p:cNvPr id="1586" name="Google Shape;1586;p43"/>
              <p:cNvGrpSpPr/>
              <p:nvPr/>
            </p:nvGrpSpPr>
            <p:grpSpPr>
              <a:xfrm>
                <a:off x="3911992" y="3618663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1587" name="Google Shape;1587;p43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1588" name="Google Shape;1588;p43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1589" name="Google Shape;1589;p43"/>
                  <p:cNvCxnSpPr>
                    <a:stCxn id="1588" idx="6"/>
                    <a:endCxn id="1590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1590" name="Google Shape;1590;p43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91" name="Google Shape;1591;p43"/>
              <p:cNvGrpSpPr/>
              <p:nvPr/>
            </p:nvGrpSpPr>
            <p:grpSpPr>
              <a:xfrm>
                <a:off x="3911992" y="3847263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1592" name="Google Shape;1592;p43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1593" name="Google Shape;1593;p43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1594" name="Google Shape;1594;p43"/>
                  <p:cNvCxnSpPr>
                    <a:stCxn id="1593" idx="6"/>
                    <a:endCxn id="1595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1595" name="Google Shape;1595;p43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96" name="Google Shape;1596;p43"/>
              <p:cNvGrpSpPr/>
              <p:nvPr/>
            </p:nvGrpSpPr>
            <p:grpSpPr>
              <a:xfrm>
                <a:off x="3911992" y="4075863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1597" name="Google Shape;1597;p43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1598" name="Google Shape;1598;p43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1599" name="Google Shape;1599;p43"/>
                  <p:cNvCxnSpPr>
                    <a:stCxn id="1598" idx="6"/>
                    <a:endCxn id="1600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1600" name="Google Shape;1600;p43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601" name="Google Shape;1601;p43"/>
              <p:cNvSpPr txBox="1"/>
              <p:nvPr/>
            </p:nvSpPr>
            <p:spPr>
              <a:xfrm>
                <a:off x="3972771" y="3292037"/>
                <a:ext cx="645900" cy="42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600">
                    <a:solidFill>
                      <a:srgbClr val="1155CC"/>
                    </a:solidFill>
                  </a:rPr>
                  <a:t>Benign</a:t>
                </a:r>
                <a:endParaRPr sz="600">
                  <a:solidFill>
                    <a:srgbClr val="1155CC"/>
                  </a:solidFill>
                </a:endParaRPr>
              </a:p>
            </p:txBody>
          </p:sp>
        </p:grpSp>
        <p:grpSp>
          <p:nvGrpSpPr>
            <p:cNvPr id="1602" name="Google Shape;1602;p43"/>
            <p:cNvGrpSpPr/>
            <p:nvPr/>
          </p:nvGrpSpPr>
          <p:grpSpPr>
            <a:xfrm>
              <a:off x="3481879" y="3209575"/>
              <a:ext cx="761229" cy="1048277"/>
              <a:chOff x="398292" y="2323137"/>
              <a:chExt cx="761229" cy="1048277"/>
            </a:xfrm>
          </p:grpSpPr>
          <p:grpSp>
            <p:nvGrpSpPr>
              <p:cNvPr id="1603" name="Google Shape;1603;p43"/>
              <p:cNvGrpSpPr/>
              <p:nvPr/>
            </p:nvGrpSpPr>
            <p:grpSpPr>
              <a:xfrm>
                <a:off x="398292" y="2323137"/>
                <a:ext cx="598842" cy="822164"/>
                <a:chOff x="4717000" y="3632044"/>
                <a:chExt cx="846300" cy="1195006"/>
              </a:xfrm>
            </p:grpSpPr>
            <p:sp>
              <p:nvSpPr>
                <p:cNvPr id="1604" name="Google Shape;1604;p43"/>
                <p:cNvSpPr/>
                <p:nvPr/>
              </p:nvSpPr>
              <p:spPr>
                <a:xfrm>
                  <a:off x="4717000" y="3715550"/>
                  <a:ext cx="846300" cy="11115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rgbClr val="CC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605" name="Google Shape;1605;p43"/>
                <p:cNvGrpSpPr/>
                <p:nvPr/>
              </p:nvGrpSpPr>
              <p:grpSpPr>
                <a:xfrm>
                  <a:off x="4801569" y="3908936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1606" name="Google Shape;1606;p43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07" name="Google Shape;1607;p43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1608" name="Google Shape;1608;p43"/>
                  <p:cNvCxnSpPr>
                    <a:stCxn id="1607" idx="6"/>
                    <a:endCxn id="1606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1609" name="Google Shape;1609;p43"/>
                <p:cNvGrpSpPr/>
                <p:nvPr/>
              </p:nvGrpSpPr>
              <p:grpSpPr>
                <a:xfrm>
                  <a:off x="4801569" y="4028604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1610" name="Google Shape;1610;p43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11" name="Google Shape;1611;p43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1612" name="Google Shape;1612;p43"/>
                  <p:cNvCxnSpPr>
                    <a:stCxn id="1611" idx="6"/>
                    <a:endCxn id="1610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1613" name="Google Shape;1613;p43"/>
                <p:cNvGrpSpPr/>
                <p:nvPr/>
              </p:nvGrpSpPr>
              <p:grpSpPr>
                <a:xfrm>
                  <a:off x="4804682" y="41810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1614" name="Google Shape;1614;p43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1615" name="Google Shape;1615;p43"/>
                  <p:cNvCxnSpPr>
                    <a:stCxn id="1614" idx="6"/>
                    <a:endCxn id="1616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1616" name="Google Shape;1616;p43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617" name="Google Shape;1617;p43"/>
                <p:cNvGrpSpPr/>
                <p:nvPr/>
              </p:nvGrpSpPr>
              <p:grpSpPr>
                <a:xfrm>
                  <a:off x="4804682" y="43334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1618" name="Google Shape;1618;p43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1619" name="Google Shape;1619;p43"/>
                  <p:cNvCxnSpPr>
                    <a:stCxn id="1618" idx="6"/>
                    <a:endCxn id="1620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1620" name="Google Shape;1620;p43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621" name="Google Shape;1621;p43"/>
                <p:cNvGrpSpPr/>
                <p:nvPr/>
              </p:nvGrpSpPr>
              <p:grpSpPr>
                <a:xfrm>
                  <a:off x="4804682" y="44858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1622" name="Google Shape;1622;p43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1623" name="Google Shape;1623;p43"/>
                  <p:cNvCxnSpPr>
                    <a:stCxn id="1622" idx="6"/>
                    <a:endCxn id="1624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1624" name="Google Shape;1624;p43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625" name="Google Shape;1625;p43"/>
                <p:cNvGrpSpPr/>
                <p:nvPr/>
              </p:nvGrpSpPr>
              <p:grpSpPr>
                <a:xfrm>
                  <a:off x="4804682" y="46382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1626" name="Google Shape;1626;p43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1627" name="Google Shape;1627;p43"/>
                  <p:cNvCxnSpPr>
                    <a:stCxn id="1626" idx="6"/>
                    <a:endCxn id="1628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1628" name="Google Shape;1628;p43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629" name="Google Shape;1629;p43"/>
                <p:cNvSpPr txBox="1"/>
                <p:nvPr/>
              </p:nvSpPr>
              <p:spPr>
                <a:xfrm>
                  <a:off x="4852293" y="3632044"/>
                  <a:ext cx="598500" cy="402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600">
                      <a:solidFill>
                        <a:srgbClr val="FF0000"/>
                      </a:solidFill>
                    </a:rPr>
                    <a:t>T1111</a:t>
                  </a:r>
                  <a:endParaRPr sz="60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1630" name="Google Shape;1630;p43"/>
              <p:cNvGrpSpPr/>
              <p:nvPr/>
            </p:nvGrpSpPr>
            <p:grpSpPr>
              <a:xfrm>
                <a:off x="461066" y="2435737"/>
                <a:ext cx="598842" cy="822164"/>
                <a:chOff x="4717000" y="3632044"/>
                <a:chExt cx="846300" cy="1195006"/>
              </a:xfrm>
            </p:grpSpPr>
            <p:sp>
              <p:nvSpPr>
                <p:cNvPr id="1631" name="Google Shape;1631;p43"/>
                <p:cNvSpPr/>
                <p:nvPr/>
              </p:nvSpPr>
              <p:spPr>
                <a:xfrm>
                  <a:off x="4717000" y="3715550"/>
                  <a:ext cx="846300" cy="11115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rgbClr val="CC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632" name="Google Shape;1632;p43"/>
                <p:cNvGrpSpPr/>
                <p:nvPr/>
              </p:nvGrpSpPr>
              <p:grpSpPr>
                <a:xfrm>
                  <a:off x="4801569" y="3908936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1633" name="Google Shape;1633;p43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34" name="Google Shape;1634;p43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1635" name="Google Shape;1635;p43"/>
                  <p:cNvCxnSpPr>
                    <a:stCxn id="1634" idx="6"/>
                    <a:endCxn id="1633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1636" name="Google Shape;1636;p43"/>
                <p:cNvGrpSpPr/>
                <p:nvPr/>
              </p:nvGrpSpPr>
              <p:grpSpPr>
                <a:xfrm>
                  <a:off x="4801569" y="4028604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1637" name="Google Shape;1637;p43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38" name="Google Shape;1638;p43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1639" name="Google Shape;1639;p43"/>
                  <p:cNvCxnSpPr>
                    <a:stCxn id="1638" idx="6"/>
                    <a:endCxn id="1637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1640" name="Google Shape;1640;p43"/>
                <p:cNvGrpSpPr/>
                <p:nvPr/>
              </p:nvGrpSpPr>
              <p:grpSpPr>
                <a:xfrm>
                  <a:off x="4804682" y="41810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1641" name="Google Shape;1641;p43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1642" name="Google Shape;1642;p43"/>
                  <p:cNvCxnSpPr>
                    <a:stCxn id="1641" idx="6"/>
                    <a:endCxn id="1643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1643" name="Google Shape;1643;p43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644" name="Google Shape;1644;p43"/>
                <p:cNvGrpSpPr/>
                <p:nvPr/>
              </p:nvGrpSpPr>
              <p:grpSpPr>
                <a:xfrm>
                  <a:off x="4804682" y="43334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1645" name="Google Shape;1645;p43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1646" name="Google Shape;1646;p43"/>
                  <p:cNvCxnSpPr>
                    <a:stCxn id="1645" idx="6"/>
                    <a:endCxn id="1647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1647" name="Google Shape;1647;p43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648" name="Google Shape;1648;p43"/>
                <p:cNvGrpSpPr/>
                <p:nvPr/>
              </p:nvGrpSpPr>
              <p:grpSpPr>
                <a:xfrm>
                  <a:off x="4804682" y="44858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1649" name="Google Shape;1649;p43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1650" name="Google Shape;1650;p43"/>
                  <p:cNvCxnSpPr>
                    <a:stCxn id="1649" idx="6"/>
                    <a:endCxn id="1651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1651" name="Google Shape;1651;p43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652" name="Google Shape;1652;p43"/>
                <p:cNvGrpSpPr/>
                <p:nvPr/>
              </p:nvGrpSpPr>
              <p:grpSpPr>
                <a:xfrm>
                  <a:off x="4804682" y="46382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1653" name="Google Shape;1653;p43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1654" name="Google Shape;1654;p43"/>
                  <p:cNvCxnSpPr>
                    <a:stCxn id="1653" idx="6"/>
                    <a:endCxn id="1655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1655" name="Google Shape;1655;p43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656" name="Google Shape;1656;p43"/>
                <p:cNvSpPr txBox="1"/>
                <p:nvPr/>
              </p:nvSpPr>
              <p:spPr>
                <a:xfrm>
                  <a:off x="4852293" y="3632044"/>
                  <a:ext cx="598500" cy="402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600">
                      <a:solidFill>
                        <a:srgbClr val="FF0000"/>
                      </a:solidFill>
                    </a:rPr>
                    <a:t>T2222</a:t>
                  </a:r>
                  <a:endParaRPr sz="60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1657" name="Google Shape;1657;p43"/>
              <p:cNvGrpSpPr/>
              <p:nvPr/>
            </p:nvGrpSpPr>
            <p:grpSpPr>
              <a:xfrm>
                <a:off x="560679" y="2549254"/>
                <a:ext cx="598842" cy="822160"/>
                <a:chOff x="4717000" y="3632050"/>
                <a:chExt cx="846300" cy="1195000"/>
              </a:xfrm>
            </p:grpSpPr>
            <p:sp>
              <p:nvSpPr>
                <p:cNvPr id="1658" name="Google Shape;1658;p43"/>
                <p:cNvSpPr/>
                <p:nvPr/>
              </p:nvSpPr>
              <p:spPr>
                <a:xfrm>
                  <a:off x="4717000" y="3715550"/>
                  <a:ext cx="846300" cy="11115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rgbClr val="CC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659" name="Google Shape;1659;p43"/>
                <p:cNvGrpSpPr/>
                <p:nvPr/>
              </p:nvGrpSpPr>
              <p:grpSpPr>
                <a:xfrm>
                  <a:off x="4801569" y="3908936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1660" name="Google Shape;1660;p43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61" name="Google Shape;1661;p43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1662" name="Google Shape;1662;p43"/>
                  <p:cNvCxnSpPr>
                    <a:stCxn id="1661" idx="6"/>
                    <a:endCxn id="1660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1663" name="Google Shape;1663;p43"/>
                <p:cNvGrpSpPr/>
                <p:nvPr/>
              </p:nvGrpSpPr>
              <p:grpSpPr>
                <a:xfrm>
                  <a:off x="4801569" y="4028604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1664" name="Google Shape;1664;p43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65" name="Google Shape;1665;p43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1666" name="Google Shape;1666;p43"/>
                  <p:cNvCxnSpPr>
                    <a:stCxn id="1665" idx="6"/>
                    <a:endCxn id="1664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1667" name="Google Shape;1667;p43"/>
                <p:cNvGrpSpPr/>
                <p:nvPr/>
              </p:nvGrpSpPr>
              <p:grpSpPr>
                <a:xfrm>
                  <a:off x="4804682" y="41810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1668" name="Google Shape;1668;p43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1669" name="Google Shape;1669;p43"/>
                  <p:cNvCxnSpPr>
                    <a:stCxn id="1668" idx="6"/>
                    <a:endCxn id="1670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1670" name="Google Shape;1670;p43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671" name="Google Shape;1671;p43"/>
                <p:cNvGrpSpPr/>
                <p:nvPr/>
              </p:nvGrpSpPr>
              <p:grpSpPr>
                <a:xfrm>
                  <a:off x="4804682" y="43334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1672" name="Google Shape;1672;p43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1673" name="Google Shape;1673;p43"/>
                  <p:cNvCxnSpPr>
                    <a:stCxn id="1672" idx="6"/>
                    <a:endCxn id="1674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1674" name="Google Shape;1674;p43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675" name="Google Shape;1675;p43"/>
                <p:cNvGrpSpPr/>
                <p:nvPr/>
              </p:nvGrpSpPr>
              <p:grpSpPr>
                <a:xfrm>
                  <a:off x="4804682" y="44858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1676" name="Google Shape;1676;p43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1677" name="Google Shape;1677;p43"/>
                  <p:cNvCxnSpPr>
                    <a:stCxn id="1676" idx="6"/>
                    <a:endCxn id="1678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1678" name="Google Shape;1678;p43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679" name="Google Shape;1679;p43"/>
                <p:cNvGrpSpPr/>
                <p:nvPr/>
              </p:nvGrpSpPr>
              <p:grpSpPr>
                <a:xfrm>
                  <a:off x="4804682" y="46382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1680" name="Google Shape;1680;p43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1681" name="Google Shape;1681;p43"/>
                  <p:cNvCxnSpPr>
                    <a:stCxn id="1680" idx="6"/>
                    <a:endCxn id="1682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1682" name="Google Shape;1682;p43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683" name="Google Shape;1683;p43"/>
                <p:cNvSpPr txBox="1"/>
                <p:nvPr/>
              </p:nvSpPr>
              <p:spPr>
                <a:xfrm>
                  <a:off x="4744600" y="3632050"/>
                  <a:ext cx="785700" cy="402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600">
                      <a:solidFill>
                        <a:srgbClr val="FF0000"/>
                      </a:solidFill>
                    </a:rPr>
                    <a:t>T1070.005</a:t>
                  </a:r>
                  <a:endParaRPr sz="600">
                    <a:solidFill>
                      <a:srgbClr val="FF0000"/>
                    </a:solidFill>
                  </a:endParaRPr>
                </a:p>
              </p:txBody>
            </p:sp>
          </p:grpSp>
        </p:grpSp>
      </p:grpSp>
      <p:cxnSp>
        <p:nvCxnSpPr>
          <p:cNvPr id="1684" name="Google Shape;1684;p43"/>
          <p:cNvCxnSpPr>
            <a:stCxn id="1437" idx="3"/>
            <a:endCxn id="1685" idx="1"/>
          </p:cNvCxnSpPr>
          <p:nvPr/>
        </p:nvCxnSpPr>
        <p:spPr>
          <a:xfrm>
            <a:off x="997124" y="1574098"/>
            <a:ext cx="228300" cy="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6" name="Google Shape;1686;p43"/>
          <p:cNvCxnSpPr>
            <a:stCxn id="1685" idx="3"/>
          </p:cNvCxnSpPr>
          <p:nvPr/>
        </p:nvCxnSpPr>
        <p:spPr>
          <a:xfrm>
            <a:off x="1990837" y="1574642"/>
            <a:ext cx="384900" cy="11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7" name="Google Shape;1687;p43"/>
          <p:cNvCxnSpPr>
            <a:endCxn id="1520" idx="2"/>
          </p:cNvCxnSpPr>
          <p:nvPr/>
        </p:nvCxnSpPr>
        <p:spPr>
          <a:xfrm flipH="1" rot="10800000">
            <a:off x="3372453" y="1174193"/>
            <a:ext cx="880800" cy="353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8" name="Google Shape;1688;p43"/>
          <p:cNvCxnSpPr>
            <a:endCxn id="1569" idx="1"/>
          </p:cNvCxnSpPr>
          <p:nvPr/>
        </p:nvCxnSpPr>
        <p:spPr>
          <a:xfrm>
            <a:off x="3385922" y="1523272"/>
            <a:ext cx="856200" cy="1129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9" name="Google Shape;1689;p43"/>
          <p:cNvCxnSpPr>
            <a:stCxn id="1498" idx="3"/>
            <a:endCxn id="1658" idx="3"/>
          </p:cNvCxnSpPr>
          <p:nvPr/>
        </p:nvCxnSpPr>
        <p:spPr>
          <a:xfrm flipH="1">
            <a:off x="3566200" y="1211551"/>
            <a:ext cx="5232600" cy="3169200"/>
          </a:xfrm>
          <a:prstGeom prst="bentConnector3">
            <a:avLst>
              <a:gd fmla="val -4551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0" name="Google Shape;1690;p43"/>
          <p:cNvCxnSpPr>
            <a:stCxn id="1691" idx="3"/>
            <a:endCxn id="1658" idx="3"/>
          </p:cNvCxnSpPr>
          <p:nvPr/>
        </p:nvCxnSpPr>
        <p:spPr>
          <a:xfrm flipH="1">
            <a:off x="3566374" y="2506811"/>
            <a:ext cx="5189700" cy="1874100"/>
          </a:xfrm>
          <a:prstGeom prst="bentConnector3">
            <a:avLst>
              <a:gd fmla="val -4588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2" name="Google Shape;1692;p43"/>
          <p:cNvCxnSpPr>
            <a:endCxn id="1693" idx="3"/>
          </p:cNvCxnSpPr>
          <p:nvPr/>
        </p:nvCxnSpPr>
        <p:spPr>
          <a:xfrm rot="10800000">
            <a:off x="2303725" y="4417409"/>
            <a:ext cx="4050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4" name="Google Shape;1694;p43"/>
          <p:cNvCxnSpPr/>
          <p:nvPr/>
        </p:nvCxnSpPr>
        <p:spPr>
          <a:xfrm rot="10800000">
            <a:off x="1122025" y="4425613"/>
            <a:ext cx="328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5" name="Google Shape;169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696" name="Google Shape;1696;p43"/>
          <p:cNvGrpSpPr/>
          <p:nvPr/>
        </p:nvGrpSpPr>
        <p:grpSpPr>
          <a:xfrm>
            <a:off x="1151588" y="1267442"/>
            <a:ext cx="913200" cy="646500"/>
            <a:chOff x="1279850" y="1289550"/>
            <a:chExt cx="913200" cy="646500"/>
          </a:xfrm>
        </p:grpSpPr>
        <p:sp>
          <p:nvSpPr>
            <p:cNvPr id="1685" name="Google Shape;1685;p43"/>
            <p:cNvSpPr/>
            <p:nvPr/>
          </p:nvSpPr>
          <p:spPr>
            <a:xfrm>
              <a:off x="1353800" y="1310400"/>
              <a:ext cx="765300" cy="5727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1697" name="Google Shape;1697;p43"/>
            <p:cNvSpPr txBox="1"/>
            <p:nvPr/>
          </p:nvSpPr>
          <p:spPr>
            <a:xfrm>
              <a:off x="1279850" y="1289550"/>
              <a:ext cx="913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>
                  <a:solidFill>
                    <a:schemeClr val="dk1"/>
                  </a:solidFill>
                </a:rPr>
                <a:t>Provenance Graph Building </a:t>
              </a:r>
              <a:endParaRPr/>
            </a:p>
          </p:txBody>
        </p:sp>
      </p:grpSp>
      <p:cxnSp>
        <p:nvCxnSpPr>
          <p:cNvPr id="1698" name="Google Shape;1698;p43"/>
          <p:cNvCxnSpPr>
            <a:stCxn id="1503" idx="3"/>
            <a:endCxn id="1699" idx="1"/>
          </p:cNvCxnSpPr>
          <p:nvPr/>
        </p:nvCxnSpPr>
        <p:spPr>
          <a:xfrm flipH="1" rot="10800000">
            <a:off x="4950870" y="804310"/>
            <a:ext cx="362100" cy="306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700" name="Google Shape;1700;p43"/>
          <p:cNvGrpSpPr/>
          <p:nvPr/>
        </p:nvGrpSpPr>
        <p:grpSpPr>
          <a:xfrm>
            <a:off x="5294342" y="481025"/>
            <a:ext cx="853134" cy="646500"/>
            <a:chOff x="749850" y="2342404"/>
            <a:chExt cx="853134" cy="646500"/>
          </a:xfrm>
        </p:grpSpPr>
        <p:sp>
          <p:nvSpPr>
            <p:cNvPr id="1701" name="Google Shape;1701;p43"/>
            <p:cNvSpPr/>
            <p:nvPr/>
          </p:nvSpPr>
          <p:spPr>
            <a:xfrm>
              <a:off x="749850" y="2378695"/>
              <a:ext cx="834600" cy="5727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1699" name="Google Shape;1699;p43"/>
            <p:cNvSpPr txBox="1"/>
            <p:nvPr/>
          </p:nvSpPr>
          <p:spPr>
            <a:xfrm>
              <a:off x="768384" y="2342404"/>
              <a:ext cx="8346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Triplet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Sementic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Inference</a:t>
              </a:r>
              <a:endParaRPr b="1" sz="1000"/>
            </a:p>
          </p:txBody>
        </p:sp>
      </p:grpSp>
      <p:grpSp>
        <p:nvGrpSpPr>
          <p:cNvPr id="1702" name="Google Shape;1702;p43"/>
          <p:cNvGrpSpPr/>
          <p:nvPr/>
        </p:nvGrpSpPr>
        <p:grpSpPr>
          <a:xfrm>
            <a:off x="6347643" y="1128121"/>
            <a:ext cx="977398" cy="557645"/>
            <a:chOff x="5454450" y="2942454"/>
            <a:chExt cx="1185300" cy="706596"/>
          </a:xfrm>
        </p:grpSpPr>
        <p:grpSp>
          <p:nvGrpSpPr>
            <p:cNvPr id="1703" name="Google Shape;1703;p43"/>
            <p:cNvGrpSpPr/>
            <p:nvPr/>
          </p:nvGrpSpPr>
          <p:grpSpPr>
            <a:xfrm>
              <a:off x="5500609" y="2942454"/>
              <a:ext cx="978541" cy="366924"/>
              <a:chOff x="677559" y="3831117"/>
              <a:chExt cx="978541" cy="366924"/>
            </a:xfrm>
          </p:grpSpPr>
          <p:grpSp>
            <p:nvGrpSpPr>
              <p:cNvPr id="1704" name="Google Shape;1704;p43"/>
              <p:cNvGrpSpPr/>
              <p:nvPr/>
            </p:nvGrpSpPr>
            <p:grpSpPr>
              <a:xfrm>
                <a:off x="805300" y="3831117"/>
                <a:ext cx="850800" cy="210000"/>
                <a:chOff x="805300" y="3831117"/>
                <a:chExt cx="850800" cy="210000"/>
              </a:xfrm>
            </p:grpSpPr>
            <p:sp>
              <p:nvSpPr>
                <p:cNvPr id="1705" name="Google Shape;1705;p43"/>
                <p:cNvSpPr/>
                <p:nvPr/>
              </p:nvSpPr>
              <p:spPr>
                <a:xfrm>
                  <a:off x="805300" y="3831117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706" name="Google Shape;1706;p43"/>
                <p:cNvGrpSpPr/>
                <p:nvPr/>
              </p:nvGrpSpPr>
              <p:grpSpPr>
                <a:xfrm>
                  <a:off x="858965" y="3880368"/>
                  <a:ext cx="743450" cy="111507"/>
                  <a:chOff x="1649737" y="4444871"/>
                  <a:chExt cx="743450" cy="111507"/>
                </a:xfrm>
              </p:grpSpPr>
              <p:sp>
                <p:nvSpPr>
                  <p:cNvPr id="1707" name="Google Shape;1707;p43"/>
                  <p:cNvSpPr/>
                  <p:nvPr/>
                </p:nvSpPr>
                <p:spPr>
                  <a:xfrm rot="-5400000">
                    <a:off x="16384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08" name="Google Shape;1708;p43"/>
                  <p:cNvSpPr/>
                  <p:nvPr/>
                </p:nvSpPr>
                <p:spPr>
                  <a:xfrm rot="-5400000">
                    <a:off x="17146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09" name="Google Shape;1709;p43"/>
                  <p:cNvSpPr/>
                  <p:nvPr/>
                </p:nvSpPr>
                <p:spPr>
                  <a:xfrm rot="-5400000">
                    <a:off x="17908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10" name="Google Shape;1710;p43"/>
                  <p:cNvSpPr/>
                  <p:nvPr/>
                </p:nvSpPr>
                <p:spPr>
                  <a:xfrm rot="-5400000">
                    <a:off x="1880566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11" name="Google Shape;1711;p43"/>
                  <p:cNvSpPr/>
                  <p:nvPr/>
                </p:nvSpPr>
                <p:spPr>
                  <a:xfrm rot="-5400000">
                    <a:off x="19649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12" name="Google Shape;1712;p43"/>
                  <p:cNvSpPr/>
                  <p:nvPr/>
                </p:nvSpPr>
                <p:spPr>
                  <a:xfrm rot="-5400000">
                    <a:off x="20411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13" name="Google Shape;1713;p43"/>
                  <p:cNvSpPr/>
                  <p:nvPr/>
                </p:nvSpPr>
                <p:spPr>
                  <a:xfrm rot="-5400000">
                    <a:off x="2133121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14" name="Google Shape;1714;p43"/>
                  <p:cNvSpPr/>
                  <p:nvPr/>
                </p:nvSpPr>
                <p:spPr>
                  <a:xfrm rot="-5400000">
                    <a:off x="22175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15" name="Google Shape;1715;p43"/>
                  <p:cNvSpPr/>
                  <p:nvPr/>
                </p:nvSpPr>
                <p:spPr>
                  <a:xfrm rot="-5400000">
                    <a:off x="22937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1716" name="Google Shape;1716;p43"/>
              <p:cNvGrpSpPr/>
              <p:nvPr/>
            </p:nvGrpSpPr>
            <p:grpSpPr>
              <a:xfrm>
                <a:off x="735875" y="3901367"/>
                <a:ext cx="850800" cy="210000"/>
                <a:chOff x="805300" y="3831117"/>
                <a:chExt cx="850800" cy="210000"/>
              </a:xfrm>
            </p:grpSpPr>
            <p:sp>
              <p:nvSpPr>
                <p:cNvPr id="1717" name="Google Shape;1717;p43"/>
                <p:cNvSpPr/>
                <p:nvPr/>
              </p:nvSpPr>
              <p:spPr>
                <a:xfrm>
                  <a:off x="805300" y="3831117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718" name="Google Shape;1718;p43"/>
                <p:cNvGrpSpPr/>
                <p:nvPr/>
              </p:nvGrpSpPr>
              <p:grpSpPr>
                <a:xfrm>
                  <a:off x="858965" y="3880368"/>
                  <a:ext cx="743450" cy="111507"/>
                  <a:chOff x="1649737" y="4444871"/>
                  <a:chExt cx="743450" cy="111507"/>
                </a:xfrm>
              </p:grpSpPr>
              <p:sp>
                <p:nvSpPr>
                  <p:cNvPr id="1719" name="Google Shape;1719;p43"/>
                  <p:cNvSpPr/>
                  <p:nvPr/>
                </p:nvSpPr>
                <p:spPr>
                  <a:xfrm rot="-5400000">
                    <a:off x="16384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20" name="Google Shape;1720;p43"/>
                  <p:cNvSpPr/>
                  <p:nvPr/>
                </p:nvSpPr>
                <p:spPr>
                  <a:xfrm rot="-5400000">
                    <a:off x="17146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21" name="Google Shape;1721;p43"/>
                  <p:cNvSpPr/>
                  <p:nvPr/>
                </p:nvSpPr>
                <p:spPr>
                  <a:xfrm rot="-5400000">
                    <a:off x="17908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22" name="Google Shape;1722;p43"/>
                  <p:cNvSpPr/>
                  <p:nvPr/>
                </p:nvSpPr>
                <p:spPr>
                  <a:xfrm rot="-5400000">
                    <a:off x="1880566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23" name="Google Shape;1723;p43"/>
                  <p:cNvSpPr/>
                  <p:nvPr/>
                </p:nvSpPr>
                <p:spPr>
                  <a:xfrm rot="-5400000">
                    <a:off x="19649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24" name="Google Shape;1724;p43"/>
                  <p:cNvSpPr/>
                  <p:nvPr/>
                </p:nvSpPr>
                <p:spPr>
                  <a:xfrm rot="-5400000">
                    <a:off x="20411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25" name="Google Shape;1725;p43"/>
                  <p:cNvSpPr/>
                  <p:nvPr/>
                </p:nvSpPr>
                <p:spPr>
                  <a:xfrm rot="-5400000">
                    <a:off x="2133121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26" name="Google Shape;1726;p43"/>
                  <p:cNvSpPr/>
                  <p:nvPr/>
                </p:nvSpPr>
                <p:spPr>
                  <a:xfrm rot="-5400000">
                    <a:off x="22175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27" name="Google Shape;1727;p43"/>
                  <p:cNvSpPr/>
                  <p:nvPr/>
                </p:nvSpPr>
                <p:spPr>
                  <a:xfrm rot="-5400000">
                    <a:off x="22937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1728" name="Google Shape;1728;p43"/>
              <p:cNvGrpSpPr/>
              <p:nvPr/>
            </p:nvGrpSpPr>
            <p:grpSpPr>
              <a:xfrm>
                <a:off x="677559" y="3988041"/>
                <a:ext cx="850800" cy="210000"/>
                <a:chOff x="805300" y="3831117"/>
                <a:chExt cx="850800" cy="210000"/>
              </a:xfrm>
            </p:grpSpPr>
            <p:sp>
              <p:nvSpPr>
                <p:cNvPr id="1729" name="Google Shape;1729;p43"/>
                <p:cNvSpPr/>
                <p:nvPr/>
              </p:nvSpPr>
              <p:spPr>
                <a:xfrm>
                  <a:off x="805300" y="3831117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730" name="Google Shape;1730;p43"/>
                <p:cNvGrpSpPr/>
                <p:nvPr/>
              </p:nvGrpSpPr>
              <p:grpSpPr>
                <a:xfrm>
                  <a:off x="858965" y="3880368"/>
                  <a:ext cx="743450" cy="111507"/>
                  <a:chOff x="1649737" y="4444871"/>
                  <a:chExt cx="743450" cy="111507"/>
                </a:xfrm>
              </p:grpSpPr>
              <p:sp>
                <p:nvSpPr>
                  <p:cNvPr id="1731" name="Google Shape;1731;p43"/>
                  <p:cNvSpPr/>
                  <p:nvPr/>
                </p:nvSpPr>
                <p:spPr>
                  <a:xfrm rot="-5400000">
                    <a:off x="16384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32" name="Google Shape;1732;p43"/>
                  <p:cNvSpPr/>
                  <p:nvPr/>
                </p:nvSpPr>
                <p:spPr>
                  <a:xfrm rot="-5400000">
                    <a:off x="17146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33" name="Google Shape;1733;p43"/>
                  <p:cNvSpPr/>
                  <p:nvPr/>
                </p:nvSpPr>
                <p:spPr>
                  <a:xfrm rot="-5400000">
                    <a:off x="17908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34" name="Google Shape;1734;p43"/>
                  <p:cNvSpPr/>
                  <p:nvPr/>
                </p:nvSpPr>
                <p:spPr>
                  <a:xfrm rot="-5400000">
                    <a:off x="1880566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35" name="Google Shape;1735;p43"/>
                  <p:cNvSpPr/>
                  <p:nvPr/>
                </p:nvSpPr>
                <p:spPr>
                  <a:xfrm rot="-5400000">
                    <a:off x="19649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36" name="Google Shape;1736;p43"/>
                  <p:cNvSpPr/>
                  <p:nvPr/>
                </p:nvSpPr>
                <p:spPr>
                  <a:xfrm rot="-5400000">
                    <a:off x="20411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37" name="Google Shape;1737;p43"/>
                  <p:cNvSpPr/>
                  <p:nvPr/>
                </p:nvSpPr>
                <p:spPr>
                  <a:xfrm rot="-5400000">
                    <a:off x="2133121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38" name="Google Shape;1738;p43"/>
                  <p:cNvSpPr/>
                  <p:nvPr/>
                </p:nvSpPr>
                <p:spPr>
                  <a:xfrm rot="-5400000">
                    <a:off x="22175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39" name="Google Shape;1739;p43"/>
                  <p:cNvSpPr/>
                  <p:nvPr/>
                </p:nvSpPr>
                <p:spPr>
                  <a:xfrm rot="-5400000">
                    <a:off x="22937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1740" name="Google Shape;1740;p43"/>
            <p:cNvSpPr txBox="1"/>
            <p:nvPr/>
          </p:nvSpPr>
          <p:spPr>
            <a:xfrm>
              <a:off x="5454450" y="3239550"/>
              <a:ext cx="1185300" cy="40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/>
                <a:t>Embeddings</a:t>
              </a:r>
              <a:endParaRPr sz="900"/>
            </a:p>
          </p:txBody>
        </p:sp>
      </p:grpSp>
      <p:grpSp>
        <p:nvGrpSpPr>
          <p:cNvPr id="1741" name="Google Shape;1741;p43"/>
          <p:cNvGrpSpPr/>
          <p:nvPr/>
        </p:nvGrpSpPr>
        <p:grpSpPr>
          <a:xfrm>
            <a:off x="7275542" y="480188"/>
            <a:ext cx="853134" cy="646500"/>
            <a:chOff x="826050" y="2341567"/>
            <a:chExt cx="853134" cy="646500"/>
          </a:xfrm>
        </p:grpSpPr>
        <p:sp>
          <p:nvSpPr>
            <p:cNvPr id="1572" name="Google Shape;1572;p43"/>
            <p:cNvSpPr/>
            <p:nvPr/>
          </p:nvSpPr>
          <p:spPr>
            <a:xfrm>
              <a:off x="826050" y="2378695"/>
              <a:ext cx="834600" cy="5727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1742" name="Google Shape;1742;p43"/>
            <p:cNvSpPr txBox="1"/>
            <p:nvPr/>
          </p:nvSpPr>
          <p:spPr>
            <a:xfrm>
              <a:off x="844584" y="2341567"/>
              <a:ext cx="8346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Detection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Model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Training</a:t>
              </a:r>
              <a:endParaRPr b="1" sz="1000"/>
            </a:p>
          </p:txBody>
        </p:sp>
      </p:grpSp>
      <p:cxnSp>
        <p:nvCxnSpPr>
          <p:cNvPr id="1743" name="Google Shape;1743;p43"/>
          <p:cNvCxnSpPr>
            <a:stCxn id="1742" idx="3"/>
            <a:endCxn id="1498" idx="1"/>
          </p:cNvCxnSpPr>
          <p:nvPr/>
        </p:nvCxnSpPr>
        <p:spPr>
          <a:xfrm>
            <a:off x="8128676" y="803438"/>
            <a:ext cx="246600" cy="40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744" name="Google Shape;1744;p43"/>
          <p:cNvGrpSpPr/>
          <p:nvPr/>
        </p:nvGrpSpPr>
        <p:grpSpPr>
          <a:xfrm>
            <a:off x="1285625" y="4118009"/>
            <a:ext cx="1150200" cy="658667"/>
            <a:chOff x="1361825" y="3780025"/>
            <a:chExt cx="1150200" cy="658667"/>
          </a:xfrm>
        </p:grpSpPr>
        <p:sp>
          <p:nvSpPr>
            <p:cNvPr id="1693" name="Google Shape;1693;p43"/>
            <p:cNvSpPr/>
            <p:nvPr/>
          </p:nvSpPr>
          <p:spPr>
            <a:xfrm>
              <a:off x="1526725" y="3780025"/>
              <a:ext cx="853200" cy="5988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1745" name="Google Shape;1745;p43"/>
            <p:cNvSpPr txBox="1"/>
            <p:nvPr/>
          </p:nvSpPr>
          <p:spPr>
            <a:xfrm>
              <a:off x="1361825" y="3792192"/>
              <a:ext cx="1150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>
                  <a:solidFill>
                    <a:schemeClr val="dk1"/>
                  </a:solidFill>
                </a:rPr>
                <a:t>TTP</a:t>
              </a:r>
              <a:endParaRPr b="1" sz="10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>
                  <a:solidFill>
                    <a:schemeClr val="dk1"/>
                  </a:solidFill>
                </a:rPr>
                <a:t>Graph</a:t>
              </a:r>
              <a:endParaRPr b="1" sz="10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>
                  <a:solidFill>
                    <a:schemeClr val="dk1"/>
                  </a:solidFill>
                </a:rPr>
                <a:t>Reconstruction</a:t>
              </a:r>
              <a:endParaRPr/>
            </a:p>
          </p:txBody>
        </p:sp>
      </p:grpSp>
      <p:grpSp>
        <p:nvGrpSpPr>
          <p:cNvPr id="1746" name="Google Shape;1746;p43"/>
          <p:cNvGrpSpPr/>
          <p:nvPr/>
        </p:nvGrpSpPr>
        <p:grpSpPr>
          <a:xfrm>
            <a:off x="5181642" y="3084791"/>
            <a:ext cx="853134" cy="572700"/>
            <a:chOff x="826050" y="2378695"/>
            <a:chExt cx="853134" cy="572700"/>
          </a:xfrm>
        </p:grpSpPr>
        <p:sp>
          <p:nvSpPr>
            <p:cNvPr id="1747" name="Google Shape;1747;p43"/>
            <p:cNvSpPr/>
            <p:nvPr/>
          </p:nvSpPr>
          <p:spPr>
            <a:xfrm>
              <a:off x="826050" y="2378695"/>
              <a:ext cx="834600" cy="5727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1541" name="Google Shape;1541;p43"/>
            <p:cNvSpPr txBox="1"/>
            <p:nvPr/>
          </p:nvSpPr>
          <p:spPr>
            <a:xfrm>
              <a:off x="844584" y="2418604"/>
              <a:ext cx="834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Rule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Converter</a:t>
              </a:r>
              <a:endParaRPr b="1" sz="1000"/>
            </a:p>
          </p:txBody>
        </p:sp>
      </p:grpSp>
      <p:cxnSp>
        <p:nvCxnSpPr>
          <p:cNvPr id="1748" name="Google Shape;1748;p43"/>
          <p:cNvCxnSpPr/>
          <p:nvPr/>
        </p:nvCxnSpPr>
        <p:spPr>
          <a:xfrm>
            <a:off x="6047336" y="3371147"/>
            <a:ext cx="378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749" name="Google Shape;1749;p43"/>
          <p:cNvGrpSpPr/>
          <p:nvPr/>
        </p:nvGrpSpPr>
        <p:grpSpPr>
          <a:xfrm>
            <a:off x="7723612" y="2220602"/>
            <a:ext cx="1032462" cy="572700"/>
            <a:chOff x="826050" y="2378695"/>
            <a:chExt cx="853134" cy="572700"/>
          </a:xfrm>
        </p:grpSpPr>
        <p:sp>
          <p:nvSpPr>
            <p:cNvPr id="1750" name="Google Shape;1750;p43"/>
            <p:cNvSpPr/>
            <p:nvPr/>
          </p:nvSpPr>
          <p:spPr>
            <a:xfrm>
              <a:off x="826050" y="2378695"/>
              <a:ext cx="834600" cy="5727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1691" name="Google Shape;1691;p43"/>
            <p:cNvSpPr txBox="1"/>
            <p:nvPr/>
          </p:nvSpPr>
          <p:spPr>
            <a:xfrm>
              <a:off x="844584" y="2418604"/>
              <a:ext cx="834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Multi-process Matcher</a:t>
              </a:r>
              <a:endParaRPr b="1" sz="1000"/>
            </a:p>
          </p:txBody>
        </p:sp>
      </p:grpSp>
      <p:grpSp>
        <p:nvGrpSpPr>
          <p:cNvPr id="1751" name="Google Shape;1751;p43"/>
          <p:cNvGrpSpPr/>
          <p:nvPr/>
        </p:nvGrpSpPr>
        <p:grpSpPr>
          <a:xfrm>
            <a:off x="5529775" y="2150676"/>
            <a:ext cx="747827" cy="646500"/>
            <a:chOff x="816694" y="2320230"/>
            <a:chExt cx="841200" cy="646500"/>
          </a:xfrm>
        </p:grpSpPr>
        <p:sp>
          <p:nvSpPr>
            <p:cNvPr id="1752" name="Google Shape;1752;p43"/>
            <p:cNvSpPr/>
            <p:nvPr/>
          </p:nvSpPr>
          <p:spPr>
            <a:xfrm>
              <a:off x="826030" y="2386804"/>
              <a:ext cx="799800" cy="5079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1574" name="Google Shape;1574;p43"/>
            <p:cNvSpPr txBox="1"/>
            <p:nvPr/>
          </p:nvSpPr>
          <p:spPr>
            <a:xfrm>
              <a:off x="816694" y="2320230"/>
              <a:ext cx="841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Valid Rule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Filter</a:t>
              </a:r>
              <a:endParaRPr b="1" sz="1000"/>
            </a:p>
          </p:txBody>
        </p:sp>
      </p:grpSp>
      <p:grpSp>
        <p:nvGrpSpPr>
          <p:cNvPr id="1753" name="Google Shape;1753;p43"/>
          <p:cNvGrpSpPr/>
          <p:nvPr/>
        </p:nvGrpSpPr>
        <p:grpSpPr>
          <a:xfrm>
            <a:off x="6484594" y="2250233"/>
            <a:ext cx="691787" cy="136727"/>
            <a:chOff x="2193900" y="4331067"/>
            <a:chExt cx="1002300" cy="317600"/>
          </a:xfrm>
        </p:grpSpPr>
        <p:grpSp>
          <p:nvGrpSpPr>
            <p:cNvPr id="1754" name="Google Shape;1754;p43"/>
            <p:cNvGrpSpPr/>
            <p:nvPr/>
          </p:nvGrpSpPr>
          <p:grpSpPr>
            <a:xfrm>
              <a:off x="2345400" y="4331067"/>
              <a:ext cx="850800" cy="210000"/>
              <a:chOff x="863475" y="3440001"/>
              <a:chExt cx="850800" cy="210000"/>
            </a:xfrm>
          </p:grpSpPr>
          <p:sp>
            <p:nvSpPr>
              <p:cNvPr id="1755" name="Google Shape;1755;p43"/>
              <p:cNvSpPr/>
              <p:nvPr/>
            </p:nvSpPr>
            <p:spPr>
              <a:xfrm>
                <a:off x="863475" y="3440001"/>
                <a:ext cx="850800" cy="210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56" name="Google Shape;1756;p43"/>
              <p:cNvGrpSpPr/>
              <p:nvPr/>
            </p:nvGrpSpPr>
            <p:grpSpPr>
              <a:xfrm>
                <a:off x="924067" y="3456438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1757" name="Google Shape;1757;p43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1758" name="Google Shape;1758;p43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1759" name="Google Shape;1759;p43"/>
                  <p:cNvCxnSpPr>
                    <a:stCxn id="1758" idx="6"/>
                    <a:endCxn id="1760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1760" name="Google Shape;1760;p43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761" name="Google Shape;1761;p43"/>
            <p:cNvGrpSpPr/>
            <p:nvPr/>
          </p:nvGrpSpPr>
          <p:grpSpPr>
            <a:xfrm>
              <a:off x="2269650" y="4384867"/>
              <a:ext cx="850800" cy="210000"/>
              <a:chOff x="863475" y="3440001"/>
              <a:chExt cx="850800" cy="210000"/>
            </a:xfrm>
          </p:grpSpPr>
          <p:sp>
            <p:nvSpPr>
              <p:cNvPr id="1762" name="Google Shape;1762;p43"/>
              <p:cNvSpPr/>
              <p:nvPr/>
            </p:nvSpPr>
            <p:spPr>
              <a:xfrm>
                <a:off x="863475" y="3440001"/>
                <a:ext cx="850800" cy="210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63" name="Google Shape;1763;p43"/>
              <p:cNvGrpSpPr/>
              <p:nvPr/>
            </p:nvGrpSpPr>
            <p:grpSpPr>
              <a:xfrm>
                <a:off x="924067" y="3456438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1764" name="Google Shape;1764;p43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1765" name="Google Shape;1765;p43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1766" name="Google Shape;1766;p43"/>
                  <p:cNvCxnSpPr>
                    <a:stCxn id="1765" idx="6"/>
                    <a:endCxn id="1767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1767" name="Google Shape;1767;p43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768" name="Google Shape;1768;p43"/>
            <p:cNvGrpSpPr/>
            <p:nvPr/>
          </p:nvGrpSpPr>
          <p:grpSpPr>
            <a:xfrm>
              <a:off x="2193900" y="4438667"/>
              <a:ext cx="850800" cy="210000"/>
              <a:chOff x="863475" y="3440001"/>
              <a:chExt cx="850800" cy="210000"/>
            </a:xfrm>
          </p:grpSpPr>
          <p:sp>
            <p:nvSpPr>
              <p:cNvPr id="1769" name="Google Shape;1769;p43"/>
              <p:cNvSpPr/>
              <p:nvPr/>
            </p:nvSpPr>
            <p:spPr>
              <a:xfrm>
                <a:off x="863475" y="3440001"/>
                <a:ext cx="850800" cy="210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70" name="Google Shape;1770;p43"/>
              <p:cNvGrpSpPr/>
              <p:nvPr/>
            </p:nvGrpSpPr>
            <p:grpSpPr>
              <a:xfrm>
                <a:off x="924067" y="3456438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1771" name="Google Shape;1771;p43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1772" name="Google Shape;1772;p43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1773" name="Google Shape;1773;p43"/>
                  <p:cNvCxnSpPr>
                    <a:stCxn id="1772" idx="6"/>
                    <a:endCxn id="1774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1774" name="Google Shape;1774;p43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775" name="Google Shape;1775;p43"/>
          <p:cNvGrpSpPr/>
          <p:nvPr/>
        </p:nvGrpSpPr>
        <p:grpSpPr>
          <a:xfrm>
            <a:off x="6729575" y="2329577"/>
            <a:ext cx="453982" cy="415389"/>
            <a:chOff x="1541665" y="4111886"/>
            <a:chExt cx="534222" cy="1527167"/>
          </a:xfrm>
        </p:grpSpPr>
        <p:sp>
          <p:nvSpPr>
            <p:cNvPr id="1776" name="Google Shape;1776;p43"/>
            <p:cNvSpPr txBox="1"/>
            <p:nvPr/>
          </p:nvSpPr>
          <p:spPr>
            <a:xfrm>
              <a:off x="1577587" y="4111886"/>
              <a:ext cx="498300" cy="13581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solidFill>
                  <a:srgbClr val="434343"/>
                </a:solidFill>
              </a:endParaRPr>
            </a:p>
          </p:txBody>
        </p:sp>
        <p:sp>
          <p:nvSpPr>
            <p:cNvPr id="1777" name="Google Shape;1777;p43"/>
            <p:cNvSpPr txBox="1"/>
            <p:nvPr/>
          </p:nvSpPr>
          <p:spPr>
            <a:xfrm>
              <a:off x="1541665" y="4323553"/>
              <a:ext cx="498300" cy="13155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">
                  <a:solidFill>
                    <a:srgbClr val="38761D"/>
                  </a:solidFill>
                </a:rPr>
                <a:t>selection</a:t>
              </a:r>
              <a:r>
                <a:rPr lang="zh-TW" sz="100">
                  <a:solidFill>
                    <a:srgbClr val="6AA84F"/>
                  </a:solidFill>
                </a:rPr>
                <a:t>:</a:t>
              </a:r>
              <a:endParaRPr sz="100">
                <a:solidFill>
                  <a:srgbClr val="6AA84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">
                  <a:solidFill>
                    <a:srgbClr val="434343"/>
                  </a:solidFill>
                </a:rPr>
                <a:t>    - ZZZ: ^A.*B$</a:t>
              </a:r>
              <a:endParaRPr sz="1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">
                  <a:solidFill>
                    <a:srgbClr val="38761D"/>
                  </a:solidFill>
                </a:rPr>
                <a:t>filter:</a:t>
              </a:r>
              <a:endParaRPr sz="100">
                <a:solidFill>
                  <a:srgbClr val="38761D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">
                  <a:solidFill>
                    <a:srgbClr val="C9DAF8"/>
                  </a:solidFill>
                </a:rPr>
                <a:t>   </a:t>
              </a:r>
              <a:r>
                <a:rPr lang="zh-TW" sz="100">
                  <a:solidFill>
                    <a:srgbClr val="434343"/>
                  </a:solidFill>
                </a:rPr>
                <a:t> - XXX: ^(?=.*H)(?=.*I).*$</a:t>
              </a:r>
              <a:endParaRPr sz="100">
                <a:solidFill>
                  <a:srgbClr val="434343"/>
                </a:solidFill>
              </a:endParaRPr>
            </a:p>
          </p:txBody>
        </p:sp>
      </p:grpSp>
      <p:cxnSp>
        <p:nvCxnSpPr>
          <p:cNvPr id="1778" name="Google Shape;1778;p43"/>
          <p:cNvCxnSpPr>
            <a:stCxn id="1574" idx="3"/>
          </p:cNvCxnSpPr>
          <p:nvPr/>
        </p:nvCxnSpPr>
        <p:spPr>
          <a:xfrm>
            <a:off x="6277602" y="2473926"/>
            <a:ext cx="451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9" name="Google Shape;1779;p43"/>
          <p:cNvCxnSpPr>
            <a:endCxn id="1691" idx="1"/>
          </p:cNvCxnSpPr>
          <p:nvPr/>
        </p:nvCxnSpPr>
        <p:spPr>
          <a:xfrm>
            <a:off x="7344341" y="2489711"/>
            <a:ext cx="401700" cy="17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0" name="Google Shape;1780;p43"/>
          <p:cNvSpPr txBox="1"/>
          <p:nvPr/>
        </p:nvSpPr>
        <p:spPr>
          <a:xfrm>
            <a:off x="6119875" y="1831571"/>
            <a:ext cx="227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/>
              <a:t>Triplets / Custom Field Map / Valid Rules</a:t>
            </a:r>
            <a:endParaRPr sz="800"/>
          </a:p>
        </p:txBody>
      </p:sp>
      <p:sp>
        <p:nvSpPr>
          <p:cNvPr id="1781" name="Google Shape;1781;p43"/>
          <p:cNvSpPr/>
          <p:nvPr/>
        </p:nvSpPr>
        <p:spPr>
          <a:xfrm>
            <a:off x="3925775" y="143625"/>
            <a:ext cx="5171100" cy="4451100"/>
          </a:xfrm>
          <a:prstGeom prst="rect">
            <a:avLst/>
          </a:prstGeom>
          <a:solidFill>
            <a:srgbClr val="FFFFFF">
              <a:alpha val="8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p43"/>
          <p:cNvSpPr/>
          <p:nvPr/>
        </p:nvSpPr>
        <p:spPr>
          <a:xfrm>
            <a:off x="6900" y="3018925"/>
            <a:ext cx="3918900" cy="2037900"/>
          </a:xfrm>
          <a:prstGeom prst="rect">
            <a:avLst/>
          </a:prstGeom>
          <a:solidFill>
            <a:srgbClr val="FFFFFF">
              <a:alpha val="8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3" name="Google Shape;1783;p43"/>
          <p:cNvSpPr/>
          <p:nvPr/>
        </p:nvSpPr>
        <p:spPr>
          <a:xfrm>
            <a:off x="273175" y="2752988"/>
            <a:ext cx="4574700" cy="14760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The key idea of this module is to …</a:t>
            </a:r>
            <a:endParaRPr/>
          </a:p>
        </p:txBody>
      </p:sp>
      <p:cxnSp>
        <p:nvCxnSpPr>
          <p:cNvPr id="1784" name="Google Shape;1784;p43"/>
          <p:cNvCxnSpPr>
            <a:stCxn id="1697" idx="2"/>
          </p:cNvCxnSpPr>
          <p:nvPr/>
        </p:nvCxnSpPr>
        <p:spPr>
          <a:xfrm>
            <a:off x="1608188" y="1913942"/>
            <a:ext cx="0" cy="86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The schema of provenance graph in this paper</a:t>
            </a:r>
            <a:endParaRPr/>
          </a:p>
        </p:txBody>
      </p:sp>
      <p:sp>
        <p:nvSpPr>
          <p:cNvPr id="1790" name="Google Shape;1790;p44"/>
          <p:cNvSpPr txBox="1"/>
          <p:nvPr>
            <p:ph idx="1" type="body"/>
          </p:nvPr>
        </p:nvSpPr>
        <p:spPr>
          <a:xfrm>
            <a:off x="311700" y="923875"/>
            <a:ext cx="8520600" cy="11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/>
              <a:t>Audit logs are represented as data provenance graph where: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Nodes represent system entities (e.g., file, processe, network and registry)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Edges represent system events (i.e., oprations) such as: read, write or connect</a:t>
            </a:r>
            <a:endParaRPr sz="1400"/>
          </a:p>
        </p:txBody>
      </p:sp>
      <p:sp>
        <p:nvSpPr>
          <p:cNvPr id="1791" name="Google Shape;1791;p44"/>
          <p:cNvSpPr/>
          <p:nvPr/>
        </p:nvSpPr>
        <p:spPr>
          <a:xfrm>
            <a:off x="721650" y="3443974"/>
            <a:ext cx="795300" cy="4995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/>
              <a:t>File</a:t>
            </a:r>
            <a:endParaRPr sz="1500"/>
          </a:p>
        </p:txBody>
      </p:sp>
      <p:sp>
        <p:nvSpPr>
          <p:cNvPr id="1792" name="Google Shape;1792;p44"/>
          <p:cNvSpPr/>
          <p:nvPr/>
        </p:nvSpPr>
        <p:spPr>
          <a:xfrm>
            <a:off x="3891363" y="3443976"/>
            <a:ext cx="1322100" cy="499500"/>
          </a:xfrm>
          <a:prstGeom prst="ellipse">
            <a:avLst/>
          </a:prstGeom>
          <a:solidFill>
            <a:srgbClr val="C488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/>
              <a:t>Process</a:t>
            </a:r>
            <a:endParaRPr sz="1500"/>
          </a:p>
        </p:txBody>
      </p:sp>
      <p:sp>
        <p:nvSpPr>
          <p:cNvPr id="1793" name="Google Shape;1793;p44"/>
          <p:cNvSpPr/>
          <p:nvPr/>
        </p:nvSpPr>
        <p:spPr>
          <a:xfrm>
            <a:off x="3605898" y="2007525"/>
            <a:ext cx="1908075" cy="572700"/>
          </a:xfrm>
          <a:prstGeom prst="flowChartDecision">
            <a:avLst/>
          </a:prstGeom>
          <a:solidFill>
            <a:srgbClr val="B58A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/>
              <a:t>Network</a:t>
            </a:r>
            <a:endParaRPr sz="1500"/>
          </a:p>
        </p:txBody>
      </p:sp>
      <p:sp>
        <p:nvSpPr>
          <p:cNvPr id="1794" name="Google Shape;1794;p44"/>
          <p:cNvSpPr/>
          <p:nvPr/>
        </p:nvSpPr>
        <p:spPr>
          <a:xfrm>
            <a:off x="7423375" y="3407375"/>
            <a:ext cx="1503950" cy="572700"/>
          </a:xfrm>
          <a:prstGeom prst="flowChartPreparation">
            <a:avLst/>
          </a:prstGeom>
          <a:solidFill>
            <a:srgbClr val="3C78D8"/>
          </a:solidFill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/>
              <a:t>Registry</a:t>
            </a:r>
            <a:endParaRPr sz="1500"/>
          </a:p>
        </p:txBody>
      </p:sp>
      <p:sp>
        <p:nvSpPr>
          <p:cNvPr id="1795" name="Google Shape;1795;p44"/>
          <p:cNvSpPr/>
          <p:nvPr/>
        </p:nvSpPr>
        <p:spPr>
          <a:xfrm>
            <a:off x="3901888" y="4186801"/>
            <a:ext cx="1322100" cy="499500"/>
          </a:xfrm>
          <a:prstGeom prst="ellipse">
            <a:avLst/>
          </a:prstGeom>
          <a:solidFill>
            <a:srgbClr val="C488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/>
              <a:t>Process</a:t>
            </a:r>
            <a:endParaRPr sz="1500"/>
          </a:p>
        </p:txBody>
      </p:sp>
      <p:cxnSp>
        <p:nvCxnSpPr>
          <p:cNvPr id="1796" name="Google Shape;1796;p44"/>
          <p:cNvCxnSpPr>
            <a:stCxn id="1792" idx="0"/>
            <a:endCxn id="1793" idx="2"/>
          </p:cNvCxnSpPr>
          <p:nvPr/>
        </p:nvCxnSpPr>
        <p:spPr>
          <a:xfrm flipH="1" rot="10800000">
            <a:off x="4552413" y="2580276"/>
            <a:ext cx="7500" cy="86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7" name="Google Shape;1797;p44"/>
          <p:cNvCxnSpPr>
            <a:stCxn id="1792" idx="2"/>
            <a:endCxn id="1791" idx="3"/>
          </p:cNvCxnSpPr>
          <p:nvPr/>
        </p:nvCxnSpPr>
        <p:spPr>
          <a:xfrm rot="10800000">
            <a:off x="1516863" y="3693726"/>
            <a:ext cx="237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8" name="Google Shape;1798;p44"/>
          <p:cNvCxnSpPr>
            <a:stCxn id="1792" idx="4"/>
            <a:endCxn id="1795" idx="0"/>
          </p:cNvCxnSpPr>
          <p:nvPr/>
        </p:nvCxnSpPr>
        <p:spPr>
          <a:xfrm>
            <a:off x="4552413" y="3943476"/>
            <a:ext cx="10500" cy="24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9" name="Google Shape;1799;p44"/>
          <p:cNvCxnSpPr>
            <a:stCxn id="1792" idx="6"/>
            <a:endCxn id="1794" idx="1"/>
          </p:cNvCxnSpPr>
          <p:nvPr/>
        </p:nvCxnSpPr>
        <p:spPr>
          <a:xfrm>
            <a:off x="5213463" y="3693726"/>
            <a:ext cx="2209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0" name="Google Shape;1800;p44"/>
          <p:cNvSpPr txBox="1"/>
          <p:nvPr/>
        </p:nvSpPr>
        <p:spPr>
          <a:xfrm>
            <a:off x="1618150" y="2190750"/>
            <a:ext cx="23067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1155CC"/>
                </a:solidFill>
              </a:rPr>
              <a:t>'CloseFile',</a:t>
            </a:r>
            <a:endParaRPr sz="10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1155CC"/>
                </a:solidFill>
              </a:rPr>
              <a:t>'CreateFile',</a:t>
            </a:r>
            <a:endParaRPr sz="10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1155CC"/>
                </a:solidFill>
              </a:rPr>
              <a:t>'ReadFile',</a:t>
            </a:r>
            <a:endParaRPr sz="10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1155CC"/>
                </a:solidFill>
              </a:rPr>
              <a:t>'WriteFile', </a:t>
            </a:r>
            <a:endParaRPr sz="10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1155CC"/>
                </a:solidFill>
              </a:rPr>
              <a:t>'SetBasicInformationFile',</a:t>
            </a:r>
            <a:endParaRPr sz="10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1155CC"/>
                </a:solidFill>
              </a:rPr>
              <a:t>'SetDispositionInformationEx',</a:t>
            </a:r>
            <a:endParaRPr sz="10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1155CC"/>
                </a:solidFill>
              </a:rPr>
              <a:t>'SetDispositionInformationFile',</a:t>
            </a:r>
            <a:endParaRPr sz="10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1155CC"/>
                </a:solidFill>
              </a:rPr>
              <a:t>'QueryAllInformationFile',</a:t>
            </a:r>
            <a:endParaRPr sz="10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1155CC"/>
                </a:solidFill>
              </a:rPr>
              <a:t>'QueryAttributeTagFile',</a:t>
            </a:r>
            <a:endParaRPr sz="10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1155CC"/>
                </a:solidFill>
              </a:rPr>
              <a:t>'QueryBasicInformationFile',</a:t>
            </a:r>
            <a:endParaRPr sz="10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1155CC"/>
                </a:solidFill>
              </a:rPr>
              <a:t>'QueryNetworkOpenInformationFile',</a:t>
            </a:r>
            <a:endParaRPr sz="10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1155CC"/>
                </a:solidFill>
              </a:rPr>
              <a:t>'QueryStandardInformationFile',</a:t>
            </a:r>
            <a:endParaRPr sz="10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1155CC"/>
                </a:solidFill>
              </a:rPr>
              <a:t>'QueryDirectory'</a:t>
            </a:r>
            <a:endParaRPr sz="1000">
              <a:solidFill>
                <a:srgbClr val="1155CC"/>
              </a:solidFill>
            </a:endParaRPr>
          </a:p>
        </p:txBody>
      </p:sp>
      <p:sp>
        <p:nvSpPr>
          <p:cNvPr id="1801" name="Google Shape;1801;p44"/>
          <p:cNvSpPr txBox="1"/>
          <p:nvPr/>
        </p:nvSpPr>
        <p:spPr>
          <a:xfrm>
            <a:off x="6051175" y="2996850"/>
            <a:ext cx="1373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1155CC"/>
                </a:solidFill>
              </a:rPr>
              <a:t>'RegCloseKey',</a:t>
            </a:r>
            <a:endParaRPr sz="10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1155CC"/>
                </a:solidFill>
              </a:rPr>
              <a:t> 'RegCreateKey',</a:t>
            </a:r>
            <a:endParaRPr sz="10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1155CC"/>
                </a:solidFill>
              </a:rPr>
              <a:t> 'RegDeleteValue',</a:t>
            </a:r>
            <a:endParaRPr sz="10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1155CC"/>
                </a:solidFill>
              </a:rPr>
              <a:t> 'RegOpenKey',</a:t>
            </a:r>
            <a:endParaRPr sz="10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1155CC"/>
                </a:solidFill>
              </a:rPr>
              <a:t> 'RegQueryKey',</a:t>
            </a:r>
            <a:endParaRPr sz="10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1155CC"/>
                </a:solidFill>
              </a:rPr>
              <a:t> 'RegQueryValue',</a:t>
            </a:r>
            <a:endParaRPr sz="10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1155CC"/>
                </a:solidFill>
              </a:rPr>
              <a:t> 'RegSetValue'</a:t>
            </a:r>
            <a:endParaRPr sz="1000">
              <a:solidFill>
                <a:srgbClr val="1155CC"/>
              </a:solidFill>
            </a:endParaRPr>
          </a:p>
        </p:txBody>
      </p:sp>
      <p:sp>
        <p:nvSpPr>
          <p:cNvPr id="1802" name="Google Shape;1802;p44"/>
          <p:cNvSpPr txBox="1"/>
          <p:nvPr/>
        </p:nvSpPr>
        <p:spPr>
          <a:xfrm>
            <a:off x="4512650" y="3895775"/>
            <a:ext cx="120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1155CC"/>
                </a:solidFill>
              </a:rPr>
              <a:t>'Process Create'</a:t>
            </a:r>
            <a:endParaRPr sz="1000">
              <a:solidFill>
                <a:srgbClr val="1155CC"/>
              </a:solidFill>
            </a:endParaRPr>
          </a:p>
        </p:txBody>
      </p:sp>
      <p:sp>
        <p:nvSpPr>
          <p:cNvPr id="1803" name="Google Shape;1803;p44"/>
          <p:cNvSpPr txBox="1"/>
          <p:nvPr/>
        </p:nvSpPr>
        <p:spPr>
          <a:xfrm>
            <a:off x="4502150" y="2475688"/>
            <a:ext cx="1373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1155CC"/>
                </a:solidFill>
              </a:rPr>
              <a:t>'TCP Connect',</a:t>
            </a:r>
            <a:endParaRPr sz="10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1155CC"/>
                </a:solidFill>
              </a:rPr>
              <a:t> 'TCP Disconnect',</a:t>
            </a:r>
            <a:endParaRPr sz="10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1155CC"/>
                </a:solidFill>
              </a:rPr>
              <a:t> 'TCP Receive',</a:t>
            </a:r>
            <a:endParaRPr sz="10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1155CC"/>
                </a:solidFill>
              </a:rPr>
              <a:t> 'TCP Send',</a:t>
            </a:r>
            <a:endParaRPr sz="10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1155CC"/>
                </a:solidFill>
              </a:rPr>
              <a:t> 'UDP Receive',</a:t>
            </a:r>
            <a:endParaRPr sz="10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1155CC"/>
                </a:solidFill>
              </a:rPr>
              <a:t> 'UDP Send'</a:t>
            </a:r>
            <a:endParaRPr sz="1000">
              <a:solidFill>
                <a:srgbClr val="1155CC"/>
              </a:solidFill>
            </a:endParaRPr>
          </a:p>
        </p:txBody>
      </p:sp>
      <p:sp>
        <p:nvSpPr>
          <p:cNvPr id="1804" name="Google Shape;1804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</a:t>
            </a:r>
            <a:r>
              <a:rPr lang="zh-TW"/>
              <a:t>rovenance Graph Example</a:t>
            </a:r>
            <a:endParaRPr/>
          </a:p>
        </p:txBody>
      </p:sp>
      <p:sp>
        <p:nvSpPr>
          <p:cNvPr id="1810" name="Google Shape;1810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46"/>
          <p:cNvSpPr txBox="1"/>
          <p:nvPr>
            <p:ph type="title"/>
          </p:nvPr>
        </p:nvSpPr>
        <p:spPr>
          <a:xfrm>
            <a:off x="490250" y="450150"/>
            <a:ext cx="7091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DL-based method</a:t>
            </a:r>
            <a:endParaRPr/>
          </a:p>
        </p:txBody>
      </p:sp>
      <p:sp>
        <p:nvSpPr>
          <p:cNvPr id="1817" name="Google Shape;1817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2" name="Google Shape;1822;p47"/>
          <p:cNvGrpSpPr/>
          <p:nvPr/>
        </p:nvGrpSpPr>
        <p:grpSpPr>
          <a:xfrm>
            <a:off x="4023179" y="1843258"/>
            <a:ext cx="4890228" cy="2137973"/>
            <a:chOff x="4387904" y="2521901"/>
            <a:chExt cx="3513600" cy="1056415"/>
          </a:xfrm>
        </p:grpSpPr>
        <p:sp>
          <p:nvSpPr>
            <p:cNvPr id="1823" name="Google Shape;1823;p47"/>
            <p:cNvSpPr/>
            <p:nvPr/>
          </p:nvSpPr>
          <p:spPr>
            <a:xfrm>
              <a:off x="4387904" y="2525916"/>
              <a:ext cx="3513600" cy="10524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1824" name="Google Shape;1824;p47"/>
            <p:cNvSpPr txBox="1"/>
            <p:nvPr/>
          </p:nvSpPr>
          <p:spPr>
            <a:xfrm>
              <a:off x="4433125" y="2521901"/>
              <a:ext cx="2037600" cy="16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Rule-based Method</a:t>
              </a:r>
              <a:endParaRPr b="1" sz="1000"/>
            </a:p>
          </p:txBody>
        </p:sp>
      </p:grpSp>
      <p:sp>
        <p:nvSpPr>
          <p:cNvPr id="1825" name="Google Shape;1825;p47"/>
          <p:cNvSpPr txBox="1"/>
          <p:nvPr/>
        </p:nvSpPr>
        <p:spPr>
          <a:xfrm>
            <a:off x="6803038" y="2064638"/>
            <a:ext cx="548700" cy="507900"/>
          </a:xfrm>
          <a:prstGeom prst="rect">
            <a:avLst/>
          </a:prstGeom>
          <a:solidFill>
            <a:srgbClr val="20124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00FF00"/>
                </a:solidFill>
              </a:rPr>
              <a:t>registry:</a:t>
            </a:r>
            <a:endParaRPr sz="3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C9DAF8"/>
                </a:solidFill>
              </a:rPr>
              <a:t>    attr:</a:t>
            </a:r>
            <a:endParaRPr sz="3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C9DAF8"/>
                </a:solidFill>
              </a:rPr>
              <a:t>        - OOO: src_ooo</a:t>
            </a:r>
            <a:br>
              <a:rPr lang="zh-TW" sz="300">
                <a:solidFill>
                  <a:srgbClr val="C9DAF8"/>
                </a:solidFill>
              </a:rPr>
            </a:br>
            <a:r>
              <a:rPr lang="zh-TW" sz="300">
                <a:solidFill>
                  <a:srgbClr val="C9DAF8"/>
                </a:solidFill>
              </a:rPr>
              <a:t>        - XXX: dst_xxx</a:t>
            </a:r>
            <a:endParaRPr sz="3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C9DAF8"/>
                </a:solidFill>
              </a:rPr>
              <a:t>    relation:</a:t>
            </a:r>
            <a:endParaRPr sz="3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00FF00"/>
                </a:solidFill>
              </a:rPr>
              <a:t>network:</a:t>
            </a:r>
            <a:endParaRPr sz="3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C9DAF8"/>
                </a:solidFill>
              </a:rPr>
              <a:t>    …</a:t>
            </a:r>
            <a:endParaRPr sz="300">
              <a:solidFill>
                <a:srgbClr val="C9DAF8"/>
              </a:solidFill>
            </a:endParaRPr>
          </a:p>
        </p:txBody>
      </p:sp>
      <p:grpSp>
        <p:nvGrpSpPr>
          <p:cNvPr id="1826" name="Google Shape;1826;p47"/>
          <p:cNvGrpSpPr/>
          <p:nvPr/>
        </p:nvGrpSpPr>
        <p:grpSpPr>
          <a:xfrm>
            <a:off x="4023500" y="238526"/>
            <a:ext cx="4890228" cy="1381297"/>
            <a:chOff x="4387894" y="2309289"/>
            <a:chExt cx="3513600" cy="1284688"/>
          </a:xfrm>
        </p:grpSpPr>
        <p:sp>
          <p:nvSpPr>
            <p:cNvPr id="1827" name="Google Shape;1827;p47"/>
            <p:cNvSpPr/>
            <p:nvPr/>
          </p:nvSpPr>
          <p:spPr>
            <a:xfrm>
              <a:off x="4387894" y="2315377"/>
              <a:ext cx="3513600" cy="1278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22222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1828" name="Google Shape;1828;p47"/>
            <p:cNvSpPr txBox="1"/>
            <p:nvPr/>
          </p:nvSpPr>
          <p:spPr>
            <a:xfrm>
              <a:off x="4433125" y="2309289"/>
              <a:ext cx="2037600" cy="31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DL-based Method</a:t>
              </a:r>
              <a:endParaRPr b="1" sz="1000"/>
            </a:p>
          </p:txBody>
        </p:sp>
      </p:grpSp>
      <p:sp>
        <p:nvSpPr>
          <p:cNvPr id="1829" name="Google Shape;1829;p47"/>
          <p:cNvSpPr txBox="1"/>
          <p:nvPr>
            <p:ph idx="4294967295" type="title"/>
          </p:nvPr>
        </p:nvSpPr>
        <p:spPr>
          <a:xfrm>
            <a:off x="6900" y="-12175"/>
            <a:ext cx="401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DL-based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0" name="Google Shape;183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75" y="1386999"/>
            <a:ext cx="374200" cy="3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1" name="Google Shape;183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625" y="1362349"/>
            <a:ext cx="423500" cy="4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2" name="Google Shape;1832;p47"/>
          <p:cNvSpPr txBox="1"/>
          <p:nvPr/>
        </p:nvSpPr>
        <p:spPr>
          <a:xfrm>
            <a:off x="43300" y="1755400"/>
            <a:ext cx="977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Windows 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Audit Logs</a:t>
            </a:r>
            <a:endParaRPr sz="1000"/>
          </a:p>
        </p:txBody>
      </p:sp>
      <p:sp>
        <p:nvSpPr>
          <p:cNvPr id="1833" name="Google Shape;1833;p47"/>
          <p:cNvSpPr txBox="1"/>
          <p:nvPr/>
        </p:nvSpPr>
        <p:spPr>
          <a:xfrm>
            <a:off x="2219075" y="1980750"/>
            <a:ext cx="125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Provenance Graph</a:t>
            </a:r>
            <a:endParaRPr sz="1000"/>
          </a:p>
        </p:txBody>
      </p:sp>
      <p:grpSp>
        <p:nvGrpSpPr>
          <p:cNvPr id="1834" name="Google Shape;1834;p47"/>
          <p:cNvGrpSpPr/>
          <p:nvPr/>
        </p:nvGrpSpPr>
        <p:grpSpPr>
          <a:xfrm>
            <a:off x="2360102" y="1116227"/>
            <a:ext cx="1002243" cy="806107"/>
            <a:chOff x="3630964" y="-26772"/>
            <a:chExt cx="1759246" cy="1407064"/>
          </a:xfrm>
        </p:grpSpPr>
        <p:grpSp>
          <p:nvGrpSpPr>
            <p:cNvPr id="1835" name="Google Shape;1835;p47"/>
            <p:cNvGrpSpPr/>
            <p:nvPr/>
          </p:nvGrpSpPr>
          <p:grpSpPr>
            <a:xfrm>
              <a:off x="3630964" y="25496"/>
              <a:ext cx="1759246" cy="1354797"/>
              <a:chOff x="381092" y="1605392"/>
              <a:chExt cx="3520605" cy="2491351"/>
            </a:xfrm>
          </p:grpSpPr>
          <p:sp>
            <p:nvSpPr>
              <p:cNvPr id="1836" name="Google Shape;1836;p47"/>
              <p:cNvSpPr/>
              <p:nvPr/>
            </p:nvSpPr>
            <p:spPr>
              <a:xfrm>
                <a:off x="2127022" y="2269592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7" name="Google Shape;1837;p47"/>
              <p:cNvSpPr/>
              <p:nvPr/>
            </p:nvSpPr>
            <p:spPr>
              <a:xfrm>
                <a:off x="1026416" y="2269592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838" name="Google Shape;1838;p47"/>
              <p:cNvCxnSpPr>
                <a:stCxn id="1837" idx="6"/>
                <a:endCxn id="1836" idx="2"/>
              </p:cNvCxnSpPr>
              <p:nvPr/>
            </p:nvCxnSpPr>
            <p:spPr>
              <a:xfrm>
                <a:off x="1281116" y="2396042"/>
                <a:ext cx="84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839" name="Google Shape;1839;p47"/>
              <p:cNvSpPr/>
              <p:nvPr/>
            </p:nvSpPr>
            <p:spPr>
              <a:xfrm>
                <a:off x="1026416" y="2765095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0" name="Google Shape;1840;p47"/>
              <p:cNvSpPr/>
              <p:nvPr/>
            </p:nvSpPr>
            <p:spPr>
              <a:xfrm>
                <a:off x="1491111" y="2765095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1" name="Google Shape;1841;p47"/>
              <p:cNvSpPr/>
              <p:nvPr/>
            </p:nvSpPr>
            <p:spPr>
              <a:xfrm>
                <a:off x="466593" y="2765095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2" name="Google Shape;1842;p47"/>
              <p:cNvSpPr/>
              <p:nvPr/>
            </p:nvSpPr>
            <p:spPr>
              <a:xfrm>
                <a:off x="721408" y="3307263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3" name="Google Shape;1843;p47"/>
              <p:cNvSpPr/>
              <p:nvPr/>
            </p:nvSpPr>
            <p:spPr>
              <a:xfrm>
                <a:off x="564672" y="1887961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4" name="Google Shape;1844;p47"/>
              <p:cNvSpPr/>
              <p:nvPr/>
            </p:nvSpPr>
            <p:spPr>
              <a:xfrm>
                <a:off x="381092" y="2310112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5" name="Google Shape;1845;p47"/>
              <p:cNvSpPr/>
              <p:nvPr/>
            </p:nvSpPr>
            <p:spPr>
              <a:xfrm>
                <a:off x="1409822" y="3347724"/>
                <a:ext cx="336000" cy="171900"/>
              </a:xfrm>
              <a:prstGeom prst="rect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6" name="Google Shape;1846;p47"/>
              <p:cNvSpPr/>
              <p:nvPr/>
            </p:nvSpPr>
            <p:spPr>
              <a:xfrm>
                <a:off x="2086377" y="2846018"/>
                <a:ext cx="336000" cy="171900"/>
              </a:xfrm>
              <a:prstGeom prst="rect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7" name="Google Shape;1847;p47"/>
              <p:cNvSpPr/>
              <p:nvPr/>
            </p:nvSpPr>
            <p:spPr>
              <a:xfrm>
                <a:off x="2127022" y="3341520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8" name="Google Shape;1848;p47"/>
              <p:cNvSpPr/>
              <p:nvPr/>
            </p:nvSpPr>
            <p:spPr>
              <a:xfrm>
                <a:off x="1100466" y="3782958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9" name="Google Shape;1849;p47"/>
              <p:cNvSpPr/>
              <p:nvPr/>
            </p:nvSpPr>
            <p:spPr>
              <a:xfrm>
                <a:off x="3078442" y="2845479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0" name="Google Shape;1850;p47"/>
              <p:cNvSpPr/>
              <p:nvPr/>
            </p:nvSpPr>
            <p:spPr>
              <a:xfrm>
                <a:off x="3078442" y="3080388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1" name="Google Shape;1851;p47"/>
              <p:cNvSpPr/>
              <p:nvPr/>
            </p:nvSpPr>
            <p:spPr>
              <a:xfrm>
                <a:off x="3078442" y="3315297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2" name="Google Shape;1852;p47"/>
              <p:cNvSpPr/>
              <p:nvPr/>
            </p:nvSpPr>
            <p:spPr>
              <a:xfrm>
                <a:off x="3078442" y="3550207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3" name="Google Shape;1853;p47"/>
              <p:cNvSpPr/>
              <p:nvPr/>
            </p:nvSpPr>
            <p:spPr>
              <a:xfrm>
                <a:off x="3078442" y="3843843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4" name="Google Shape;1854;p47"/>
              <p:cNvSpPr/>
              <p:nvPr/>
            </p:nvSpPr>
            <p:spPr>
              <a:xfrm>
                <a:off x="3646883" y="3594464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5" name="Google Shape;1855;p47"/>
              <p:cNvSpPr/>
              <p:nvPr/>
            </p:nvSpPr>
            <p:spPr>
              <a:xfrm>
                <a:off x="3646883" y="3888101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856" name="Google Shape;1856;p47"/>
              <p:cNvCxnSpPr>
                <a:stCxn id="1837" idx="0"/>
                <a:endCxn id="1857" idx="1"/>
              </p:cNvCxnSpPr>
              <p:nvPr/>
            </p:nvCxnSpPr>
            <p:spPr>
              <a:xfrm rot="10800000">
                <a:off x="1038866" y="1605392"/>
                <a:ext cx="114900" cy="66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858" name="Google Shape;1858;p47"/>
              <p:cNvCxnSpPr>
                <a:stCxn id="1837" idx="1"/>
                <a:endCxn id="1843" idx="5"/>
              </p:cNvCxnSpPr>
              <p:nvPr/>
            </p:nvCxnSpPr>
            <p:spPr>
              <a:xfrm rot="10800000">
                <a:off x="782016" y="2103829"/>
                <a:ext cx="281700" cy="202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859" name="Google Shape;1859;p47"/>
              <p:cNvCxnSpPr>
                <a:stCxn id="1837" idx="2"/>
                <a:endCxn id="1844" idx="3"/>
              </p:cNvCxnSpPr>
              <p:nvPr/>
            </p:nvCxnSpPr>
            <p:spPr>
              <a:xfrm rot="10800000">
                <a:off x="635816" y="2396042"/>
                <a:ext cx="390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860" name="Google Shape;1860;p47"/>
              <p:cNvCxnSpPr>
                <a:stCxn id="1837" idx="3"/>
                <a:endCxn id="1841" idx="7"/>
              </p:cNvCxnSpPr>
              <p:nvPr/>
            </p:nvCxnSpPr>
            <p:spPr>
              <a:xfrm flipH="1">
                <a:off x="683916" y="2485456"/>
                <a:ext cx="379800" cy="31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861" name="Google Shape;1861;p47"/>
              <p:cNvCxnSpPr>
                <a:stCxn id="1837" idx="4"/>
                <a:endCxn id="1839" idx="0"/>
              </p:cNvCxnSpPr>
              <p:nvPr/>
            </p:nvCxnSpPr>
            <p:spPr>
              <a:xfrm>
                <a:off x="1153766" y="2522492"/>
                <a:ext cx="0" cy="24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862" name="Google Shape;1862;p47"/>
              <p:cNvCxnSpPr>
                <a:stCxn id="1839" idx="3"/>
                <a:endCxn id="1842" idx="7"/>
              </p:cNvCxnSpPr>
              <p:nvPr/>
            </p:nvCxnSpPr>
            <p:spPr>
              <a:xfrm flipH="1">
                <a:off x="938916" y="2980958"/>
                <a:ext cx="124800" cy="36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863" name="Google Shape;1863;p47"/>
              <p:cNvCxnSpPr>
                <a:stCxn id="1839" idx="5"/>
                <a:endCxn id="1845" idx="0"/>
              </p:cNvCxnSpPr>
              <p:nvPr/>
            </p:nvCxnSpPr>
            <p:spPr>
              <a:xfrm>
                <a:off x="1243817" y="2980958"/>
                <a:ext cx="333900" cy="366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864" name="Google Shape;1864;p47"/>
              <p:cNvCxnSpPr>
                <a:stCxn id="1839" idx="6"/>
                <a:endCxn id="1840" idx="2"/>
              </p:cNvCxnSpPr>
              <p:nvPr/>
            </p:nvCxnSpPr>
            <p:spPr>
              <a:xfrm>
                <a:off x="1281116" y="2891545"/>
                <a:ext cx="210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865" name="Google Shape;1865;p47"/>
              <p:cNvCxnSpPr>
                <a:stCxn id="1842" idx="5"/>
                <a:endCxn id="1848" idx="1"/>
              </p:cNvCxnSpPr>
              <p:nvPr/>
            </p:nvCxnSpPr>
            <p:spPr>
              <a:xfrm>
                <a:off x="938808" y="3523126"/>
                <a:ext cx="198900" cy="297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866" name="Google Shape;1866;p47"/>
              <p:cNvCxnSpPr>
                <a:stCxn id="1847" idx="2"/>
                <a:endCxn id="1845" idx="3"/>
              </p:cNvCxnSpPr>
              <p:nvPr/>
            </p:nvCxnSpPr>
            <p:spPr>
              <a:xfrm rot="10800000">
                <a:off x="1745722" y="3433770"/>
                <a:ext cx="381300" cy="3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867" name="Google Shape;1867;p47"/>
              <p:cNvCxnSpPr>
                <a:stCxn id="1836" idx="6"/>
                <a:endCxn id="1849" idx="1"/>
              </p:cNvCxnSpPr>
              <p:nvPr/>
            </p:nvCxnSpPr>
            <p:spPr>
              <a:xfrm>
                <a:off x="2381722" y="2396042"/>
                <a:ext cx="696600" cy="53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868" name="Google Shape;1868;p47"/>
              <p:cNvCxnSpPr>
                <a:stCxn id="1836" idx="6"/>
                <a:endCxn id="1851" idx="1"/>
              </p:cNvCxnSpPr>
              <p:nvPr/>
            </p:nvCxnSpPr>
            <p:spPr>
              <a:xfrm>
                <a:off x="2381722" y="2396042"/>
                <a:ext cx="696600" cy="1005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869" name="Google Shape;1869;p47"/>
              <p:cNvCxnSpPr>
                <a:stCxn id="1836" idx="6"/>
                <a:endCxn id="1850" idx="1"/>
              </p:cNvCxnSpPr>
              <p:nvPr/>
            </p:nvCxnSpPr>
            <p:spPr>
              <a:xfrm>
                <a:off x="2381722" y="2396042"/>
                <a:ext cx="696600" cy="770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870" name="Google Shape;1870;p47"/>
              <p:cNvCxnSpPr>
                <a:stCxn id="1836" idx="6"/>
                <a:endCxn id="1852" idx="2"/>
              </p:cNvCxnSpPr>
              <p:nvPr/>
            </p:nvCxnSpPr>
            <p:spPr>
              <a:xfrm>
                <a:off x="2381722" y="2396042"/>
                <a:ext cx="696600" cy="1280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871" name="Google Shape;1871;p47"/>
              <p:cNvCxnSpPr>
                <a:stCxn id="1836" idx="6"/>
                <a:endCxn id="1853" idx="2"/>
              </p:cNvCxnSpPr>
              <p:nvPr/>
            </p:nvCxnSpPr>
            <p:spPr>
              <a:xfrm>
                <a:off x="2381722" y="2396042"/>
                <a:ext cx="696600" cy="157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872" name="Google Shape;1872;p47"/>
              <p:cNvCxnSpPr>
                <a:stCxn id="1847" idx="0"/>
                <a:endCxn id="1846" idx="2"/>
              </p:cNvCxnSpPr>
              <p:nvPr/>
            </p:nvCxnSpPr>
            <p:spPr>
              <a:xfrm rot="10800000">
                <a:off x="2254372" y="3017820"/>
                <a:ext cx="0" cy="32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873" name="Google Shape;1873;p47"/>
              <p:cNvCxnSpPr>
                <a:stCxn id="1852" idx="6"/>
                <a:endCxn id="1854" idx="0"/>
              </p:cNvCxnSpPr>
              <p:nvPr/>
            </p:nvCxnSpPr>
            <p:spPr>
              <a:xfrm flipH="1" rot="10800000">
                <a:off x="3333142" y="3594457"/>
                <a:ext cx="441000" cy="82200"/>
              </a:xfrm>
              <a:prstGeom prst="curvedConnector4">
                <a:avLst>
                  <a:gd fmla="val 35572" name="adj1"/>
                  <a:gd fmla="val 1029846" name="adj2"/>
                </a:avLst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874" name="Google Shape;1874;p47"/>
              <p:cNvCxnSpPr>
                <a:stCxn id="1852" idx="6"/>
                <a:endCxn id="1854" idx="2"/>
              </p:cNvCxnSpPr>
              <p:nvPr/>
            </p:nvCxnSpPr>
            <p:spPr>
              <a:xfrm>
                <a:off x="3333142" y="3676657"/>
                <a:ext cx="441000" cy="89700"/>
              </a:xfrm>
              <a:prstGeom prst="curvedConnector4">
                <a:avLst>
                  <a:gd fmla="val 35572" name="adj1"/>
                  <a:gd fmla="val 952121" name="adj2"/>
                </a:avLst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875" name="Google Shape;1875;p47"/>
              <p:cNvCxnSpPr>
                <a:stCxn id="1853" idx="6"/>
                <a:endCxn id="1855" idx="0"/>
              </p:cNvCxnSpPr>
              <p:nvPr/>
            </p:nvCxnSpPr>
            <p:spPr>
              <a:xfrm flipH="1" rot="10800000">
                <a:off x="3333142" y="3888093"/>
                <a:ext cx="441000" cy="82200"/>
              </a:xfrm>
              <a:prstGeom prst="curvedConnector4">
                <a:avLst>
                  <a:gd fmla="val 35572" name="adj1"/>
                  <a:gd fmla="val 1029846" name="adj2"/>
                </a:avLst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876" name="Google Shape;1876;p47"/>
              <p:cNvCxnSpPr>
                <a:stCxn id="1853" idx="6"/>
                <a:endCxn id="1855" idx="2"/>
              </p:cNvCxnSpPr>
              <p:nvPr/>
            </p:nvCxnSpPr>
            <p:spPr>
              <a:xfrm>
                <a:off x="3333142" y="3970293"/>
                <a:ext cx="441000" cy="89700"/>
              </a:xfrm>
              <a:prstGeom prst="curvedConnector4">
                <a:avLst>
                  <a:gd fmla="val 35572" name="adj1"/>
                  <a:gd fmla="val 952121" name="adj2"/>
                </a:avLst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877" name="Google Shape;1877;p47"/>
              <p:cNvCxnSpPr>
                <a:stCxn id="1839" idx="5"/>
                <a:endCxn id="1845" idx="1"/>
              </p:cNvCxnSpPr>
              <p:nvPr/>
            </p:nvCxnSpPr>
            <p:spPr>
              <a:xfrm>
                <a:off x="1243817" y="2980958"/>
                <a:ext cx="165900" cy="45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878" name="Google Shape;1878;p47"/>
              <p:cNvCxnSpPr>
                <a:stCxn id="1837" idx="3"/>
                <a:endCxn id="1841" idx="0"/>
              </p:cNvCxnSpPr>
              <p:nvPr/>
            </p:nvCxnSpPr>
            <p:spPr>
              <a:xfrm flipH="1">
                <a:off x="593916" y="2485456"/>
                <a:ext cx="469800" cy="279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879" name="Google Shape;1879;p47"/>
              <p:cNvCxnSpPr>
                <a:stCxn id="1837" idx="0"/>
                <a:endCxn id="1857" idx="2"/>
              </p:cNvCxnSpPr>
              <p:nvPr/>
            </p:nvCxnSpPr>
            <p:spPr>
              <a:xfrm flipH="1" rot="10800000">
                <a:off x="1153766" y="1701392"/>
                <a:ext cx="99000" cy="56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880" name="Google Shape;1880;p47"/>
              <p:cNvCxnSpPr>
                <a:stCxn id="1837" idx="0"/>
                <a:endCxn id="1857" idx="3"/>
              </p:cNvCxnSpPr>
              <p:nvPr/>
            </p:nvCxnSpPr>
            <p:spPr>
              <a:xfrm flipH="1" rot="10800000">
                <a:off x="1153766" y="1605392"/>
                <a:ext cx="312900" cy="66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881" name="Google Shape;1881;p47"/>
              <p:cNvCxnSpPr>
                <a:stCxn id="1836" idx="6"/>
                <a:endCxn id="1882" idx="1"/>
              </p:cNvCxnSpPr>
              <p:nvPr/>
            </p:nvCxnSpPr>
            <p:spPr>
              <a:xfrm>
                <a:off x="2381722" y="2396042"/>
                <a:ext cx="696600" cy="30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883" name="Google Shape;1883;p47"/>
              <p:cNvCxnSpPr>
                <a:stCxn id="1836" idx="6"/>
                <a:endCxn id="1884" idx="1"/>
              </p:cNvCxnSpPr>
              <p:nvPr/>
            </p:nvCxnSpPr>
            <p:spPr>
              <a:xfrm flipH="1" rot="10800000">
                <a:off x="2381722" y="2226842"/>
                <a:ext cx="696600" cy="169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885" name="Google Shape;1885;p47"/>
              <p:cNvCxnSpPr>
                <a:stCxn id="1836" idx="6"/>
                <a:endCxn id="1886" idx="1"/>
              </p:cNvCxnSpPr>
              <p:nvPr/>
            </p:nvCxnSpPr>
            <p:spPr>
              <a:xfrm>
                <a:off x="2381722" y="2396042"/>
                <a:ext cx="696600" cy="6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887" name="Google Shape;1887;p47"/>
              <p:cNvCxnSpPr>
                <a:stCxn id="1836" idx="6"/>
                <a:endCxn id="1888" idx="1"/>
              </p:cNvCxnSpPr>
              <p:nvPr/>
            </p:nvCxnSpPr>
            <p:spPr>
              <a:xfrm flipH="1" rot="10800000">
                <a:off x="2381722" y="1973942"/>
                <a:ext cx="656100" cy="422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889" name="Google Shape;1889;p47"/>
              <p:cNvCxnSpPr>
                <a:stCxn id="1836" idx="6"/>
                <a:endCxn id="1890" idx="1"/>
              </p:cNvCxnSpPr>
              <p:nvPr/>
            </p:nvCxnSpPr>
            <p:spPr>
              <a:xfrm flipH="1" rot="10800000">
                <a:off x="2381722" y="1698242"/>
                <a:ext cx="696600" cy="697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890" name="Google Shape;1890;p47"/>
              <p:cNvSpPr/>
              <p:nvPr/>
            </p:nvSpPr>
            <p:spPr>
              <a:xfrm>
                <a:off x="3078442" y="1612204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8" name="Google Shape;1888;p47"/>
              <p:cNvSpPr/>
              <p:nvPr/>
            </p:nvSpPr>
            <p:spPr>
              <a:xfrm>
                <a:off x="3037797" y="1887961"/>
                <a:ext cx="336000" cy="171900"/>
              </a:xfrm>
              <a:prstGeom prst="rect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4" name="Google Shape;1884;p47"/>
              <p:cNvSpPr/>
              <p:nvPr/>
            </p:nvSpPr>
            <p:spPr>
              <a:xfrm>
                <a:off x="3078442" y="2140750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6" name="Google Shape;1886;p47"/>
              <p:cNvSpPr/>
              <p:nvPr/>
            </p:nvSpPr>
            <p:spPr>
              <a:xfrm>
                <a:off x="3078442" y="2375660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2" name="Google Shape;1882;p47"/>
              <p:cNvSpPr/>
              <p:nvPr/>
            </p:nvSpPr>
            <p:spPr>
              <a:xfrm>
                <a:off x="3078442" y="2610569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57" name="Google Shape;1857;p47"/>
            <p:cNvSpPr/>
            <p:nvPr/>
          </p:nvSpPr>
          <p:spPr>
            <a:xfrm>
              <a:off x="3959640" y="-26772"/>
              <a:ext cx="213809" cy="104494"/>
            </a:xfrm>
            <a:prstGeom prst="flowChartDecision">
              <a:avLst/>
            </a:prstGeom>
            <a:noFill/>
            <a:ln cap="flat" cmpd="sng" w="2857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1" name="Google Shape;1891;p47"/>
          <p:cNvGrpSpPr/>
          <p:nvPr/>
        </p:nvGrpSpPr>
        <p:grpSpPr>
          <a:xfrm>
            <a:off x="8347300" y="999801"/>
            <a:ext cx="503100" cy="668999"/>
            <a:chOff x="4772600" y="3091226"/>
            <a:chExt cx="503100" cy="668999"/>
          </a:xfrm>
        </p:grpSpPr>
        <p:pic>
          <p:nvPicPr>
            <p:cNvPr id="1892" name="Google Shape;1892;p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00600" y="3091226"/>
              <a:ext cx="423500" cy="42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3" name="Google Shape;1893;p47"/>
            <p:cNvSpPr txBox="1"/>
            <p:nvPr/>
          </p:nvSpPr>
          <p:spPr>
            <a:xfrm>
              <a:off x="4772600" y="3437125"/>
              <a:ext cx="5031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/>
                <a:t>FFNN</a:t>
              </a:r>
              <a:endParaRPr sz="900"/>
            </a:p>
          </p:txBody>
        </p:sp>
      </p:grpSp>
      <p:grpSp>
        <p:nvGrpSpPr>
          <p:cNvPr id="1894" name="Google Shape;1894;p47"/>
          <p:cNvGrpSpPr/>
          <p:nvPr/>
        </p:nvGrpSpPr>
        <p:grpSpPr>
          <a:xfrm>
            <a:off x="4208366" y="1034517"/>
            <a:ext cx="747934" cy="498222"/>
            <a:chOff x="6687088" y="2967117"/>
            <a:chExt cx="1009629" cy="687487"/>
          </a:xfrm>
        </p:grpSpPr>
        <p:grpSp>
          <p:nvGrpSpPr>
            <p:cNvPr id="1895" name="Google Shape;1895;p47"/>
            <p:cNvGrpSpPr/>
            <p:nvPr/>
          </p:nvGrpSpPr>
          <p:grpSpPr>
            <a:xfrm>
              <a:off x="6687088" y="2967117"/>
              <a:ext cx="1002300" cy="317600"/>
              <a:chOff x="2193900" y="4331067"/>
              <a:chExt cx="1002300" cy="317600"/>
            </a:xfrm>
          </p:grpSpPr>
          <p:grpSp>
            <p:nvGrpSpPr>
              <p:cNvPr id="1896" name="Google Shape;1896;p47"/>
              <p:cNvGrpSpPr/>
              <p:nvPr/>
            </p:nvGrpSpPr>
            <p:grpSpPr>
              <a:xfrm>
                <a:off x="2345400" y="4331067"/>
                <a:ext cx="850800" cy="210000"/>
                <a:chOff x="863475" y="3440001"/>
                <a:chExt cx="850800" cy="210000"/>
              </a:xfrm>
            </p:grpSpPr>
            <p:sp>
              <p:nvSpPr>
                <p:cNvPr id="1897" name="Google Shape;1897;p47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898" name="Google Shape;1898;p47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1899" name="Google Shape;1899;p47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1900" name="Google Shape;1900;p47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1901" name="Google Shape;1901;p47"/>
                    <p:cNvCxnSpPr>
                      <a:stCxn id="1900" idx="6"/>
                      <a:endCxn id="1902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1902" name="Google Shape;1902;p47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1903" name="Google Shape;1903;p47"/>
              <p:cNvGrpSpPr/>
              <p:nvPr/>
            </p:nvGrpSpPr>
            <p:grpSpPr>
              <a:xfrm>
                <a:off x="2269650" y="4384867"/>
                <a:ext cx="850800" cy="210000"/>
                <a:chOff x="863475" y="3440001"/>
                <a:chExt cx="850800" cy="210000"/>
              </a:xfrm>
            </p:grpSpPr>
            <p:sp>
              <p:nvSpPr>
                <p:cNvPr id="1904" name="Google Shape;1904;p47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905" name="Google Shape;1905;p47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1906" name="Google Shape;1906;p47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1907" name="Google Shape;1907;p47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1908" name="Google Shape;1908;p47"/>
                    <p:cNvCxnSpPr>
                      <a:stCxn id="1907" idx="6"/>
                      <a:endCxn id="1909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1909" name="Google Shape;1909;p47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1910" name="Google Shape;1910;p47"/>
              <p:cNvGrpSpPr/>
              <p:nvPr/>
            </p:nvGrpSpPr>
            <p:grpSpPr>
              <a:xfrm>
                <a:off x="2193900" y="4438667"/>
                <a:ext cx="850800" cy="210000"/>
                <a:chOff x="863475" y="3440001"/>
                <a:chExt cx="850800" cy="210000"/>
              </a:xfrm>
            </p:grpSpPr>
            <p:sp>
              <p:nvSpPr>
                <p:cNvPr id="1911" name="Google Shape;1911;p47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912" name="Google Shape;1912;p47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1913" name="Google Shape;1913;p47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1914" name="Google Shape;1914;p47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1915" name="Google Shape;1915;p47"/>
                    <p:cNvCxnSpPr>
                      <a:stCxn id="1914" idx="6"/>
                      <a:endCxn id="1916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1916" name="Google Shape;1916;p47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1917" name="Google Shape;1917;p47"/>
            <p:cNvSpPr txBox="1"/>
            <p:nvPr/>
          </p:nvSpPr>
          <p:spPr>
            <a:xfrm>
              <a:off x="6845917" y="3208504"/>
              <a:ext cx="850800" cy="4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/>
                <a:t>Triplets</a:t>
              </a:r>
              <a:endParaRPr sz="900"/>
            </a:p>
          </p:txBody>
        </p:sp>
      </p:grpSp>
      <p:pic>
        <p:nvPicPr>
          <p:cNvPr id="1918" name="Google Shape;1918;p47"/>
          <p:cNvPicPr preferRelativeResize="0"/>
          <p:nvPr/>
        </p:nvPicPr>
        <p:blipFill rotWithShape="1">
          <a:blip r:embed="rId6">
            <a:alphaModFix/>
          </a:blip>
          <a:srcRect b="0" l="0" r="58932" t="0"/>
          <a:stretch/>
        </p:blipFill>
        <p:spPr>
          <a:xfrm>
            <a:off x="4284650" y="3107462"/>
            <a:ext cx="563400" cy="5273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47"/>
          <p:cNvGrpSpPr/>
          <p:nvPr/>
        </p:nvGrpSpPr>
        <p:grpSpPr>
          <a:xfrm>
            <a:off x="96409" y="4165681"/>
            <a:ext cx="1150066" cy="936457"/>
            <a:chOff x="325009" y="3683593"/>
            <a:chExt cx="1150066" cy="936457"/>
          </a:xfrm>
        </p:grpSpPr>
        <p:grpSp>
          <p:nvGrpSpPr>
            <p:cNvPr id="1920" name="Google Shape;1920;p47"/>
            <p:cNvGrpSpPr/>
            <p:nvPr/>
          </p:nvGrpSpPr>
          <p:grpSpPr>
            <a:xfrm>
              <a:off x="325009" y="3683593"/>
              <a:ext cx="977391" cy="454538"/>
              <a:chOff x="6131147" y="2007588"/>
              <a:chExt cx="2026941" cy="863813"/>
            </a:xfrm>
          </p:grpSpPr>
          <p:sp>
            <p:nvSpPr>
              <p:cNvPr id="1921" name="Google Shape;1921;p47"/>
              <p:cNvSpPr/>
              <p:nvPr/>
            </p:nvSpPr>
            <p:spPr>
              <a:xfrm>
                <a:off x="6131147" y="2287762"/>
                <a:ext cx="328200" cy="328200"/>
              </a:xfrm>
              <a:prstGeom prst="ellipse">
                <a:avLst/>
              </a:prstGeom>
              <a:solidFill>
                <a:srgbClr val="C488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2" name="Google Shape;1922;p47"/>
              <p:cNvSpPr/>
              <p:nvPr/>
            </p:nvSpPr>
            <p:spPr>
              <a:xfrm>
                <a:off x="6963188" y="2007588"/>
                <a:ext cx="328200" cy="328200"/>
              </a:xfrm>
              <a:prstGeom prst="ellipse">
                <a:avLst/>
              </a:prstGeom>
              <a:solidFill>
                <a:srgbClr val="C488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3" name="Google Shape;1923;p47"/>
              <p:cNvSpPr/>
              <p:nvPr/>
            </p:nvSpPr>
            <p:spPr>
              <a:xfrm>
                <a:off x="6963188" y="2543200"/>
                <a:ext cx="328200" cy="328200"/>
              </a:xfrm>
              <a:prstGeom prst="ellipse">
                <a:avLst/>
              </a:prstGeom>
              <a:solidFill>
                <a:srgbClr val="C488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924" name="Google Shape;1924;p47"/>
              <p:cNvCxnSpPr>
                <a:stCxn id="1921" idx="6"/>
                <a:endCxn id="1922" idx="2"/>
              </p:cNvCxnSpPr>
              <p:nvPr/>
            </p:nvCxnSpPr>
            <p:spPr>
              <a:xfrm flipH="1" rot="10800000">
                <a:off x="6459347" y="2171662"/>
                <a:ext cx="503700" cy="280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925" name="Google Shape;1925;p47"/>
              <p:cNvCxnSpPr>
                <a:stCxn id="1921" idx="6"/>
                <a:endCxn id="1923" idx="2"/>
              </p:cNvCxnSpPr>
              <p:nvPr/>
            </p:nvCxnSpPr>
            <p:spPr>
              <a:xfrm>
                <a:off x="6459347" y="2451862"/>
                <a:ext cx="503700" cy="255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926" name="Google Shape;1926;p47"/>
              <p:cNvSpPr/>
              <p:nvPr/>
            </p:nvSpPr>
            <p:spPr>
              <a:xfrm>
                <a:off x="7829887" y="2035548"/>
                <a:ext cx="328200" cy="223050"/>
              </a:xfrm>
              <a:prstGeom prst="flowChartPreparation">
                <a:avLst/>
              </a:prstGeom>
              <a:solidFill>
                <a:srgbClr val="3C78D8"/>
              </a:solidFill>
              <a:ln cap="flat" cmpd="sng" w="2857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927" name="Google Shape;1927;p47"/>
              <p:cNvCxnSpPr>
                <a:stCxn id="1922" idx="6"/>
                <a:endCxn id="1926" idx="0"/>
              </p:cNvCxnSpPr>
              <p:nvPr/>
            </p:nvCxnSpPr>
            <p:spPr>
              <a:xfrm flipH="1" rot="10800000">
                <a:off x="7291388" y="2035488"/>
                <a:ext cx="702600" cy="136200"/>
              </a:xfrm>
              <a:prstGeom prst="curvedConnector4">
                <a:avLst>
                  <a:gd fmla="val 38322" name="adj1"/>
                  <a:gd fmla="val 128045" name="adj2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928" name="Google Shape;1928;p47"/>
              <p:cNvCxnSpPr>
                <a:stCxn id="1922" idx="6"/>
                <a:endCxn id="1926" idx="2"/>
              </p:cNvCxnSpPr>
              <p:nvPr/>
            </p:nvCxnSpPr>
            <p:spPr>
              <a:xfrm>
                <a:off x="7291388" y="2171688"/>
                <a:ext cx="702600" cy="87000"/>
              </a:xfrm>
              <a:prstGeom prst="curvedConnector4">
                <a:avLst>
                  <a:gd fmla="val 38322" name="adj1"/>
                  <a:gd fmla="val 104648" name="adj2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929" name="Google Shape;1929;p47"/>
              <p:cNvSpPr/>
              <p:nvPr/>
            </p:nvSpPr>
            <p:spPr>
              <a:xfrm>
                <a:off x="7829887" y="2645148"/>
                <a:ext cx="328200" cy="223050"/>
              </a:xfrm>
              <a:prstGeom prst="flowChartPreparation">
                <a:avLst/>
              </a:prstGeom>
              <a:solidFill>
                <a:srgbClr val="3C78D8"/>
              </a:solidFill>
              <a:ln cap="flat" cmpd="sng" w="2857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930" name="Google Shape;1930;p47"/>
              <p:cNvCxnSpPr>
                <a:stCxn id="1923" idx="6"/>
                <a:endCxn id="1929" idx="0"/>
              </p:cNvCxnSpPr>
              <p:nvPr/>
            </p:nvCxnSpPr>
            <p:spPr>
              <a:xfrm flipH="1" rot="10800000">
                <a:off x="7291388" y="2645200"/>
                <a:ext cx="702600" cy="62100"/>
              </a:xfrm>
              <a:prstGeom prst="curvedConnector4">
                <a:avLst>
                  <a:gd fmla="val 38322" name="adj1"/>
                  <a:gd fmla="val 213016" name="adj2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931" name="Google Shape;1931;p47"/>
              <p:cNvCxnSpPr>
                <a:stCxn id="1923" idx="6"/>
                <a:endCxn id="1929" idx="2"/>
              </p:cNvCxnSpPr>
              <p:nvPr/>
            </p:nvCxnSpPr>
            <p:spPr>
              <a:xfrm>
                <a:off x="7291388" y="2707300"/>
                <a:ext cx="702600" cy="160800"/>
              </a:xfrm>
              <a:prstGeom prst="curvedConnector4">
                <a:avLst>
                  <a:gd fmla="val 38322" name="adj1"/>
                  <a:gd fmla="val 121663" name="adj2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sp>
          <p:nvSpPr>
            <p:cNvPr id="1932" name="Google Shape;1932;p47"/>
            <p:cNvSpPr txBox="1"/>
            <p:nvPr/>
          </p:nvSpPr>
          <p:spPr>
            <a:xfrm>
              <a:off x="362675" y="4127450"/>
              <a:ext cx="1112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/>
                <a:t>TTP graph</a:t>
              </a:r>
              <a:endParaRPr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/>
                <a:t>(T1070.005)</a:t>
              </a:r>
              <a:endParaRPr sz="1000"/>
            </a:p>
          </p:txBody>
        </p:sp>
      </p:grpSp>
      <p:pic>
        <p:nvPicPr>
          <p:cNvPr id="1933" name="Google Shape;1933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15125" y="3127752"/>
            <a:ext cx="503100" cy="5030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34" name="Google Shape;1934;p47"/>
          <p:cNvCxnSpPr>
            <a:stCxn id="1918" idx="3"/>
            <a:endCxn id="1935" idx="1"/>
          </p:cNvCxnSpPr>
          <p:nvPr/>
        </p:nvCxnSpPr>
        <p:spPr>
          <a:xfrm>
            <a:off x="4848050" y="3371147"/>
            <a:ext cx="352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936" name="Google Shape;1936;p47"/>
          <p:cNvGrpSpPr/>
          <p:nvPr/>
        </p:nvGrpSpPr>
        <p:grpSpPr>
          <a:xfrm>
            <a:off x="6432025" y="3070175"/>
            <a:ext cx="711125" cy="618225"/>
            <a:chOff x="1526875" y="4128700"/>
            <a:chExt cx="711125" cy="618225"/>
          </a:xfrm>
        </p:grpSpPr>
        <p:sp>
          <p:nvSpPr>
            <p:cNvPr id="1937" name="Google Shape;1937;p47"/>
            <p:cNvSpPr txBox="1"/>
            <p:nvPr/>
          </p:nvSpPr>
          <p:spPr>
            <a:xfrm>
              <a:off x="1637100" y="4128700"/>
              <a:ext cx="600900" cy="492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selection</a:t>
              </a:r>
              <a:r>
                <a:rPr lang="zh-TW" sz="400">
                  <a:solidFill>
                    <a:srgbClr val="6AA84F"/>
                  </a:solidFill>
                </a:rPr>
                <a:t>:</a:t>
              </a:r>
              <a:endParaRPr sz="400">
                <a:solidFill>
                  <a:srgbClr val="6AA84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434343"/>
                  </a:solidFill>
                </a:rPr>
                <a:t>    - ZZZ: ^A.*B$</a:t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filter:</a:t>
              </a:r>
              <a:endParaRPr sz="400">
                <a:solidFill>
                  <a:srgbClr val="38761D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C9DAF8"/>
                  </a:solidFill>
                </a:rPr>
                <a:t>   </a:t>
              </a:r>
              <a:r>
                <a:rPr lang="zh-TW" sz="400">
                  <a:solidFill>
                    <a:srgbClr val="434343"/>
                  </a:solidFill>
                </a:rPr>
                <a:t> - XXX: ^(?=.*H)(?=.*I).*$</a:t>
              </a:r>
              <a:endParaRPr sz="400">
                <a:solidFill>
                  <a:srgbClr val="434343"/>
                </a:solidFill>
              </a:endParaRPr>
            </a:p>
          </p:txBody>
        </p:sp>
        <p:sp>
          <p:nvSpPr>
            <p:cNvPr id="1938" name="Google Shape;1938;p47"/>
            <p:cNvSpPr txBox="1"/>
            <p:nvPr/>
          </p:nvSpPr>
          <p:spPr>
            <a:xfrm>
              <a:off x="1593000" y="4182500"/>
              <a:ext cx="600900" cy="492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selection</a:t>
              </a:r>
              <a:r>
                <a:rPr lang="zh-TW" sz="400">
                  <a:solidFill>
                    <a:srgbClr val="6AA84F"/>
                  </a:solidFill>
                </a:rPr>
                <a:t>:</a:t>
              </a:r>
              <a:endParaRPr sz="400">
                <a:solidFill>
                  <a:srgbClr val="6AA84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434343"/>
                  </a:solidFill>
                </a:rPr>
                <a:t>    - ZZZ: ^A.*B$</a:t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filter:</a:t>
              </a:r>
              <a:endParaRPr sz="400">
                <a:solidFill>
                  <a:srgbClr val="38761D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C9DAF8"/>
                  </a:solidFill>
                </a:rPr>
                <a:t>   </a:t>
              </a:r>
              <a:r>
                <a:rPr lang="zh-TW" sz="400">
                  <a:solidFill>
                    <a:srgbClr val="434343"/>
                  </a:solidFill>
                </a:rPr>
                <a:t> - XXX: ^(?=.*H)(?=.*I).*$</a:t>
              </a:r>
              <a:endParaRPr sz="400">
                <a:solidFill>
                  <a:srgbClr val="434343"/>
                </a:solidFill>
              </a:endParaRPr>
            </a:p>
          </p:txBody>
        </p:sp>
        <p:sp>
          <p:nvSpPr>
            <p:cNvPr id="1939" name="Google Shape;1939;p47"/>
            <p:cNvSpPr txBox="1"/>
            <p:nvPr/>
          </p:nvSpPr>
          <p:spPr>
            <a:xfrm>
              <a:off x="1526875" y="4254325"/>
              <a:ext cx="600900" cy="492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selection</a:t>
              </a:r>
              <a:r>
                <a:rPr lang="zh-TW" sz="400">
                  <a:solidFill>
                    <a:srgbClr val="6AA84F"/>
                  </a:solidFill>
                </a:rPr>
                <a:t>:</a:t>
              </a:r>
              <a:endParaRPr sz="400">
                <a:solidFill>
                  <a:srgbClr val="6AA84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434343"/>
                  </a:solidFill>
                </a:rPr>
                <a:t>    - ZZZ: ^A.*B$</a:t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filter:</a:t>
              </a:r>
              <a:endParaRPr sz="400">
                <a:solidFill>
                  <a:srgbClr val="38761D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C9DAF8"/>
                  </a:solidFill>
                </a:rPr>
                <a:t>   </a:t>
              </a:r>
              <a:r>
                <a:rPr lang="zh-TW" sz="400">
                  <a:solidFill>
                    <a:srgbClr val="434343"/>
                  </a:solidFill>
                </a:rPr>
                <a:t> - XXX: ^(?=.*H)(?=.*I).*$</a:t>
              </a:r>
              <a:endParaRPr sz="400">
                <a:solidFill>
                  <a:srgbClr val="434343"/>
                </a:solidFill>
              </a:endParaRPr>
            </a:p>
          </p:txBody>
        </p:sp>
      </p:grpSp>
      <p:grpSp>
        <p:nvGrpSpPr>
          <p:cNvPr id="1940" name="Google Shape;1940;p47"/>
          <p:cNvGrpSpPr/>
          <p:nvPr/>
        </p:nvGrpSpPr>
        <p:grpSpPr>
          <a:xfrm>
            <a:off x="4210707" y="2309160"/>
            <a:ext cx="742548" cy="504858"/>
            <a:chOff x="6687088" y="2967117"/>
            <a:chExt cx="1003036" cy="621593"/>
          </a:xfrm>
        </p:grpSpPr>
        <p:grpSp>
          <p:nvGrpSpPr>
            <p:cNvPr id="1941" name="Google Shape;1941;p47"/>
            <p:cNvGrpSpPr/>
            <p:nvPr/>
          </p:nvGrpSpPr>
          <p:grpSpPr>
            <a:xfrm>
              <a:off x="6687088" y="2967117"/>
              <a:ext cx="1002300" cy="317600"/>
              <a:chOff x="2193900" y="4331067"/>
              <a:chExt cx="1002300" cy="317600"/>
            </a:xfrm>
          </p:grpSpPr>
          <p:grpSp>
            <p:nvGrpSpPr>
              <p:cNvPr id="1942" name="Google Shape;1942;p47"/>
              <p:cNvGrpSpPr/>
              <p:nvPr/>
            </p:nvGrpSpPr>
            <p:grpSpPr>
              <a:xfrm>
                <a:off x="2345400" y="4331067"/>
                <a:ext cx="850800" cy="210000"/>
                <a:chOff x="863475" y="3440001"/>
                <a:chExt cx="850800" cy="210000"/>
              </a:xfrm>
            </p:grpSpPr>
            <p:sp>
              <p:nvSpPr>
                <p:cNvPr id="1943" name="Google Shape;1943;p47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944" name="Google Shape;1944;p47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1945" name="Google Shape;1945;p47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1946" name="Google Shape;1946;p47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1947" name="Google Shape;1947;p47"/>
                    <p:cNvCxnSpPr>
                      <a:stCxn id="1946" idx="6"/>
                      <a:endCxn id="1948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1948" name="Google Shape;1948;p47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1949" name="Google Shape;1949;p47"/>
              <p:cNvGrpSpPr/>
              <p:nvPr/>
            </p:nvGrpSpPr>
            <p:grpSpPr>
              <a:xfrm>
                <a:off x="2269650" y="4384867"/>
                <a:ext cx="850800" cy="210000"/>
                <a:chOff x="863475" y="3440001"/>
                <a:chExt cx="850800" cy="210000"/>
              </a:xfrm>
            </p:grpSpPr>
            <p:sp>
              <p:nvSpPr>
                <p:cNvPr id="1950" name="Google Shape;1950;p47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951" name="Google Shape;1951;p47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1952" name="Google Shape;1952;p47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1953" name="Google Shape;1953;p47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1954" name="Google Shape;1954;p47"/>
                    <p:cNvCxnSpPr>
                      <a:stCxn id="1953" idx="6"/>
                      <a:endCxn id="1955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1955" name="Google Shape;1955;p47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1956" name="Google Shape;1956;p47"/>
              <p:cNvGrpSpPr/>
              <p:nvPr/>
            </p:nvGrpSpPr>
            <p:grpSpPr>
              <a:xfrm>
                <a:off x="2193900" y="4438667"/>
                <a:ext cx="850800" cy="210000"/>
                <a:chOff x="863475" y="3440001"/>
                <a:chExt cx="850800" cy="210000"/>
              </a:xfrm>
            </p:grpSpPr>
            <p:sp>
              <p:nvSpPr>
                <p:cNvPr id="1957" name="Google Shape;1957;p47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958" name="Google Shape;1958;p47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1959" name="Google Shape;1959;p47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1960" name="Google Shape;1960;p47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1961" name="Google Shape;1961;p47"/>
                    <p:cNvCxnSpPr>
                      <a:stCxn id="1960" idx="6"/>
                      <a:endCxn id="1962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1962" name="Google Shape;1962;p47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1963" name="Google Shape;1963;p47"/>
            <p:cNvSpPr txBox="1"/>
            <p:nvPr/>
          </p:nvSpPr>
          <p:spPr>
            <a:xfrm>
              <a:off x="6729524" y="3190910"/>
              <a:ext cx="960600" cy="39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/>
                <a:t>Triplets</a:t>
              </a:r>
              <a:endParaRPr sz="900"/>
            </a:p>
          </p:txBody>
        </p:sp>
      </p:grpSp>
      <p:cxnSp>
        <p:nvCxnSpPr>
          <p:cNvPr id="1964" name="Google Shape;1964;p47"/>
          <p:cNvCxnSpPr/>
          <p:nvPr/>
        </p:nvCxnSpPr>
        <p:spPr>
          <a:xfrm>
            <a:off x="6071267" y="804279"/>
            <a:ext cx="353400" cy="46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5" name="Google Shape;1965;p47"/>
          <p:cNvCxnSpPr>
            <a:endCxn id="1966" idx="1"/>
          </p:cNvCxnSpPr>
          <p:nvPr/>
        </p:nvCxnSpPr>
        <p:spPr>
          <a:xfrm flipH="1" rot="10800000">
            <a:off x="7043942" y="803666"/>
            <a:ext cx="231600" cy="57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7" name="Google Shape;1967;p47"/>
          <p:cNvCxnSpPr>
            <a:endCxn id="1968" idx="2"/>
          </p:cNvCxnSpPr>
          <p:nvPr/>
        </p:nvCxnSpPr>
        <p:spPr>
          <a:xfrm rot="10800000">
            <a:off x="5903689" y="2797176"/>
            <a:ext cx="657900" cy="283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9" name="Google Shape;1969;p47"/>
          <p:cNvCxnSpPr>
            <a:endCxn id="1968" idx="1"/>
          </p:cNvCxnSpPr>
          <p:nvPr/>
        </p:nvCxnSpPr>
        <p:spPr>
          <a:xfrm flipH="1" rot="10800000">
            <a:off x="4847875" y="2473926"/>
            <a:ext cx="681900" cy="1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70" name="Google Shape;1970;p47"/>
          <p:cNvSpPr txBox="1"/>
          <p:nvPr/>
        </p:nvSpPr>
        <p:spPr>
          <a:xfrm>
            <a:off x="3966655" y="3550851"/>
            <a:ext cx="119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Sigma Rule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(Human readable)</a:t>
            </a:r>
            <a:endParaRPr sz="900"/>
          </a:p>
        </p:txBody>
      </p:sp>
      <p:sp>
        <p:nvSpPr>
          <p:cNvPr id="1971" name="Google Shape;1971;p47"/>
          <p:cNvSpPr txBox="1"/>
          <p:nvPr/>
        </p:nvSpPr>
        <p:spPr>
          <a:xfrm>
            <a:off x="6444300" y="3597318"/>
            <a:ext cx="136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Rule Database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(Machine readable)</a:t>
            </a:r>
            <a:endParaRPr sz="900"/>
          </a:p>
        </p:txBody>
      </p:sp>
      <p:sp>
        <p:nvSpPr>
          <p:cNvPr id="1972" name="Google Shape;1972;p47"/>
          <p:cNvSpPr txBox="1"/>
          <p:nvPr/>
        </p:nvSpPr>
        <p:spPr>
          <a:xfrm>
            <a:off x="2474977" y="4662528"/>
            <a:ext cx="149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Detected TTP Triplets</a:t>
            </a:r>
            <a:endParaRPr sz="1000"/>
          </a:p>
        </p:txBody>
      </p:sp>
      <p:grpSp>
        <p:nvGrpSpPr>
          <p:cNvPr id="1973" name="Google Shape;1973;p47"/>
          <p:cNvGrpSpPr/>
          <p:nvPr/>
        </p:nvGrpSpPr>
        <p:grpSpPr>
          <a:xfrm>
            <a:off x="2731531" y="3591875"/>
            <a:ext cx="834728" cy="1171377"/>
            <a:chOff x="3408381" y="3086475"/>
            <a:chExt cx="834728" cy="1171377"/>
          </a:xfrm>
        </p:grpSpPr>
        <p:grpSp>
          <p:nvGrpSpPr>
            <p:cNvPr id="1974" name="Google Shape;1974;p47"/>
            <p:cNvGrpSpPr/>
            <p:nvPr/>
          </p:nvGrpSpPr>
          <p:grpSpPr>
            <a:xfrm>
              <a:off x="3408381" y="3086475"/>
              <a:ext cx="598877" cy="775697"/>
              <a:chOff x="3821400" y="3292037"/>
              <a:chExt cx="913200" cy="1203938"/>
            </a:xfrm>
          </p:grpSpPr>
          <p:sp>
            <p:nvSpPr>
              <p:cNvPr id="1975" name="Google Shape;1975;p47"/>
              <p:cNvSpPr/>
              <p:nvPr/>
            </p:nvSpPr>
            <p:spPr>
              <a:xfrm>
                <a:off x="3821400" y="3427975"/>
                <a:ext cx="913200" cy="10680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976" name="Google Shape;1976;p47"/>
              <p:cNvGrpSpPr/>
              <p:nvPr/>
            </p:nvGrpSpPr>
            <p:grpSpPr>
              <a:xfrm>
                <a:off x="3913207" y="4314125"/>
                <a:ext cx="600968" cy="137411"/>
                <a:chOff x="6820145" y="2138427"/>
                <a:chExt cx="600968" cy="137411"/>
              </a:xfrm>
            </p:grpSpPr>
            <p:sp>
              <p:nvSpPr>
                <p:cNvPr id="1977" name="Google Shape;1977;p47"/>
                <p:cNvSpPr/>
                <p:nvPr/>
              </p:nvSpPr>
              <p:spPr>
                <a:xfrm>
                  <a:off x="7293913" y="2138427"/>
                  <a:ext cx="127200" cy="137400"/>
                </a:xfrm>
                <a:prstGeom prst="ellipse">
                  <a:avLst/>
                </a:prstGeom>
                <a:noFill/>
                <a:ln cap="flat" cmpd="sng" w="28575">
                  <a:solidFill>
                    <a:srgbClr val="C4889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8" name="Google Shape;1978;p47"/>
                <p:cNvSpPr/>
                <p:nvPr/>
              </p:nvSpPr>
              <p:spPr>
                <a:xfrm>
                  <a:off x="6820145" y="2138438"/>
                  <a:ext cx="127200" cy="137400"/>
                </a:xfrm>
                <a:prstGeom prst="ellipse">
                  <a:avLst/>
                </a:prstGeom>
                <a:noFill/>
                <a:ln cap="flat" cmpd="sng" w="28575">
                  <a:solidFill>
                    <a:srgbClr val="C4889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979" name="Google Shape;1979;p47"/>
                <p:cNvCxnSpPr>
                  <a:stCxn id="1978" idx="6"/>
                  <a:endCxn id="1977" idx="2"/>
                </p:cNvCxnSpPr>
                <p:nvPr/>
              </p:nvCxnSpPr>
              <p:spPr>
                <a:xfrm>
                  <a:off x="6947345" y="2207138"/>
                  <a:ext cx="346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</p:grpSp>
          <p:grpSp>
            <p:nvGrpSpPr>
              <p:cNvPr id="1980" name="Google Shape;1980;p47"/>
              <p:cNvGrpSpPr/>
              <p:nvPr/>
            </p:nvGrpSpPr>
            <p:grpSpPr>
              <a:xfrm>
                <a:off x="3911992" y="3618663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1981" name="Google Shape;1981;p47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1982" name="Google Shape;1982;p47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1983" name="Google Shape;1983;p47"/>
                  <p:cNvCxnSpPr>
                    <a:stCxn id="1982" idx="6"/>
                    <a:endCxn id="1984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1984" name="Google Shape;1984;p47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85" name="Google Shape;1985;p47"/>
              <p:cNvGrpSpPr/>
              <p:nvPr/>
            </p:nvGrpSpPr>
            <p:grpSpPr>
              <a:xfrm>
                <a:off x="3911992" y="3847263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1986" name="Google Shape;1986;p47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1987" name="Google Shape;1987;p47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1988" name="Google Shape;1988;p47"/>
                  <p:cNvCxnSpPr>
                    <a:stCxn id="1987" idx="6"/>
                    <a:endCxn id="1989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1989" name="Google Shape;1989;p47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90" name="Google Shape;1990;p47"/>
              <p:cNvGrpSpPr/>
              <p:nvPr/>
            </p:nvGrpSpPr>
            <p:grpSpPr>
              <a:xfrm>
                <a:off x="3911992" y="4075863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1991" name="Google Shape;1991;p47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1992" name="Google Shape;1992;p47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1993" name="Google Shape;1993;p47"/>
                  <p:cNvCxnSpPr>
                    <a:stCxn id="1992" idx="6"/>
                    <a:endCxn id="1994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1994" name="Google Shape;1994;p47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995" name="Google Shape;1995;p47"/>
              <p:cNvSpPr txBox="1"/>
              <p:nvPr/>
            </p:nvSpPr>
            <p:spPr>
              <a:xfrm>
                <a:off x="3972771" y="3292037"/>
                <a:ext cx="645900" cy="42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600">
                    <a:solidFill>
                      <a:srgbClr val="1155CC"/>
                    </a:solidFill>
                  </a:rPr>
                  <a:t>Benign</a:t>
                </a:r>
                <a:endParaRPr sz="600">
                  <a:solidFill>
                    <a:srgbClr val="1155CC"/>
                  </a:solidFill>
                </a:endParaRPr>
              </a:p>
            </p:txBody>
          </p:sp>
        </p:grpSp>
        <p:grpSp>
          <p:nvGrpSpPr>
            <p:cNvPr id="1996" name="Google Shape;1996;p47"/>
            <p:cNvGrpSpPr/>
            <p:nvPr/>
          </p:nvGrpSpPr>
          <p:grpSpPr>
            <a:xfrm>
              <a:off x="3481879" y="3209575"/>
              <a:ext cx="761229" cy="1048277"/>
              <a:chOff x="398292" y="2323137"/>
              <a:chExt cx="761229" cy="1048277"/>
            </a:xfrm>
          </p:grpSpPr>
          <p:grpSp>
            <p:nvGrpSpPr>
              <p:cNvPr id="1997" name="Google Shape;1997;p47"/>
              <p:cNvGrpSpPr/>
              <p:nvPr/>
            </p:nvGrpSpPr>
            <p:grpSpPr>
              <a:xfrm>
                <a:off x="398292" y="2323137"/>
                <a:ext cx="598842" cy="822164"/>
                <a:chOff x="4717000" y="3632044"/>
                <a:chExt cx="846300" cy="1195006"/>
              </a:xfrm>
            </p:grpSpPr>
            <p:sp>
              <p:nvSpPr>
                <p:cNvPr id="1998" name="Google Shape;1998;p47"/>
                <p:cNvSpPr/>
                <p:nvPr/>
              </p:nvSpPr>
              <p:spPr>
                <a:xfrm>
                  <a:off x="4717000" y="3715550"/>
                  <a:ext cx="846300" cy="11115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rgbClr val="CC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999" name="Google Shape;1999;p47"/>
                <p:cNvGrpSpPr/>
                <p:nvPr/>
              </p:nvGrpSpPr>
              <p:grpSpPr>
                <a:xfrm>
                  <a:off x="4801569" y="3908936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2000" name="Google Shape;2000;p47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01" name="Google Shape;2001;p47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002" name="Google Shape;2002;p47"/>
                  <p:cNvCxnSpPr>
                    <a:stCxn id="2001" idx="6"/>
                    <a:endCxn id="2000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2003" name="Google Shape;2003;p47"/>
                <p:cNvGrpSpPr/>
                <p:nvPr/>
              </p:nvGrpSpPr>
              <p:grpSpPr>
                <a:xfrm>
                  <a:off x="4801569" y="4028604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2004" name="Google Shape;2004;p47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05" name="Google Shape;2005;p47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006" name="Google Shape;2006;p47"/>
                  <p:cNvCxnSpPr>
                    <a:stCxn id="2005" idx="6"/>
                    <a:endCxn id="2004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2007" name="Google Shape;2007;p47"/>
                <p:cNvGrpSpPr/>
                <p:nvPr/>
              </p:nvGrpSpPr>
              <p:grpSpPr>
                <a:xfrm>
                  <a:off x="4804682" y="41810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2008" name="Google Shape;2008;p47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009" name="Google Shape;2009;p47"/>
                  <p:cNvCxnSpPr>
                    <a:stCxn id="2008" idx="6"/>
                    <a:endCxn id="2010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2010" name="Google Shape;2010;p47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011" name="Google Shape;2011;p47"/>
                <p:cNvGrpSpPr/>
                <p:nvPr/>
              </p:nvGrpSpPr>
              <p:grpSpPr>
                <a:xfrm>
                  <a:off x="4804682" y="43334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2012" name="Google Shape;2012;p47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013" name="Google Shape;2013;p47"/>
                  <p:cNvCxnSpPr>
                    <a:stCxn id="2012" idx="6"/>
                    <a:endCxn id="2014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2014" name="Google Shape;2014;p47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015" name="Google Shape;2015;p47"/>
                <p:cNvGrpSpPr/>
                <p:nvPr/>
              </p:nvGrpSpPr>
              <p:grpSpPr>
                <a:xfrm>
                  <a:off x="4804682" y="44858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2016" name="Google Shape;2016;p47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017" name="Google Shape;2017;p47"/>
                  <p:cNvCxnSpPr>
                    <a:stCxn id="2016" idx="6"/>
                    <a:endCxn id="2018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2018" name="Google Shape;2018;p47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019" name="Google Shape;2019;p47"/>
                <p:cNvGrpSpPr/>
                <p:nvPr/>
              </p:nvGrpSpPr>
              <p:grpSpPr>
                <a:xfrm>
                  <a:off x="4804682" y="46382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2020" name="Google Shape;2020;p47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021" name="Google Shape;2021;p47"/>
                  <p:cNvCxnSpPr>
                    <a:stCxn id="2020" idx="6"/>
                    <a:endCxn id="2022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2022" name="Google Shape;2022;p47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023" name="Google Shape;2023;p47"/>
                <p:cNvSpPr txBox="1"/>
                <p:nvPr/>
              </p:nvSpPr>
              <p:spPr>
                <a:xfrm>
                  <a:off x="4852293" y="3632044"/>
                  <a:ext cx="598500" cy="402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600">
                      <a:solidFill>
                        <a:srgbClr val="FF0000"/>
                      </a:solidFill>
                    </a:rPr>
                    <a:t>T1111</a:t>
                  </a:r>
                  <a:endParaRPr sz="60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2024" name="Google Shape;2024;p47"/>
              <p:cNvGrpSpPr/>
              <p:nvPr/>
            </p:nvGrpSpPr>
            <p:grpSpPr>
              <a:xfrm>
                <a:off x="461066" y="2435737"/>
                <a:ext cx="598842" cy="822164"/>
                <a:chOff x="4717000" y="3632044"/>
                <a:chExt cx="846300" cy="1195006"/>
              </a:xfrm>
            </p:grpSpPr>
            <p:sp>
              <p:nvSpPr>
                <p:cNvPr id="2025" name="Google Shape;2025;p47"/>
                <p:cNvSpPr/>
                <p:nvPr/>
              </p:nvSpPr>
              <p:spPr>
                <a:xfrm>
                  <a:off x="4717000" y="3715550"/>
                  <a:ext cx="846300" cy="11115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rgbClr val="CC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026" name="Google Shape;2026;p47"/>
                <p:cNvGrpSpPr/>
                <p:nvPr/>
              </p:nvGrpSpPr>
              <p:grpSpPr>
                <a:xfrm>
                  <a:off x="4801569" y="3908936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2027" name="Google Shape;2027;p47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28" name="Google Shape;2028;p47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029" name="Google Shape;2029;p47"/>
                  <p:cNvCxnSpPr>
                    <a:stCxn id="2028" idx="6"/>
                    <a:endCxn id="2027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2030" name="Google Shape;2030;p47"/>
                <p:cNvGrpSpPr/>
                <p:nvPr/>
              </p:nvGrpSpPr>
              <p:grpSpPr>
                <a:xfrm>
                  <a:off x="4801569" y="4028604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2031" name="Google Shape;2031;p47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32" name="Google Shape;2032;p47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033" name="Google Shape;2033;p47"/>
                  <p:cNvCxnSpPr>
                    <a:stCxn id="2032" idx="6"/>
                    <a:endCxn id="2031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2034" name="Google Shape;2034;p47"/>
                <p:cNvGrpSpPr/>
                <p:nvPr/>
              </p:nvGrpSpPr>
              <p:grpSpPr>
                <a:xfrm>
                  <a:off x="4804682" y="41810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2035" name="Google Shape;2035;p47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036" name="Google Shape;2036;p47"/>
                  <p:cNvCxnSpPr>
                    <a:stCxn id="2035" idx="6"/>
                    <a:endCxn id="2037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2037" name="Google Shape;2037;p47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038" name="Google Shape;2038;p47"/>
                <p:cNvGrpSpPr/>
                <p:nvPr/>
              </p:nvGrpSpPr>
              <p:grpSpPr>
                <a:xfrm>
                  <a:off x="4804682" y="43334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2039" name="Google Shape;2039;p47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040" name="Google Shape;2040;p47"/>
                  <p:cNvCxnSpPr>
                    <a:stCxn id="2039" idx="6"/>
                    <a:endCxn id="2041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2041" name="Google Shape;2041;p47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042" name="Google Shape;2042;p47"/>
                <p:cNvGrpSpPr/>
                <p:nvPr/>
              </p:nvGrpSpPr>
              <p:grpSpPr>
                <a:xfrm>
                  <a:off x="4804682" y="44858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2043" name="Google Shape;2043;p47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044" name="Google Shape;2044;p47"/>
                  <p:cNvCxnSpPr>
                    <a:stCxn id="2043" idx="6"/>
                    <a:endCxn id="2045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2045" name="Google Shape;2045;p47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046" name="Google Shape;2046;p47"/>
                <p:cNvGrpSpPr/>
                <p:nvPr/>
              </p:nvGrpSpPr>
              <p:grpSpPr>
                <a:xfrm>
                  <a:off x="4804682" y="46382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2047" name="Google Shape;2047;p47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048" name="Google Shape;2048;p47"/>
                  <p:cNvCxnSpPr>
                    <a:stCxn id="2047" idx="6"/>
                    <a:endCxn id="2049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2049" name="Google Shape;2049;p47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050" name="Google Shape;2050;p47"/>
                <p:cNvSpPr txBox="1"/>
                <p:nvPr/>
              </p:nvSpPr>
              <p:spPr>
                <a:xfrm>
                  <a:off x="4852293" y="3632044"/>
                  <a:ext cx="598500" cy="402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600">
                      <a:solidFill>
                        <a:srgbClr val="FF0000"/>
                      </a:solidFill>
                    </a:rPr>
                    <a:t>T2222</a:t>
                  </a:r>
                  <a:endParaRPr sz="60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2051" name="Google Shape;2051;p47"/>
              <p:cNvGrpSpPr/>
              <p:nvPr/>
            </p:nvGrpSpPr>
            <p:grpSpPr>
              <a:xfrm>
                <a:off x="560679" y="2549254"/>
                <a:ext cx="598842" cy="822160"/>
                <a:chOff x="4717000" y="3632050"/>
                <a:chExt cx="846300" cy="1195000"/>
              </a:xfrm>
            </p:grpSpPr>
            <p:sp>
              <p:nvSpPr>
                <p:cNvPr id="2052" name="Google Shape;2052;p47"/>
                <p:cNvSpPr/>
                <p:nvPr/>
              </p:nvSpPr>
              <p:spPr>
                <a:xfrm>
                  <a:off x="4717000" y="3715550"/>
                  <a:ext cx="846300" cy="11115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rgbClr val="CC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053" name="Google Shape;2053;p47"/>
                <p:cNvGrpSpPr/>
                <p:nvPr/>
              </p:nvGrpSpPr>
              <p:grpSpPr>
                <a:xfrm>
                  <a:off x="4801569" y="3908936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2054" name="Google Shape;2054;p47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55" name="Google Shape;2055;p47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056" name="Google Shape;2056;p47"/>
                  <p:cNvCxnSpPr>
                    <a:stCxn id="2055" idx="6"/>
                    <a:endCxn id="2054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2057" name="Google Shape;2057;p47"/>
                <p:cNvGrpSpPr/>
                <p:nvPr/>
              </p:nvGrpSpPr>
              <p:grpSpPr>
                <a:xfrm>
                  <a:off x="4801569" y="4028604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2058" name="Google Shape;2058;p47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59" name="Google Shape;2059;p47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060" name="Google Shape;2060;p47"/>
                  <p:cNvCxnSpPr>
                    <a:stCxn id="2059" idx="6"/>
                    <a:endCxn id="2058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2061" name="Google Shape;2061;p47"/>
                <p:cNvGrpSpPr/>
                <p:nvPr/>
              </p:nvGrpSpPr>
              <p:grpSpPr>
                <a:xfrm>
                  <a:off x="4804682" y="41810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2062" name="Google Shape;2062;p47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063" name="Google Shape;2063;p47"/>
                  <p:cNvCxnSpPr>
                    <a:stCxn id="2062" idx="6"/>
                    <a:endCxn id="2064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2064" name="Google Shape;2064;p47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065" name="Google Shape;2065;p47"/>
                <p:cNvGrpSpPr/>
                <p:nvPr/>
              </p:nvGrpSpPr>
              <p:grpSpPr>
                <a:xfrm>
                  <a:off x="4804682" y="43334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2066" name="Google Shape;2066;p47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067" name="Google Shape;2067;p47"/>
                  <p:cNvCxnSpPr>
                    <a:stCxn id="2066" idx="6"/>
                    <a:endCxn id="2068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2068" name="Google Shape;2068;p47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069" name="Google Shape;2069;p47"/>
                <p:cNvGrpSpPr/>
                <p:nvPr/>
              </p:nvGrpSpPr>
              <p:grpSpPr>
                <a:xfrm>
                  <a:off x="4804682" y="44858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2070" name="Google Shape;2070;p47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071" name="Google Shape;2071;p47"/>
                  <p:cNvCxnSpPr>
                    <a:stCxn id="2070" idx="6"/>
                    <a:endCxn id="2072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2072" name="Google Shape;2072;p47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073" name="Google Shape;2073;p47"/>
                <p:cNvGrpSpPr/>
                <p:nvPr/>
              </p:nvGrpSpPr>
              <p:grpSpPr>
                <a:xfrm>
                  <a:off x="4804682" y="46382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2074" name="Google Shape;2074;p47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075" name="Google Shape;2075;p47"/>
                  <p:cNvCxnSpPr>
                    <a:stCxn id="2074" idx="6"/>
                    <a:endCxn id="2076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2076" name="Google Shape;2076;p47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077" name="Google Shape;2077;p47"/>
                <p:cNvSpPr txBox="1"/>
                <p:nvPr/>
              </p:nvSpPr>
              <p:spPr>
                <a:xfrm>
                  <a:off x="4744600" y="3632050"/>
                  <a:ext cx="785700" cy="402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600">
                      <a:solidFill>
                        <a:srgbClr val="FF0000"/>
                      </a:solidFill>
                    </a:rPr>
                    <a:t>T1070.005</a:t>
                  </a:r>
                  <a:endParaRPr sz="600">
                    <a:solidFill>
                      <a:srgbClr val="FF0000"/>
                    </a:solidFill>
                  </a:endParaRPr>
                </a:p>
              </p:txBody>
            </p:sp>
          </p:grpSp>
        </p:grpSp>
      </p:grpSp>
      <p:cxnSp>
        <p:nvCxnSpPr>
          <p:cNvPr id="2078" name="Google Shape;2078;p47"/>
          <p:cNvCxnSpPr>
            <a:stCxn id="1831" idx="3"/>
            <a:endCxn id="2079" idx="1"/>
          </p:cNvCxnSpPr>
          <p:nvPr/>
        </p:nvCxnSpPr>
        <p:spPr>
          <a:xfrm>
            <a:off x="997124" y="1574098"/>
            <a:ext cx="228300" cy="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0" name="Google Shape;2080;p47"/>
          <p:cNvCxnSpPr>
            <a:stCxn id="2079" idx="3"/>
          </p:cNvCxnSpPr>
          <p:nvPr/>
        </p:nvCxnSpPr>
        <p:spPr>
          <a:xfrm>
            <a:off x="1990837" y="1574642"/>
            <a:ext cx="384900" cy="11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1" name="Google Shape;2081;p47"/>
          <p:cNvCxnSpPr>
            <a:endCxn id="1914" idx="2"/>
          </p:cNvCxnSpPr>
          <p:nvPr/>
        </p:nvCxnSpPr>
        <p:spPr>
          <a:xfrm flipH="1" rot="10800000">
            <a:off x="3372453" y="1174193"/>
            <a:ext cx="880800" cy="353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2" name="Google Shape;2082;p47"/>
          <p:cNvCxnSpPr>
            <a:endCxn id="1963" idx="1"/>
          </p:cNvCxnSpPr>
          <p:nvPr/>
        </p:nvCxnSpPr>
        <p:spPr>
          <a:xfrm>
            <a:off x="3385922" y="1523272"/>
            <a:ext cx="856200" cy="1129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3" name="Google Shape;2083;p47"/>
          <p:cNvCxnSpPr>
            <a:stCxn id="1892" idx="3"/>
            <a:endCxn id="2052" idx="3"/>
          </p:cNvCxnSpPr>
          <p:nvPr/>
        </p:nvCxnSpPr>
        <p:spPr>
          <a:xfrm flipH="1">
            <a:off x="3566200" y="1211551"/>
            <a:ext cx="5232600" cy="3169200"/>
          </a:xfrm>
          <a:prstGeom prst="bentConnector3">
            <a:avLst>
              <a:gd fmla="val -4551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4" name="Google Shape;2084;p47"/>
          <p:cNvCxnSpPr>
            <a:stCxn id="2085" idx="3"/>
            <a:endCxn id="2052" idx="3"/>
          </p:cNvCxnSpPr>
          <p:nvPr/>
        </p:nvCxnSpPr>
        <p:spPr>
          <a:xfrm flipH="1">
            <a:off x="3566374" y="2506811"/>
            <a:ext cx="5189700" cy="1874100"/>
          </a:xfrm>
          <a:prstGeom prst="bentConnector3">
            <a:avLst>
              <a:gd fmla="val -4588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6" name="Google Shape;2086;p47"/>
          <p:cNvCxnSpPr>
            <a:endCxn id="2087" idx="3"/>
          </p:cNvCxnSpPr>
          <p:nvPr/>
        </p:nvCxnSpPr>
        <p:spPr>
          <a:xfrm rot="10800000">
            <a:off x="2303725" y="4417409"/>
            <a:ext cx="4050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8" name="Google Shape;2088;p47"/>
          <p:cNvCxnSpPr/>
          <p:nvPr/>
        </p:nvCxnSpPr>
        <p:spPr>
          <a:xfrm rot="10800000">
            <a:off x="1122025" y="4425613"/>
            <a:ext cx="328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89" name="Google Shape;2089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2090" name="Google Shape;2090;p47"/>
          <p:cNvGrpSpPr/>
          <p:nvPr/>
        </p:nvGrpSpPr>
        <p:grpSpPr>
          <a:xfrm>
            <a:off x="1151588" y="1267442"/>
            <a:ext cx="913200" cy="646500"/>
            <a:chOff x="1279850" y="1289550"/>
            <a:chExt cx="913200" cy="646500"/>
          </a:xfrm>
        </p:grpSpPr>
        <p:sp>
          <p:nvSpPr>
            <p:cNvPr id="2079" name="Google Shape;2079;p47"/>
            <p:cNvSpPr/>
            <p:nvPr/>
          </p:nvSpPr>
          <p:spPr>
            <a:xfrm>
              <a:off x="1353800" y="1310400"/>
              <a:ext cx="765300" cy="5727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2091" name="Google Shape;2091;p47"/>
            <p:cNvSpPr txBox="1"/>
            <p:nvPr/>
          </p:nvSpPr>
          <p:spPr>
            <a:xfrm>
              <a:off x="1279850" y="1289550"/>
              <a:ext cx="913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>
                  <a:solidFill>
                    <a:schemeClr val="dk1"/>
                  </a:solidFill>
                </a:rPr>
                <a:t>Provenance Graph Building </a:t>
              </a:r>
              <a:endParaRPr/>
            </a:p>
          </p:txBody>
        </p:sp>
      </p:grpSp>
      <p:cxnSp>
        <p:nvCxnSpPr>
          <p:cNvPr id="2092" name="Google Shape;2092;p47"/>
          <p:cNvCxnSpPr>
            <a:stCxn id="1897" idx="3"/>
            <a:endCxn id="2093" idx="1"/>
          </p:cNvCxnSpPr>
          <p:nvPr/>
        </p:nvCxnSpPr>
        <p:spPr>
          <a:xfrm flipH="1" rot="10800000">
            <a:off x="4950870" y="804310"/>
            <a:ext cx="362100" cy="306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094" name="Google Shape;2094;p47"/>
          <p:cNvGrpSpPr/>
          <p:nvPr/>
        </p:nvGrpSpPr>
        <p:grpSpPr>
          <a:xfrm>
            <a:off x="5294342" y="481025"/>
            <a:ext cx="853134" cy="646500"/>
            <a:chOff x="749850" y="2342404"/>
            <a:chExt cx="853134" cy="646500"/>
          </a:xfrm>
        </p:grpSpPr>
        <p:sp>
          <p:nvSpPr>
            <p:cNvPr id="2095" name="Google Shape;2095;p47"/>
            <p:cNvSpPr/>
            <p:nvPr/>
          </p:nvSpPr>
          <p:spPr>
            <a:xfrm>
              <a:off x="749850" y="2378695"/>
              <a:ext cx="834600" cy="5727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2093" name="Google Shape;2093;p47"/>
            <p:cNvSpPr txBox="1"/>
            <p:nvPr/>
          </p:nvSpPr>
          <p:spPr>
            <a:xfrm>
              <a:off x="768384" y="2342404"/>
              <a:ext cx="8346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Triplet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Sementic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Inference</a:t>
              </a:r>
              <a:endParaRPr b="1" sz="1000"/>
            </a:p>
          </p:txBody>
        </p:sp>
      </p:grpSp>
      <p:grpSp>
        <p:nvGrpSpPr>
          <p:cNvPr id="2096" name="Google Shape;2096;p47"/>
          <p:cNvGrpSpPr/>
          <p:nvPr/>
        </p:nvGrpSpPr>
        <p:grpSpPr>
          <a:xfrm>
            <a:off x="6347643" y="1128121"/>
            <a:ext cx="977398" cy="557645"/>
            <a:chOff x="5454450" y="2942454"/>
            <a:chExt cx="1185300" cy="706596"/>
          </a:xfrm>
        </p:grpSpPr>
        <p:grpSp>
          <p:nvGrpSpPr>
            <p:cNvPr id="2097" name="Google Shape;2097;p47"/>
            <p:cNvGrpSpPr/>
            <p:nvPr/>
          </p:nvGrpSpPr>
          <p:grpSpPr>
            <a:xfrm>
              <a:off x="5500609" y="2942454"/>
              <a:ext cx="978541" cy="366924"/>
              <a:chOff x="677559" y="3831117"/>
              <a:chExt cx="978541" cy="366924"/>
            </a:xfrm>
          </p:grpSpPr>
          <p:grpSp>
            <p:nvGrpSpPr>
              <p:cNvPr id="2098" name="Google Shape;2098;p47"/>
              <p:cNvGrpSpPr/>
              <p:nvPr/>
            </p:nvGrpSpPr>
            <p:grpSpPr>
              <a:xfrm>
                <a:off x="805300" y="3831117"/>
                <a:ext cx="850800" cy="210000"/>
                <a:chOff x="805300" y="3831117"/>
                <a:chExt cx="850800" cy="210000"/>
              </a:xfrm>
            </p:grpSpPr>
            <p:sp>
              <p:nvSpPr>
                <p:cNvPr id="2099" name="Google Shape;2099;p47"/>
                <p:cNvSpPr/>
                <p:nvPr/>
              </p:nvSpPr>
              <p:spPr>
                <a:xfrm>
                  <a:off x="805300" y="3831117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100" name="Google Shape;2100;p47"/>
                <p:cNvGrpSpPr/>
                <p:nvPr/>
              </p:nvGrpSpPr>
              <p:grpSpPr>
                <a:xfrm>
                  <a:off x="858965" y="3880368"/>
                  <a:ext cx="743450" cy="111507"/>
                  <a:chOff x="1649737" y="4444871"/>
                  <a:chExt cx="743450" cy="111507"/>
                </a:xfrm>
              </p:grpSpPr>
              <p:sp>
                <p:nvSpPr>
                  <p:cNvPr id="2101" name="Google Shape;2101;p47"/>
                  <p:cNvSpPr/>
                  <p:nvPr/>
                </p:nvSpPr>
                <p:spPr>
                  <a:xfrm rot="-5400000">
                    <a:off x="16384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02" name="Google Shape;2102;p47"/>
                  <p:cNvSpPr/>
                  <p:nvPr/>
                </p:nvSpPr>
                <p:spPr>
                  <a:xfrm rot="-5400000">
                    <a:off x="17146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03" name="Google Shape;2103;p47"/>
                  <p:cNvSpPr/>
                  <p:nvPr/>
                </p:nvSpPr>
                <p:spPr>
                  <a:xfrm rot="-5400000">
                    <a:off x="17908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04" name="Google Shape;2104;p47"/>
                  <p:cNvSpPr/>
                  <p:nvPr/>
                </p:nvSpPr>
                <p:spPr>
                  <a:xfrm rot="-5400000">
                    <a:off x="1880566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05" name="Google Shape;2105;p47"/>
                  <p:cNvSpPr/>
                  <p:nvPr/>
                </p:nvSpPr>
                <p:spPr>
                  <a:xfrm rot="-5400000">
                    <a:off x="19649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06" name="Google Shape;2106;p47"/>
                  <p:cNvSpPr/>
                  <p:nvPr/>
                </p:nvSpPr>
                <p:spPr>
                  <a:xfrm rot="-5400000">
                    <a:off x="20411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07" name="Google Shape;2107;p47"/>
                  <p:cNvSpPr/>
                  <p:nvPr/>
                </p:nvSpPr>
                <p:spPr>
                  <a:xfrm rot="-5400000">
                    <a:off x="2133121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08" name="Google Shape;2108;p47"/>
                  <p:cNvSpPr/>
                  <p:nvPr/>
                </p:nvSpPr>
                <p:spPr>
                  <a:xfrm rot="-5400000">
                    <a:off x="22175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09" name="Google Shape;2109;p47"/>
                  <p:cNvSpPr/>
                  <p:nvPr/>
                </p:nvSpPr>
                <p:spPr>
                  <a:xfrm rot="-5400000">
                    <a:off x="22937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2110" name="Google Shape;2110;p47"/>
              <p:cNvGrpSpPr/>
              <p:nvPr/>
            </p:nvGrpSpPr>
            <p:grpSpPr>
              <a:xfrm>
                <a:off x="735875" y="3901367"/>
                <a:ext cx="850800" cy="210000"/>
                <a:chOff x="805300" y="3831117"/>
                <a:chExt cx="850800" cy="210000"/>
              </a:xfrm>
            </p:grpSpPr>
            <p:sp>
              <p:nvSpPr>
                <p:cNvPr id="2111" name="Google Shape;2111;p47"/>
                <p:cNvSpPr/>
                <p:nvPr/>
              </p:nvSpPr>
              <p:spPr>
                <a:xfrm>
                  <a:off x="805300" y="3831117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112" name="Google Shape;2112;p47"/>
                <p:cNvGrpSpPr/>
                <p:nvPr/>
              </p:nvGrpSpPr>
              <p:grpSpPr>
                <a:xfrm>
                  <a:off x="858965" y="3880368"/>
                  <a:ext cx="743450" cy="111507"/>
                  <a:chOff x="1649737" y="4444871"/>
                  <a:chExt cx="743450" cy="111507"/>
                </a:xfrm>
              </p:grpSpPr>
              <p:sp>
                <p:nvSpPr>
                  <p:cNvPr id="2113" name="Google Shape;2113;p47"/>
                  <p:cNvSpPr/>
                  <p:nvPr/>
                </p:nvSpPr>
                <p:spPr>
                  <a:xfrm rot="-5400000">
                    <a:off x="16384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14" name="Google Shape;2114;p47"/>
                  <p:cNvSpPr/>
                  <p:nvPr/>
                </p:nvSpPr>
                <p:spPr>
                  <a:xfrm rot="-5400000">
                    <a:off x="17146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15" name="Google Shape;2115;p47"/>
                  <p:cNvSpPr/>
                  <p:nvPr/>
                </p:nvSpPr>
                <p:spPr>
                  <a:xfrm rot="-5400000">
                    <a:off x="17908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16" name="Google Shape;2116;p47"/>
                  <p:cNvSpPr/>
                  <p:nvPr/>
                </p:nvSpPr>
                <p:spPr>
                  <a:xfrm rot="-5400000">
                    <a:off x="1880566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17" name="Google Shape;2117;p47"/>
                  <p:cNvSpPr/>
                  <p:nvPr/>
                </p:nvSpPr>
                <p:spPr>
                  <a:xfrm rot="-5400000">
                    <a:off x="19649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18" name="Google Shape;2118;p47"/>
                  <p:cNvSpPr/>
                  <p:nvPr/>
                </p:nvSpPr>
                <p:spPr>
                  <a:xfrm rot="-5400000">
                    <a:off x="20411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19" name="Google Shape;2119;p47"/>
                  <p:cNvSpPr/>
                  <p:nvPr/>
                </p:nvSpPr>
                <p:spPr>
                  <a:xfrm rot="-5400000">
                    <a:off x="2133121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20" name="Google Shape;2120;p47"/>
                  <p:cNvSpPr/>
                  <p:nvPr/>
                </p:nvSpPr>
                <p:spPr>
                  <a:xfrm rot="-5400000">
                    <a:off x="22175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21" name="Google Shape;2121;p47"/>
                  <p:cNvSpPr/>
                  <p:nvPr/>
                </p:nvSpPr>
                <p:spPr>
                  <a:xfrm rot="-5400000">
                    <a:off x="22937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2122" name="Google Shape;2122;p47"/>
              <p:cNvGrpSpPr/>
              <p:nvPr/>
            </p:nvGrpSpPr>
            <p:grpSpPr>
              <a:xfrm>
                <a:off x="677559" y="3988041"/>
                <a:ext cx="850800" cy="210000"/>
                <a:chOff x="805300" y="3831117"/>
                <a:chExt cx="850800" cy="210000"/>
              </a:xfrm>
            </p:grpSpPr>
            <p:sp>
              <p:nvSpPr>
                <p:cNvPr id="2123" name="Google Shape;2123;p47"/>
                <p:cNvSpPr/>
                <p:nvPr/>
              </p:nvSpPr>
              <p:spPr>
                <a:xfrm>
                  <a:off x="805300" y="3831117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124" name="Google Shape;2124;p47"/>
                <p:cNvGrpSpPr/>
                <p:nvPr/>
              </p:nvGrpSpPr>
              <p:grpSpPr>
                <a:xfrm>
                  <a:off x="858965" y="3880368"/>
                  <a:ext cx="743450" cy="111507"/>
                  <a:chOff x="1649737" y="4444871"/>
                  <a:chExt cx="743450" cy="111507"/>
                </a:xfrm>
              </p:grpSpPr>
              <p:sp>
                <p:nvSpPr>
                  <p:cNvPr id="2125" name="Google Shape;2125;p47"/>
                  <p:cNvSpPr/>
                  <p:nvPr/>
                </p:nvSpPr>
                <p:spPr>
                  <a:xfrm rot="-5400000">
                    <a:off x="16384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26" name="Google Shape;2126;p47"/>
                  <p:cNvSpPr/>
                  <p:nvPr/>
                </p:nvSpPr>
                <p:spPr>
                  <a:xfrm rot="-5400000">
                    <a:off x="17146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27" name="Google Shape;2127;p47"/>
                  <p:cNvSpPr/>
                  <p:nvPr/>
                </p:nvSpPr>
                <p:spPr>
                  <a:xfrm rot="-5400000">
                    <a:off x="17908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28" name="Google Shape;2128;p47"/>
                  <p:cNvSpPr/>
                  <p:nvPr/>
                </p:nvSpPr>
                <p:spPr>
                  <a:xfrm rot="-5400000">
                    <a:off x="1880566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29" name="Google Shape;2129;p47"/>
                  <p:cNvSpPr/>
                  <p:nvPr/>
                </p:nvSpPr>
                <p:spPr>
                  <a:xfrm rot="-5400000">
                    <a:off x="19649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30" name="Google Shape;2130;p47"/>
                  <p:cNvSpPr/>
                  <p:nvPr/>
                </p:nvSpPr>
                <p:spPr>
                  <a:xfrm rot="-5400000">
                    <a:off x="20411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31" name="Google Shape;2131;p47"/>
                  <p:cNvSpPr/>
                  <p:nvPr/>
                </p:nvSpPr>
                <p:spPr>
                  <a:xfrm rot="-5400000">
                    <a:off x="2133121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32" name="Google Shape;2132;p47"/>
                  <p:cNvSpPr/>
                  <p:nvPr/>
                </p:nvSpPr>
                <p:spPr>
                  <a:xfrm rot="-5400000">
                    <a:off x="22175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33" name="Google Shape;2133;p47"/>
                  <p:cNvSpPr/>
                  <p:nvPr/>
                </p:nvSpPr>
                <p:spPr>
                  <a:xfrm rot="-5400000">
                    <a:off x="22937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2134" name="Google Shape;2134;p47"/>
            <p:cNvSpPr txBox="1"/>
            <p:nvPr/>
          </p:nvSpPr>
          <p:spPr>
            <a:xfrm>
              <a:off x="5454450" y="3239550"/>
              <a:ext cx="1185300" cy="40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/>
                <a:t>Embeddings</a:t>
              </a:r>
              <a:endParaRPr sz="900"/>
            </a:p>
          </p:txBody>
        </p:sp>
      </p:grpSp>
      <p:grpSp>
        <p:nvGrpSpPr>
          <p:cNvPr id="2135" name="Google Shape;2135;p47"/>
          <p:cNvGrpSpPr/>
          <p:nvPr/>
        </p:nvGrpSpPr>
        <p:grpSpPr>
          <a:xfrm>
            <a:off x="7275542" y="480188"/>
            <a:ext cx="853134" cy="646500"/>
            <a:chOff x="826050" y="2341567"/>
            <a:chExt cx="853134" cy="646500"/>
          </a:xfrm>
        </p:grpSpPr>
        <p:sp>
          <p:nvSpPr>
            <p:cNvPr id="1966" name="Google Shape;1966;p47"/>
            <p:cNvSpPr/>
            <p:nvPr/>
          </p:nvSpPr>
          <p:spPr>
            <a:xfrm>
              <a:off x="826050" y="2378695"/>
              <a:ext cx="834600" cy="5727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2136" name="Google Shape;2136;p47"/>
            <p:cNvSpPr txBox="1"/>
            <p:nvPr/>
          </p:nvSpPr>
          <p:spPr>
            <a:xfrm>
              <a:off x="844584" y="2341567"/>
              <a:ext cx="8346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Detection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Model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Training</a:t>
              </a:r>
              <a:endParaRPr b="1" sz="1000"/>
            </a:p>
          </p:txBody>
        </p:sp>
      </p:grpSp>
      <p:cxnSp>
        <p:nvCxnSpPr>
          <p:cNvPr id="2137" name="Google Shape;2137;p47"/>
          <p:cNvCxnSpPr>
            <a:stCxn id="2136" idx="3"/>
            <a:endCxn id="1892" idx="1"/>
          </p:cNvCxnSpPr>
          <p:nvPr/>
        </p:nvCxnSpPr>
        <p:spPr>
          <a:xfrm>
            <a:off x="8128676" y="803438"/>
            <a:ext cx="246600" cy="40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138" name="Google Shape;2138;p47"/>
          <p:cNvGrpSpPr/>
          <p:nvPr/>
        </p:nvGrpSpPr>
        <p:grpSpPr>
          <a:xfrm>
            <a:off x="1285625" y="4118009"/>
            <a:ext cx="1150200" cy="658667"/>
            <a:chOff x="1361825" y="3780025"/>
            <a:chExt cx="1150200" cy="658667"/>
          </a:xfrm>
        </p:grpSpPr>
        <p:sp>
          <p:nvSpPr>
            <p:cNvPr id="2087" name="Google Shape;2087;p47"/>
            <p:cNvSpPr/>
            <p:nvPr/>
          </p:nvSpPr>
          <p:spPr>
            <a:xfrm>
              <a:off x="1526725" y="3780025"/>
              <a:ext cx="853200" cy="5988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2139" name="Google Shape;2139;p47"/>
            <p:cNvSpPr txBox="1"/>
            <p:nvPr/>
          </p:nvSpPr>
          <p:spPr>
            <a:xfrm>
              <a:off x="1361825" y="3792192"/>
              <a:ext cx="1150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>
                  <a:solidFill>
                    <a:schemeClr val="dk1"/>
                  </a:solidFill>
                </a:rPr>
                <a:t>TTP</a:t>
              </a:r>
              <a:endParaRPr b="1" sz="10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>
                  <a:solidFill>
                    <a:schemeClr val="dk1"/>
                  </a:solidFill>
                </a:rPr>
                <a:t>Graph</a:t>
              </a:r>
              <a:endParaRPr b="1" sz="10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>
                  <a:solidFill>
                    <a:schemeClr val="dk1"/>
                  </a:solidFill>
                </a:rPr>
                <a:t>Reconstruction</a:t>
              </a:r>
              <a:endParaRPr/>
            </a:p>
          </p:txBody>
        </p:sp>
      </p:grpSp>
      <p:grpSp>
        <p:nvGrpSpPr>
          <p:cNvPr id="2140" name="Google Shape;2140;p47"/>
          <p:cNvGrpSpPr/>
          <p:nvPr/>
        </p:nvGrpSpPr>
        <p:grpSpPr>
          <a:xfrm>
            <a:off x="5181642" y="3084791"/>
            <a:ext cx="853134" cy="572700"/>
            <a:chOff x="826050" y="2378695"/>
            <a:chExt cx="853134" cy="572700"/>
          </a:xfrm>
        </p:grpSpPr>
        <p:sp>
          <p:nvSpPr>
            <p:cNvPr id="2141" name="Google Shape;2141;p47"/>
            <p:cNvSpPr/>
            <p:nvPr/>
          </p:nvSpPr>
          <p:spPr>
            <a:xfrm>
              <a:off x="826050" y="2378695"/>
              <a:ext cx="834600" cy="5727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1935" name="Google Shape;1935;p47"/>
            <p:cNvSpPr txBox="1"/>
            <p:nvPr/>
          </p:nvSpPr>
          <p:spPr>
            <a:xfrm>
              <a:off x="844584" y="2418604"/>
              <a:ext cx="834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Rule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Converter</a:t>
              </a:r>
              <a:endParaRPr b="1" sz="1000"/>
            </a:p>
          </p:txBody>
        </p:sp>
      </p:grpSp>
      <p:cxnSp>
        <p:nvCxnSpPr>
          <p:cNvPr id="2142" name="Google Shape;2142;p47"/>
          <p:cNvCxnSpPr/>
          <p:nvPr/>
        </p:nvCxnSpPr>
        <p:spPr>
          <a:xfrm>
            <a:off x="6047336" y="3371147"/>
            <a:ext cx="378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143" name="Google Shape;2143;p47"/>
          <p:cNvGrpSpPr/>
          <p:nvPr/>
        </p:nvGrpSpPr>
        <p:grpSpPr>
          <a:xfrm>
            <a:off x="7723612" y="2220602"/>
            <a:ext cx="1032462" cy="572700"/>
            <a:chOff x="826050" y="2378695"/>
            <a:chExt cx="853134" cy="572700"/>
          </a:xfrm>
        </p:grpSpPr>
        <p:sp>
          <p:nvSpPr>
            <p:cNvPr id="2144" name="Google Shape;2144;p47"/>
            <p:cNvSpPr/>
            <p:nvPr/>
          </p:nvSpPr>
          <p:spPr>
            <a:xfrm>
              <a:off x="826050" y="2378695"/>
              <a:ext cx="834600" cy="5727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2085" name="Google Shape;2085;p47"/>
            <p:cNvSpPr txBox="1"/>
            <p:nvPr/>
          </p:nvSpPr>
          <p:spPr>
            <a:xfrm>
              <a:off x="844584" y="2418604"/>
              <a:ext cx="834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Multi-process Matcher</a:t>
              </a:r>
              <a:endParaRPr b="1" sz="1000"/>
            </a:p>
          </p:txBody>
        </p:sp>
      </p:grpSp>
      <p:grpSp>
        <p:nvGrpSpPr>
          <p:cNvPr id="2145" name="Google Shape;2145;p47"/>
          <p:cNvGrpSpPr/>
          <p:nvPr/>
        </p:nvGrpSpPr>
        <p:grpSpPr>
          <a:xfrm>
            <a:off x="5529775" y="2150676"/>
            <a:ext cx="747827" cy="646500"/>
            <a:chOff x="816694" y="2320230"/>
            <a:chExt cx="841200" cy="646500"/>
          </a:xfrm>
        </p:grpSpPr>
        <p:sp>
          <p:nvSpPr>
            <p:cNvPr id="2146" name="Google Shape;2146;p47"/>
            <p:cNvSpPr/>
            <p:nvPr/>
          </p:nvSpPr>
          <p:spPr>
            <a:xfrm>
              <a:off x="826030" y="2386804"/>
              <a:ext cx="799800" cy="5079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1968" name="Google Shape;1968;p47"/>
            <p:cNvSpPr txBox="1"/>
            <p:nvPr/>
          </p:nvSpPr>
          <p:spPr>
            <a:xfrm>
              <a:off x="816694" y="2320230"/>
              <a:ext cx="841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Valid Rule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Filter</a:t>
              </a:r>
              <a:endParaRPr b="1" sz="1000"/>
            </a:p>
          </p:txBody>
        </p:sp>
      </p:grpSp>
      <p:grpSp>
        <p:nvGrpSpPr>
          <p:cNvPr id="2147" name="Google Shape;2147;p47"/>
          <p:cNvGrpSpPr/>
          <p:nvPr/>
        </p:nvGrpSpPr>
        <p:grpSpPr>
          <a:xfrm>
            <a:off x="6484594" y="2250233"/>
            <a:ext cx="691787" cy="136727"/>
            <a:chOff x="2193900" y="4331067"/>
            <a:chExt cx="1002300" cy="317600"/>
          </a:xfrm>
        </p:grpSpPr>
        <p:grpSp>
          <p:nvGrpSpPr>
            <p:cNvPr id="2148" name="Google Shape;2148;p47"/>
            <p:cNvGrpSpPr/>
            <p:nvPr/>
          </p:nvGrpSpPr>
          <p:grpSpPr>
            <a:xfrm>
              <a:off x="2345400" y="4331067"/>
              <a:ext cx="850800" cy="210000"/>
              <a:chOff x="863475" y="3440001"/>
              <a:chExt cx="850800" cy="210000"/>
            </a:xfrm>
          </p:grpSpPr>
          <p:sp>
            <p:nvSpPr>
              <p:cNvPr id="2149" name="Google Shape;2149;p47"/>
              <p:cNvSpPr/>
              <p:nvPr/>
            </p:nvSpPr>
            <p:spPr>
              <a:xfrm>
                <a:off x="863475" y="3440001"/>
                <a:ext cx="850800" cy="210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150" name="Google Shape;2150;p47"/>
              <p:cNvGrpSpPr/>
              <p:nvPr/>
            </p:nvGrpSpPr>
            <p:grpSpPr>
              <a:xfrm>
                <a:off x="924067" y="3456438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2151" name="Google Shape;2151;p47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2152" name="Google Shape;2152;p47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153" name="Google Shape;2153;p47"/>
                  <p:cNvCxnSpPr>
                    <a:stCxn id="2152" idx="6"/>
                    <a:endCxn id="2154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2154" name="Google Shape;2154;p47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155" name="Google Shape;2155;p47"/>
            <p:cNvGrpSpPr/>
            <p:nvPr/>
          </p:nvGrpSpPr>
          <p:grpSpPr>
            <a:xfrm>
              <a:off x="2269650" y="4384867"/>
              <a:ext cx="850800" cy="210000"/>
              <a:chOff x="863475" y="3440001"/>
              <a:chExt cx="850800" cy="210000"/>
            </a:xfrm>
          </p:grpSpPr>
          <p:sp>
            <p:nvSpPr>
              <p:cNvPr id="2156" name="Google Shape;2156;p47"/>
              <p:cNvSpPr/>
              <p:nvPr/>
            </p:nvSpPr>
            <p:spPr>
              <a:xfrm>
                <a:off x="863475" y="3440001"/>
                <a:ext cx="850800" cy="210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157" name="Google Shape;2157;p47"/>
              <p:cNvGrpSpPr/>
              <p:nvPr/>
            </p:nvGrpSpPr>
            <p:grpSpPr>
              <a:xfrm>
                <a:off x="924067" y="3456438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2158" name="Google Shape;2158;p47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2159" name="Google Shape;2159;p47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160" name="Google Shape;2160;p47"/>
                  <p:cNvCxnSpPr>
                    <a:stCxn id="2159" idx="6"/>
                    <a:endCxn id="2161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2161" name="Google Shape;2161;p47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162" name="Google Shape;2162;p47"/>
            <p:cNvGrpSpPr/>
            <p:nvPr/>
          </p:nvGrpSpPr>
          <p:grpSpPr>
            <a:xfrm>
              <a:off x="2193900" y="4438667"/>
              <a:ext cx="850800" cy="210000"/>
              <a:chOff x="863475" y="3440001"/>
              <a:chExt cx="850800" cy="210000"/>
            </a:xfrm>
          </p:grpSpPr>
          <p:sp>
            <p:nvSpPr>
              <p:cNvPr id="2163" name="Google Shape;2163;p47"/>
              <p:cNvSpPr/>
              <p:nvPr/>
            </p:nvSpPr>
            <p:spPr>
              <a:xfrm>
                <a:off x="863475" y="3440001"/>
                <a:ext cx="850800" cy="210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164" name="Google Shape;2164;p47"/>
              <p:cNvGrpSpPr/>
              <p:nvPr/>
            </p:nvGrpSpPr>
            <p:grpSpPr>
              <a:xfrm>
                <a:off x="924067" y="3456438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2165" name="Google Shape;2165;p47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2166" name="Google Shape;2166;p47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167" name="Google Shape;2167;p47"/>
                  <p:cNvCxnSpPr>
                    <a:stCxn id="2166" idx="6"/>
                    <a:endCxn id="2168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2168" name="Google Shape;2168;p47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2169" name="Google Shape;2169;p47"/>
          <p:cNvGrpSpPr/>
          <p:nvPr/>
        </p:nvGrpSpPr>
        <p:grpSpPr>
          <a:xfrm>
            <a:off x="6729575" y="2329577"/>
            <a:ext cx="453982" cy="415389"/>
            <a:chOff x="1541665" y="4111886"/>
            <a:chExt cx="534222" cy="1527167"/>
          </a:xfrm>
        </p:grpSpPr>
        <p:sp>
          <p:nvSpPr>
            <p:cNvPr id="2170" name="Google Shape;2170;p47"/>
            <p:cNvSpPr txBox="1"/>
            <p:nvPr/>
          </p:nvSpPr>
          <p:spPr>
            <a:xfrm>
              <a:off x="1577587" y="4111886"/>
              <a:ext cx="498300" cy="13581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solidFill>
                  <a:srgbClr val="434343"/>
                </a:solidFill>
              </a:endParaRPr>
            </a:p>
          </p:txBody>
        </p:sp>
        <p:sp>
          <p:nvSpPr>
            <p:cNvPr id="2171" name="Google Shape;2171;p47"/>
            <p:cNvSpPr txBox="1"/>
            <p:nvPr/>
          </p:nvSpPr>
          <p:spPr>
            <a:xfrm>
              <a:off x="1541665" y="4323553"/>
              <a:ext cx="498300" cy="13155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">
                  <a:solidFill>
                    <a:srgbClr val="38761D"/>
                  </a:solidFill>
                </a:rPr>
                <a:t>selection</a:t>
              </a:r>
              <a:r>
                <a:rPr lang="zh-TW" sz="100">
                  <a:solidFill>
                    <a:srgbClr val="6AA84F"/>
                  </a:solidFill>
                </a:rPr>
                <a:t>:</a:t>
              </a:r>
              <a:endParaRPr sz="100">
                <a:solidFill>
                  <a:srgbClr val="6AA84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">
                  <a:solidFill>
                    <a:srgbClr val="434343"/>
                  </a:solidFill>
                </a:rPr>
                <a:t>    - ZZZ: ^A.*B$</a:t>
              </a:r>
              <a:endParaRPr sz="1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">
                  <a:solidFill>
                    <a:srgbClr val="38761D"/>
                  </a:solidFill>
                </a:rPr>
                <a:t>filter:</a:t>
              </a:r>
              <a:endParaRPr sz="100">
                <a:solidFill>
                  <a:srgbClr val="38761D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">
                  <a:solidFill>
                    <a:srgbClr val="C9DAF8"/>
                  </a:solidFill>
                </a:rPr>
                <a:t>   </a:t>
              </a:r>
              <a:r>
                <a:rPr lang="zh-TW" sz="100">
                  <a:solidFill>
                    <a:srgbClr val="434343"/>
                  </a:solidFill>
                </a:rPr>
                <a:t> - XXX: ^(?=.*H)(?=.*I).*$</a:t>
              </a:r>
              <a:endParaRPr sz="100">
                <a:solidFill>
                  <a:srgbClr val="434343"/>
                </a:solidFill>
              </a:endParaRPr>
            </a:p>
          </p:txBody>
        </p:sp>
      </p:grpSp>
      <p:cxnSp>
        <p:nvCxnSpPr>
          <p:cNvPr id="2172" name="Google Shape;2172;p47"/>
          <p:cNvCxnSpPr>
            <a:stCxn id="1968" idx="3"/>
          </p:cNvCxnSpPr>
          <p:nvPr/>
        </p:nvCxnSpPr>
        <p:spPr>
          <a:xfrm>
            <a:off x="6277602" y="2473926"/>
            <a:ext cx="451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73" name="Google Shape;2173;p47"/>
          <p:cNvCxnSpPr>
            <a:endCxn id="2085" idx="1"/>
          </p:cNvCxnSpPr>
          <p:nvPr/>
        </p:nvCxnSpPr>
        <p:spPr>
          <a:xfrm>
            <a:off x="7344341" y="2489711"/>
            <a:ext cx="401700" cy="17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4" name="Google Shape;2174;p47"/>
          <p:cNvSpPr txBox="1"/>
          <p:nvPr/>
        </p:nvSpPr>
        <p:spPr>
          <a:xfrm>
            <a:off x="6119875" y="1831571"/>
            <a:ext cx="227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/>
              <a:t>Triplets / Custom Field Map / Valid Rules</a:t>
            </a:r>
            <a:endParaRPr sz="800"/>
          </a:p>
        </p:txBody>
      </p:sp>
      <p:sp>
        <p:nvSpPr>
          <p:cNvPr id="2175" name="Google Shape;2175;p47"/>
          <p:cNvSpPr/>
          <p:nvPr/>
        </p:nvSpPr>
        <p:spPr>
          <a:xfrm>
            <a:off x="6900" y="3018925"/>
            <a:ext cx="2468100" cy="2037900"/>
          </a:xfrm>
          <a:prstGeom prst="rect">
            <a:avLst/>
          </a:prstGeom>
          <a:solidFill>
            <a:srgbClr val="FFFFFF">
              <a:alpha val="8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6" name="Google Shape;2176;p47"/>
          <p:cNvSpPr/>
          <p:nvPr/>
        </p:nvSpPr>
        <p:spPr>
          <a:xfrm>
            <a:off x="131225" y="707150"/>
            <a:ext cx="3891900" cy="2037900"/>
          </a:xfrm>
          <a:prstGeom prst="rect">
            <a:avLst/>
          </a:prstGeom>
          <a:solidFill>
            <a:srgbClr val="FFFFFF">
              <a:alpha val="8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7" name="Google Shape;2177;p47"/>
          <p:cNvSpPr/>
          <p:nvPr/>
        </p:nvSpPr>
        <p:spPr>
          <a:xfrm>
            <a:off x="4023175" y="1831575"/>
            <a:ext cx="4890300" cy="2181000"/>
          </a:xfrm>
          <a:prstGeom prst="rect">
            <a:avLst/>
          </a:prstGeom>
          <a:solidFill>
            <a:srgbClr val="FFFFFF">
              <a:alpha val="8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2" name="Google Shape;2182;p48"/>
          <p:cNvGrpSpPr/>
          <p:nvPr/>
        </p:nvGrpSpPr>
        <p:grpSpPr>
          <a:xfrm>
            <a:off x="4023179" y="1843258"/>
            <a:ext cx="4890228" cy="2137973"/>
            <a:chOff x="4387904" y="2521901"/>
            <a:chExt cx="3513600" cy="1056415"/>
          </a:xfrm>
        </p:grpSpPr>
        <p:sp>
          <p:nvSpPr>
            <p:cNvPr id="2183" name="Google Shape;2183;p48"/>
            <p:cNvSpPr/>
            <p:nvPr/>
          </p:nvSpPr>
          <p:spPr>
            <a:xfrm>
              <a:off x="4387904" y="2525916"/>
              <a:ext cx="3513600" cy="10524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2184" name="Google Shape;2184;p48"/>
            <p:cNvSpPr txBox="1"/>
            <p:nvPr/>
          </p:nvSpPr>
          <p:spPr>
            <a:xfrm>
              <a:off x="4433125" y="2521901"/>
              <a:ext cx="2037600" cy="16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Rule-based Method</a:t>
              </a:r>
              <a:endParaRPr b="1" sz="1000"/>
            </a:p>
          </p:txBody>
        </p:sp>
      </p:grpSp>
      <p:sp>
        <p:nvSpPr>
          <p:cNvPr id="2185" name="Google Shape;2185;p48"/>
          <p:cNvSpPr txBox="1"/>
          <p:nvPr/>
        </p:nvSpPr>
        <p:spPr>
          <a:xfrm>
            <a:off x="6803038" y="2064638"/>
            <a:ext cx="548700" cy="507900"/>
          </a:xfrm>
          <a:prstGeom prst="rect">
            <a:avLst/>
          </a:prstGeom>
          <a:solidFill>
            <a:srgbClr val="20124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00FF00"/>
                </a:solidFill>
              </a:rPr>
              <a:t>registry:</a:t>
            </a:r>
            <a:endParaRPr sz="3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C9DAF8"/>
                </a:solidFill>
              </a:rPr>
              <a:t>    attr:</a:t>
            </a:r>
            <a:endParaRPr sz="3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C9DAF8"/>
                </a:solidFill>
              </a:rPr>
              <a:t>        - OOO: src_ooo</a:t>
            </a:r>
            <a:br>
              <a:rPr lang="zh-TW" sz="300">
                <a:solidFill>
                  <a:srgbClr val="C9DAF8"/>
                </a:solidFill>
              </a:rPr>
            </a:br>
            <a:r>
              <a:rPr lang="zh-TW" sz="300">
                <a:solidFill>
                  <a:srgbClr val="C9DAF8"/>
                </a:solidFill>
              </a:rPr>
              <a:t>        - XXX: dst_xxx</a:t>
            </a:r>
            <a:endParaRPr sz="3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C9DAF8"/>
                </a:solidFill>
              </a:rPr>
              <a:t>    relation:</a:t>
            </a:r>
            <a:endParaRPr sz="3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00FF00"/>
                </a:solidFill>
              </a:rPr>
              <a:t>network:</a:t>
            </a:r>
            <a:endParaRPr sz="3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C9DAF8"/>
                </a:solidFill>
              </a:rPr>
              <a:t>    …</a:t>
            </a:r>
            <a:endParaRPr sz="300">
              <a:solidFill>
                <a:srgbClr val="C9DAF8"/>
              </a:solidFill>
            </a:endParaRPr>
          </a:p>
        </p:txBody>
      </p:sp>
      <p:grpSp>
        <p:nvGrpSpPr>
          <p:cNvPr id="2186" name="Google Shape;2186;p48"/>
          <p:cNvGrpSpPr/>
          <p:nvPr/>
        </p:nvGrpSpPr>
        <p:grpSpPr>
          <a:xfrm>
            <a:off x="4023500" y="238526"/>
            <a:ext cx="4890228" cy="1381297"/>
            <a:chOff x="4387894" y="2309289"/>
            <a:chExt cx="3513600" cy="1284688"/>
          </a:xfrm>
        </p:grpSpPr>
        <p:sp>
          <p:nvSpPr>
            <p:cNvPr id="2187" name="Google Shape;2187;p48"/>
            <p:cNvSpPr/>
            <p:nvPr/>
          </p:nvSpPr>
          <p:spPr>
            <a:xfrm>
              <a:off x="4387894" y="2315377"/>
              <a:ext cx="3513600" cy="1278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22222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2188" name="Google Shape;2188;p48"/>
            <p:cNvSpPr txBox="1"/>
            <p:nvPr/>
          </p:nvSpPr>
          <p:spPr>
            <a:xfrm>
              <a:off x="4433125" y="2309289"/>
              <a:ext cx="2037600" cy="31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DL-based Method</a:t>
              </a:r>
              <a:endParaRPr b="1" sz="1000"/>
            </a:p>
          </p:txBody>
        </p:sp>
      </p:grpSp>
      <p:sp>
        <p:nvSpPr>
          <p:cNvPr id="2189" name="Google Shape;2189;p48"/>
          <p:cNvSpPr txBox="1"/>
          <p:nvPr>
            <p:ph idx="4294967295" type="title"/>
          </p:nvPr>
        </p:nvSpPr>
        <p:spPr>
          <a:xfrm>
            <a:off x="6900" y="-12175"/>
            <a:ext cx="401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/>
              <a:t>Triplet Sementic Inference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0" name="Google Shape;219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75" y="1386999"/>
            <a:ext cx="374200" cy="3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1" name="Google Shape;219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625" y="1362349"/>
            <a:ext cx="423500" cy="4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2" name="Google Shape;2192;p48"/>
          <p:cNvSpPr txBox="1"/>
          <p:nvPr/>
        </p:nvSpPr>
        <p:spPr>
          <a:xfrm>
            <a:off x="43300" y="1755400"/>
            <a:ext cx="977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Windows 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Audit Logs</a:t>
            </a:r>
            <a:endParaRPr sz="1000"/>
          </a:p>
        </p:txBody>
      </p:sp>
      <p:sp>
        <p:nvSpPr>
          <p:cNvPr id="2193" name="Google Shape;2193;p48"/>
          <p:cNvSpPr txBox="1"/>
          <p:nvPr/>
        </p:nvSpPr>
        <p:spPr>
          <a:xfrm>
            <a:off x="2219075" y="1980750"/>
            <a:ext cx="125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Provenance Graph</a:t>
            </a:r>
            <a:endParaRPr sz="1000"/>
          </a:p>
        </p:txBody>
      </p:sp>
      <p:grpSp>
        <p:nvGrpSpPr>
          <p:cNvPr id="2194" name="Google Shape;2194;p48"/>
          <p:cNvGrpSpPr/>
          <p:nvPr/>
        </p:nvGrpSpPr>
        <p:grpSpPr>
          <a:xfrm>
            <a:off x="2360102" y="1116227"/>
            <a:ext cx="1002243" cy="806107"/>
            <a:chOff x="3630964" y="-26772"/>
            <a:chExt cx="1759246" cy="1407064"/>
          </a:xfrm>
        </p:grpSpPr>
        <p:grpSp>
          <p:nvGrpSpPr>
            <p:cNvPr id="2195" name="Google Shape;2195;p48"/>
            <p:cNvGrpSpPr/>
            <p:nvPr/>
          </p:nvGrpSpPr>
          <p:grpSpPr>
            <a:xfrm>
              <a:off x="3630964" y="25496"/>
              <a:ext cx="1759246" cy="1354797"/>
              <a:chOff x="381092" y="1605392"/>
              <a:chExt cx="3520605" cy="2491351"/>
            </a:xfrm>
          </p:grpSpPr>
          <p:sp>
            <p:nvSpPr>
              <p:cNvPr id="2196" name="Google Shape;2196;p48"/>
              <p:cNvSpPr/>
              <p:nvPr/>
            </p:nvSpPr>
            <p:spPr>
              <a:xfrm>
                <a:off x="2127022" y="2269592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7" name="Google Shape;2197;p48"/>
              <p:cNvSpPr/>
              <p:nvPr/>
            </p:nvSpPr>
            <p:spPr>
              <a:xfrm>
                <a:off x="1026416" y="2269592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198" name="Google Shape;2198;p48"/>
              <p:cNvCxnSpPr>
                <a:stCxn id="2197" idx="6"/>
                <a:endCxn id="2196" idx="2"/>
              </p:cNvCxnSpPr>
              <p:nvPr/>
            </p:nvCxnSpPr>
            <p:spPr>
              <a:xfrm>
                <a:off x="1281116" y="2396042"/>
                <a:ext cx="84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2199" name="Google Shape;2199;p48"/>
              <p:cNvSpPr/>
              <p:nvPr/>
            </p:nvSpPr>
            <p:spPr>
              <a:xfrm>
                <a:off x="1026416" y="2765095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0" name="Google Shape;2200;p48"/>
              <p:cNvSpPr/>
              <p:nvPr/>
            </p:nvSpPr>
            <p:spPr>
              <a:xfrm>
                <a:off x="1491111" y="2765095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1" name="Google Shape;2201;p48"/>
              <p:cNvSpPr/>
              <p:nvPr/>
            </p:nvSpPr>
            <p:spPr>
              <a:xfrm>
                <a:off x="466593" y="2765095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2" name="Google Shape;2202;p48"/>
              <p:cNvSpPr/>
              <p:nvPr/>
            </p:nvSpPr>
            <p:spPr>
              <a:xfrm>
                <a:off x="721408" y="3307263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3" name="Google Shape;2203;p48"/>
              <p:cNvSpPr/>
              <p:nvPr/>
            </p:nvSpPr>
            <p:spPr>
              <a:xfrm>
                <a:off x="564672" y="1887961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4" name="Google Shape;2204;p48"/>
              <p:cNvSpPr/>
              <p:nvPr/>
            </p:nvSpPr>
            <p:spPr>
              <a:xfrm>
                <a:off x="381092" y="2310112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5" name="Google Shape;2205;p48"/>
              <p:cNvSpPr/>
              <p:nvPr/>
            </p:nvSpPr>
            <p:spPr>
              <a:xfrm>
                <a:off x="1409822" y="3347724"/>
                <a:ext cx="336000" cy="171900"/>
              </a:xfrm>
              <a:prstGeom prst="rect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6" name="Google Shape;2206;p48"/>
              <p:cNvSpPr/>
              <p:nvPr/>
            </p:nvSpPr>
            <p:spPr>
              <a:xfrm>
                <a:off x="2086377" y="2846018"/>
                <a:ext cx="336000" cy="171900"/>
              </a:xfrm>
              <a:prstGeom prst="rect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7" name="Google Shape;2207;p48"/>
              <p:cNvSpPr/>
              <p:nvPr/>
            </p:nvSpPr>
            <p:spPr>
              <a:xfrm>
                <a:off x="2127022" y="3341520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8" name="Google Shape;2208;p48"/>
              <p:cNvSpPr/>
              <p:nvPr/>
            </p:nvSpPr>
            <p:spPr>
              <a:xfrm>
                <a:off x="1100466" y="3782958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9" name="Google Shape;2209;p48"/>
              <p:cNvSpPr/>
              <p:nvPr/>
            </p:nvSpPr>
            <p:spPr>
              <a:xfrm>
                <a:off x="3078442" y="2845479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0" name="Google Shape;2210;p48"/>
              <p:cNvSpPr/>
              <p:nvPr/>
            </p:nvSpPr>
            <p:spPr>
              <a:xfrm>
                <a:off x="3078442" y="3080388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1" name="Google Shape;2211;p48"/>
              <p:cNvSpPr/>
              <p:nvPr/>
            </p:nvSpPr>
            <p:spPr>
              <a:xfrm>
                <a:off x="3078442" y="3315297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2" name="Google Shape;2212;p48"/>
              <p:cNvSpPr/>
              <p:nvPr/>
            </p:nvSpPr>
            <p:spPr>
              <a:xfrm>
                <a:off x="3078442" y="3550207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3" name="Google Shape;2213;p48"/>
              <p:cNvSpPr/>
              <p:nvPr/>
            </p:nvSpPr>
            <p:spPr>
              <a:xfrm>
                <a:off x="3078442" y="3843843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4" name="Google Shape;2214;p48"/>
              <p:cNvSpPr/>
              <p:nvPr/>
            </p:nvSpPr>
            <p:spPr>
              <a:xfrm>
                <a:off x="3646883" y="3594464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5" name="Google Shape;2215;p48"/>
              <p:cNvSpPr/>
              <p:nvPr/>
            </p:nvSpPr>
            <p:spPr>
              <a:xfrm>
                <a:off x="3646883" y="3888101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216" name="Google Shape;2216;p48"/>
              <p:cNvCxnSpPr>
                <a:stCxn id="2197" idx="0"/>
                <a:endCxn id="2217" idx="1"/>
              </p:cNvCxnSpPr>
              <p:nvPr/>
            </p:nvCxnSpPr>
            <p:spPr>
              <a:xfrm rot="10800000">
                <a:off x="1038866" y="1605392"/>
                <a:ext cx="114900" cy="66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218" name="Google Shape;2218;p48"/>
              <p:cNvCxnSpPr>
                <a:stCxn id="2197" idx="1"/>
                <a:endCxn id="2203" idx="5"/>
              </p:cNvCxnSpPr>
              <p:nvPr/>
            </p:nvCxnSpPr>
            <p:spPr>
              <a:xfrm rot="10800000">
                <a:off x="782016" y="2103829"/>
                <a:ext cx="281700" cy="202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219" name="Google Shape;2219;p48"/>
              <p:cNvCxnSpPr>
                <a:stCxn id="2197" idx="2"/>
                <a:endCxn id="2204" idx="3"/>
              </p:cNvCxnSpPr>
              <p:nvPr/>
            </p:nvCxnSpPr>
            <p:spPr>
              <a:xfrm rot="10800000">
                <a:off x="635816" y="2396042"/>
                <a:ext cx="390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220" name="Google Shape;2220;p48"/>
              <p:cNvCxnSpPr>
                <a:stCxn id="2197" idx="3"/>
                <a:endCxn id="2201" idx="7"/>
              </p:cNvCxnSpPr>
              <p:nvPr/>
            </p:nvCxnSpPr>
            <p:spPr>
              <a:xfrm flipH="1">
                <a:off x="683916" y="2485456"/>
                <a:ext cx="379800" cy="31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221" name="Google Shape;2221;p48"/>
              <p:cNvCxnSpPr>
                <a:stCxn id="2197" idx="4"/>
                <a:endCxn id="2199" idx="0"/>
              </p:cNvCxnSpPr>
              <p:nvPr/>
            </p:nvCxnSpPr>
            <p:spPr>
              <a:xfrm>
                <a:off x="1153766" y="2522492"/>
                <a:ext cx="0" cy="24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222" name="Google Shape;2222;p48"/>
              <p:cNvCxnSpPr>
                <a:stCxn id="2199" idx="3"/>
                <a:endCxn id="2202" idx="7"/>
              </p:cNvCxnSpPr>
              <p:nvPr/>
            </p:nvCxnSpPr>
            <p:spPr>
              <a:xfrm flipH="1">
                <a:off x="938916" y="2980958"/>
                <a:ext cx="124800" cy="36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223" name="Google Shape;2223;p48"/>
              <p:cNvCxnSpPr>
                <a:stCxn id="2199" idx="5"/>
                <a:endCxn id="2205" idx="0"/>
              </p:cNvCxnSpPr>
              <p:nvPr/>
            </p:nvCxnSpPr>
            <p:spPr>
              <a:xfrm>
                <a:off x="1243817" y="2980958"/>
                <a:ext cx="333900" cy="366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224" name="Google Shape;2224;p48"/>
              <p:cNvCxnSpPr>
                <a:stCxn id="2199" idx="6"/>
                <a:endCxn id="2200" idx="2"/>
              </p:cNvCxnSpPr>
              <p:nvPr/>
            </p:nvCxnSpPr>
            <p:spPr>
              <a:xfrm>
                <a:off x="1281116" y="2891545"/>
                <a:ext cx="210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225" name="Google Shape;2225;p48"/>
              <p:cNvCxnSpPr>
                <a:stCxn id="2202" idx="5"/>
                <a:endCxn id="2208" idx="1"/>
              </p:cNvCxnSpPr>
              <p:nvPr/>
            </p:nvCxnSpPr>
            <p:spPr>
              <a:xfrm>
                <a:off x="938808" y="3523126"/>
                <a:ext cx="198900" cy="297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226" name="Google Shape;2226;p48"/>
              <p:cNvCxnSpPr>
                <a:stCxn id="2207" idx="2"/>
                <a:endCxn id="2205" idx="3"/>
              </p:cNvCxnSpPr>
              <p:nvPr/>
            </p:nvCxnSpPr>
            <p:spPr>
              <a:xfrm rot="10800000">
                <a:off x="1745722" y="3433770"/>
                <a:ext cx="381300" cy="3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227" name="Google Shape;2227;p48"/>
              <p:cNvCxnSpPr>
                <a:stCxn id="2196" idx="6"/>
                <a:endCxn id="2209" idx="1"/>
              </p:cNvCxnSpPr>
              <p:nvPr/>
            </p:nvCxnSpPr>
            <p:spPr>
              <a:xfrm>
                <a:off x="2381722" y="2396042"/>
                <a:ext cx="696600" cy="53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228" name="Google Shape;2228;p48"/>
              <p:cNvCxnSpPr>
                <a:stCxn id="2196" idx="6"/>
                <a:endCxn id="2211" idx="1"/>
              </p:cNvCxnSpPr>
              <p:nvPr/>
            </p:nvCxnSpPr>
            <p:spPr>
              <a:xfrm>
                <a:off x="2381722" y="2396042"/>
                <a:ext cx="696600" cy="1005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229" name="Google Shape;2229;p48"/>
              <p:cNvCxnSpPr>
                <a:stCxn id="2196" idx="6"/>
                <a:endCxn id="2210" idx="1"/>
              </p:cNvCxnSpPr>
              <p:nvPr/>
            </p:nvCxnSpPr>
            <p:spPr>
              <a:xfrm>
                <a:off x="2381722" y="2396042"/>
                <a:ext cx="696600" cy="770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230" name="Google Shape;2230;p48"/>
              <p:cNvCxnSpPr>
                <a:stCxn id="2196" idx="6"/>
                <a:endCxn id="2212" idx="2"/>
              </p:cNvCxnSpPr>
              <p:nvPr/>
            </p:nvCxnSpPr>
            <p:spPr>
              <a:xfrm>
                <a:off x="2381722" y="2396042"/>
                <a:ext cx="696600" cy="1280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231" name="Google Shape;2231;p48"/>
              <p:cNvCxnSpPr>
                <a:stCxn id="2196" idx="6"/>
                <a:endCxn id="2213" idx="2"/>
              </p:cNvCxnSpPr>
              <p:nvPr/>
            </p:nvCxnSpPr>
            <p:spPr>
              <a:xfrm>
                <a:off x="2381722" y="2396042"/>
                <a:ext cx="696600" cy="157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232" name="Google Shape;2232;p48"/>
              <p:cNvCxnSpPr>
                <a:stCxn id="2207" idx="0"/>
                <a:endCxn id="2206" idx="2"/>
              </p:cNvCxnSpPr>
              <p:nvPr/>
            </p:nvCxnSpPr>
            <p:spPr>
              <a:xfrm rot="10800000">
                <a:off x="2254372" y="3017820"/>
                <a:ext cx="0" cy="32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233" name="Google Shape;2233;p48"/>
              <p:cNvCxnSpPr>
                <a:stCxn id="2212" idx="6"/>
                <a:endCxn id="2214" idx="0"/>
              </p:cNvCxnSpPr>
              <p:nvPr/>
            </p:nvCxnSpPr>
            <p:spPr>
              <a:xfrm flipH="1" rot="10800000">
                <a:off x="3333142" y="3594457"/>
                <a:ext cx="441000" cy="82200"/>
              </a:xfrm>
              <a:prstGeom prst="curvedConnector4">
                <a:avLst>
                  <a:gd fmla="val 35572" name="adj1"/>
                  <a:gd fmla="val 1029846" name="adj2"/>
                </a:avLst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234" name="Google Shape;2234;p48"/>
              <p:cNvCxnSpPr>
                <a:stCxn id="2212" idx="6"/>
                <a:endCxn id="2214" idx="2"/>
              </p:cNvCxnSpPr>
              <p:nvPr/>
            </p:nvCxnSpPr>
            <p:spPr>
              <a:xfrm>
                <a:off x="3333142" y="3676657"/>
                <a:ext cx="441000" cy="89700"/>
              </a:xfrm>
              <a:prstGeom prst="curvedConnector4">
                <a:avLst>
                  <a:gd fmla="val 35572" name="adj1"/>
                  <a:gd fmla="val 952121" name="adj2"/>
                </a:avLst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235" name="Google Shape;2235;p48"/>
              <p:cNvCxnSpPr>
                <a:stCxn id="2213" idx="6"/>
                <a:endCxn id="2215" idx="0"/>
              </p:cNvCxnSpPr>
              <p:nvPr/>
            </p:nvCxnSpPr>
            <p:spPr>
              <a:xfrm flipH="1" rot="10800000">
                <a:off x="3333142" y="3888093"/>
                <a:ext cx="441000" cy="82200"/>
              </a:xfrm>
              <a:prstGeom prst="curvedConnector4">
                <a:avLst>
                  <a:gd fmla="val 35572" name="adj1"/>
                  <a:gd fmla="val 1029846" name="adj2"/>
                </a:avLst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236" name="Google Shape;2236;p48"/>
              <p:cNvCxnSpPr>
                <a:stCxn id="2213" idx="6"/>
                <a:endCxn id="2215" idx="2"/>
              </p:cNvCxnSpPr>
              <p:nvPr/>
            </p:nvCxnSpPr>
            <p:spPr>
              <a:xfrm>
                <a:off x="3333142" y="3970293"/>
                <a:ext cx="441000" cy="89700"/>
              </a:xfrm>
              <a:prstGeom prst="curvedConnector4">
                <a:avLst>
                  <a:gd fmla="val 35572" name="adj1"/>
                  <a:gd fmla="val 952121" name="adj2"/>
                </a:avLst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237" name="Google Shape;2237;p48"/>
              <p:cNvCxnSpPr>
                <a:stCxn id="2199" idx="5"/>
                <a:endCxn id="2205" idx="1"/>
              </p:cNvCxnSpPr>
              <p:nvPr/>
            </p:nvCxnSpPr>
            <p:spPr>
              <a:xfrm>
                <a:off x="1243817" y="2980958"/>
                <a:ext cx="165900" cy="45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238" name="Google Shape;2238;p48"/>
              <p:cNvCxnSpPr>
                <a:stCxn id="2197" idx="3"/>
                <a:endCxn id="2201" idx="0"/>
              </p:cNvCxnSpPr>
              <p:nvPr/>
            </p:nvCxnSpPr>
            <p:spPr>
              <a:xfrm flipH="1">
                <a:off x="593916" y="2485456"/>
                <a:ext cx="469800" cy="279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239" name="Google Shape;2239;p48"/>
              <p:cNvCxnSpPr>
                <a:stCxn id="2197" idx="0"/>
                <a:endCxn id="2217" idx="2"/>
              </p:cNvCxnSpPr>
              <p:nvPr/>
            </p:nvCxnSpPr>
            <p:spPr>
              <a:xfrm flipH="1" rot="10800000">
                <a:off x="1153766" y="1701392"/>
                <a:ext cx="99000" cy="56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240" name="Google Shape;2240;p48"/>
              <p:cNvCxnSpPr>
                <a:stCxn id="2197" idx="0"/>
                <a:endCxn id="2217" idx="3"/>
              </p:cNvCxnSpPr>
              <p:nvPr/>
            </p:nvCxnSpPr>
            <p:spPr>
              <a:xfrm flipH="1" rot="10800000">
                <a:off x="1153766" y="1605392"/>
                <a:ext cx="312900" cy="66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241" name="Google Shape;2241;p48"/>
              <p:cNvCxnSpPr>
                <a:stCxn id="2196" idx="6"/>
                <a:endCxn id="2242" idx="1"/>
              </p:cNvCxnSpPr>
              <p:nvPr/>
            </p:nvCxnSpPr>
            <p:spPr>
              <a:xfrm>
                <a:off x="2381722" y="2396042"/>
                <a:ext cx="696600" cy="30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243" name="Google Shape;2243;p48"/>
              <p:cNvCxnSpPr>
                <a:stCxn id="2196" idx="6"/>
                <a:endCxn id="2244" idx="1"/>
              </p:cNvCxnSpPr>
              <p:nvPr/>
            </p:nvCxnSpPr>
            <p:spPr>
              <a:xfrm flipH="1" rot="10800000">
                <a:off x="2381722" y="2226842"/>
                <a:ext cx="696600" cy="169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245" name="Google Shape;2245;p48"/>
              <p:cNvCxnSpPr>
                <a:stCxn id="2196" idx="6"/>
                <a:endCxn id="2246" idx="1"/>
              </p:cNvCxnSpPr>
              <p:nvPr/>
            </p:nvCxnSpPr>
            <p:spPr>
              <a:xfrm>
                <a:off x="2381722" y="2396042"/>
                <a:ext cx="696600" cy="6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247" name="Google Shape;2247;p48"/>
              <p:cNvCxnSpPr>
                <a:stCxn id="2196" idx="6"/>
                <a:endCxn id="2248" idx="1"/>
              </p:cNvCxnSpPr>
              <p:nvPr/>
            </p:nvCxnSpPr>
            <p:spPr>
              <a:xfrm flipH="1" rot="10800000">
                <a:off x="2381722" y="1973942"/>
                <a:ext cx="656100" cy="422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249" name="Google Shape;2249;p48"/>
              <p:cNvCxnSpPr>
                <a:stCxn id="2196" idx="6"/>
                <a:endCxn id="2250" idx="1"/>
              </p:cNvCxnSpPr>
              <p:nvPr/>
            </p:nvCxnSpPr>
            <p:spPr>
              <a:xfrm flipH="1" rot="10800000">
                <a:off x="2381722" y="1698242"/>
                <a:ext cx="696600" cy="697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2250" name="Google Shape;2250;p48"/>
              <p:cNvSpPr/>
              <p:nvPr/>
            </p:nvSpPr>
            <p:spPr>
              <a:xfrm>
                <a:off x="3078442" y="1612204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8" name="Google Shape;2248;p48"/>
              <p:cNvSpPr/>
              <p:nvPr/>
            </p:nvSpPr>
            <p:spPr>
              <a:xfrm>
                <a:off x="3037797" y="1887961"/>
                <a:ext cx="336000" cy="171900"/>
              </a:xfrm>
              <a:prstGeom prst="rect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4" name="Google Shape;2244;p48"/>
              <p:cNvSpPr/>
              <p:nvPr/>
            </p:nvSpPr>
            <p:spPr>
              <a:xfrm>
                <a:off x="3078442" y="2140750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6" name="Google Shape;2246;p48"/>
              <p:cNvSpPr/>
              <p:nvPr/>
            </p:nvSpPr>
            <p:spPr>
              <a:xfrm>
                <a:off x="3078442" y="2375660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2" name="Google Shape;2242;p48"/>
              <p:cNvSpPr/>
              <p:nvPr/>
            </p:nvSpPr>
            <p:spPr>
              <a:xfrm>
                <a:off x="3078442" y="2610569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17" name="Google Shape;2217;p48"/>
            <p:cNvSpPr/>
            <p:nvPr/>
          </p:nvSpPr>
          <p:spPr>
            <a:xfrm>
              <a:off x="3959640" y="-26772"/>
              <a:ext cx="213809" cy="104494"/>
            </a:xfrm>
            <a:prstGeom prst="flowChartDecision">
              <a:avLst/>
            </a:prstGeom>
            <a:noFill/>
            <a:ln cap="flat" cmpd="sng" w="2857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1" name="Google Shape;2251;p48"/>
          <p:cNvGrpSpPr/>
          <p:nvPr/>
        </p:nvGrpSpPr>
        <p:grpSpPr>
          <a:xfrm>
            <a:off x="8347300" y="999801"/>
            <a:ext cx="503100" cy="668999"/>
            <a:chOff x="4772600" y="3091226"/>
            <a:chExt cx="503100" cy="668999"/>
          </a:xfrm>
        </p:grpSpPr>
        <p:pic>
          <p:nvPicPr>
            <p:cNvPr id="2252" name="Google Shape;2252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00600" y="3091226"/>
              <a:ext cx="423500" cy="42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53" name="Google Shape;2253;p48"/>
            <p:cNvSpPr txBox="1"/>
            <p:nvPr/>
          </p:nvSpPr>
          <p:spPr>
            <a:xfrm>
              <a:off x="4772600" y="3437125"/>
              <a:ext cx="5031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/>
                <a:t>FFNN</a:t>
              </a:r>
              <a:endParaRPr sz="900"/>
            </a:p>
          </p:txBody>
        </p:sp>
      </p:grpSp>
      <p:grpSp>
        <p:nvGrpSpPr>
          <p:cNvPr id="2254" name="Google Shape;2254;p48"/>
          <p:cNvGrpSpPr/>
          <p:nvPr/>
        </p:nvGrpSpPr>
        <p:grpSpPr>
          <a:xfrm>
            <a:off x="4208366" y="1034517"/>
            <a:ext cx="747934" cy="498222"/>
            <a:chOff x="6687088" y="2967117"/>
            <a:chExt cx="1009629" cy="687487"/>
          </a:xfrm>
        </p:grpSpPr>
        <p:grpSp>
          <p:nvGrpSpPr>
            <p:cNvPr id="2255" name="Google Shape;2255;p48"/>
            <p:cNvGrpSpPr/>
            <p:nvPr/>
          </p:nvGrpSpPr>
          <p:grpSpPr>
            <a:xfrm>
              <a:off x="6687088" y="2967117"/>
              <a:ext cx="1002300" cy="317600"/>
              <a:chOff x="2193900" y="4331067"/>
              <a:chExt cx="1002300" cy="317600"/>
            </a:xfrm>
          </p:grpSpPr>
          <p:grpSp>
            <p:nvGrpSpPr>
              <p:cNvPr id="2256" name="Google Shape;2256;p48"/>
              <p:cNvGrpSpPr/>
              <p:nvPr/>
            </p:nvGrpSpPr>
            <p:grpSpPr>
              <a:xfrm>
                <a:off x="2345400" y="4331067"/>
                <a:ext cx="850800" cy="210000"/>
                <a:chOff x="863475" y="3440001"/>
                <a:chExt cx="850800" cy="210000"/>
              </a:xfrm>
            </p:grpSpPr>
            <p:sp>
              <p:nvSpPr>
                <p:cNvPr id="2257" name="Google Shape;2257;p48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258" name="Google Shape;2258;p48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2259" name="Google Shape;2259;p48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2260" name="Google Shape;2260;p48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2261" name="Google Shape;2261;p48"/>
                    <p:cNvCxnSpPr>
                      <a:stCxn id="2260" idx="6"/>
                      <a:endCxn id="2262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2262" name="Google Shape;2262;p48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2263" name="Google Shape;2263;p48"/>
              <p:cNvGrpSpPr/>
              <p:nvPr/>
            </p:nvGrpSpPr>
            <p:grpSpPr>
              <a:xfrm>
                <a:off x="2269650" y="4384867"/>
                <a:ext cx="850800" cy="210000"/>
                <a:chOff x="863475" y="3440001"/>
                <a:chExt cx="850800" cy="210000"/>
              </a:xfrm>
            </p:grpSpPr>
            <p:sp>
              <p:nvSpPr>
                <p:cNvPr id="2264" name="Google Shape;2264;p48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265" name="Google Shape;2265;p48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2266" name="Google Shape;2266;p48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2267" name="Google Shape;2267;p48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2268" name="Google Shape;2268;p48"/>
                    <p:cNvCxnSpPr>
                      <a:stCxn id="2267" idx="6"/>
                      <a:endCxn id="2269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2269" name="Google Shape;2269;p48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2270" name="Google Shape;2270;p48"/>
              <p:cNvGrpSpPr/>
              <p:nvPr/>
            </p:nvGrpSpPr>
            <p:grpSpPr>
              <a:xfrm>
                <a:off x="2193900" y="4438667"/>
                <a:ext cx="850800" cy="210000"/>
                <a:chOff x="863475" y="3440001"/>
                <a:chExt cx="850800" cy="210000"/>
              </a:xfrm>
            </p:grpSpPr>
            <p:sp>
              <p:nvSpPr>
                <p:cNvPr id="2271" name="Google Shape;2271;p48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272" name="Google Shape;2272;p48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2273" name="Google Shape;2273;p48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2274" name="Google Shape;2274;p48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2275" name="Google Shape;2275;p48"/>
                    <p:cNvCxnSpPr>
                      <a:stCxn id="2274" idx="6"/>
                      <a:endCxn id="2276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2276" name="Google Shape;2276;p48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2277" name="Google Shape;2277;p48"/>
            <p:cNvSpPr txBox="1"/>
            <p:nvPr/>
          </p:nvSpPr>
          <p:spPr>
            <a:xfrm>
              <a:off x="6845917" y="3208504"/>
              <a:ext cx="850800" cy="4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/>
                <a:t>Triplets</a:t>
              </a:r>
              <a:endParaRPr sz="900"/>
            </a:p>
          </p:txBody>
        </p:sp>
      </p:grpSp>
      <p:pic>
        <p:nvPicPr>
          <p:cNvPr id="2278" name="Google Shape;2278;p48"/>
          <p:cNvPicPr preferRelativeResize="0"/>
          <p:nvPr/>
        </p:nvPicPr>
        <p:blipFill rotWithShape="1">
          <a:blip r:embed="rId6">
            <a:alphaModFix/>
          </a:blip>
          <a:srcRect b="0" l="0" r="58932" t="0"/>
          <a:stretch/>
        </p:blipFill>
        <p:spPr>
          <a:xfrm>
            <a:off x="4284650" y="3107462"/>
            <a:ext cx="563400" cy="5273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9" name="Google Shape;2279;p48"/>
          <p:cNvGrpSpPr/>
          <p:nvPr/>
        </p:nvGrpSpPr>
        <p:grpSpPr>
          <a:xfrm>
            <a:off x="96409" y="4165681"/>
            <a:ext cx="1150066" cy="936457"/>
            <a:chOff x="325009" y="3683593"/>
            <a:chExt cx="1150066" cy="936457"/>
          </a:xfrm>
        </p:grpSpPr>
        <p:grpSp>
          <p:nvGrpSpPr>
            <p:cNvPr id="2280" name="Google Shape;2280;p48"/>
            <p:cNvGrpSpPr/>
            <p:nvPr/>
          </p:nvGrpSpPr>
          <p:grpSpPr>
            <a:xfrm>
              <a:off x="325009" y="3683593"/>
              <a:ext cx="977391" cy="454538"/>
              <a:chOff x="6131147" y="2007588"/>
              <a:chExt cx="2026941" cy="863813"/>
            </a:xfrm>
          </p:grpSpPr>
          <p:sp>
            <p:nvSpPr>
              <p:cNvPr id="2281" name="Google Shape;2281;p48"/>
              <p:cNvSpPr/>
              <p:nvPr/>
            </p:nvSpPr>
            <p:spPr>
              <a:xfrm>
                <a:off x="6131147" y="2287762"/>
                <a:ext cx="328200" cy="328200"/>
              </a:xfrm>
              <a:prstGeom prst="ellipse">
                <a:avLst/>
              </a:prstGeom>
              <a:solidFill>
                <a:srgbClr val="C488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2" name="Google Shape;2282;p48"/>
              <p:cNvSpPr/>
              <p:nvPr/>
            </p:nvSpPr>
            <p:spPr>
              <a:xfrm>
                <a:off x="6963188" y="2007588"/>
                <a:ext cx="328200" cy="328200"/>
              </a:xfrm>
              <a:prstGeom prst="ellipse">
                <a:avLst/>
              </a:prstGeom>
              <a:solidFill>
                <a:srgbClr val="C488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3" name="Google Shape;2283;p48"/>
              <p:cNvSpPr/>
              <p:nvPr/>
            </p:nvSpPr>
            <p:spPr>
              <a:xfrm>
                <a:off x="6963188" y="2543200"/>
                <a:ext cx="328200" cy="328200"/>
              </a:xfrm>
              <a:prstGeom prst="ellipse">
                <a:avLst/>
              </a:prstGeom>
              <a:solidFill>
                <a:srgbClr val="C488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284" name="Google Shape;2284;p48"/>
              <p:cNvCxnSpPr>
                <a:stCxn id="2281" idx="6"/>
                <a:endCxn id="2282" idx="2"/>
              </p:cNvCxnSpPr>
              <p:nvPr/>
            </p:nvCxnSpPr>
            <p:spPr>
              <a:xfrm flipH="1" rot="10800000">
                <a:off x="6459347" y="2171662"/>
                <a:ext cx="503700" cy="280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285" name="Google Shape;2285;p48"/>
              <p:cNvCxnSpPr>
                <a:stCxn id="2281" idx="6"/>
                <a:endCxn id="2283" idx="2"/>
              </p:cNvCxnSpPr>
              <p:nvPr/>
            </p:nvCxnSpPr>
            <p:spPr>
              <a:xfrm>
                <a:off x="6459347" y="2451862"/>
                <a:ext cx="503700" cy="255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2286" name="Google Shape;2286;p48"/>
              <p:cNvSpPr/>
              <p:nvPr/>
            </p:nvSpPr>
            <p:spPr>
              <a:xfrm>
                <a:off x="7829887" y="2035548"/>
                <a:ext cx="328200" cy="223050"/>
              </a:xfrm>
              <a:prstGeom prst="flowChartPreparation">
                <a:avLst/>
              </a:prstGeom>
              <a:solidFill>
                <a:srgbClr val="3C78D8"/>
              </a:solidFill>
              <a:ln cap="flat" cmpd="sng" w="2857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287" name="Google Shape;2287;p48"/>
              <p:cNvCxnSpPr>
                <a:stCxn id="2282" idx="6"/>
                <a:endCxn id="2286" idx="0"/>
              </p:cNvCxnSpPr>
              <p:nvPr/>
            </p:nvCxnSpPr>
            <p:spPr>
              <a:xfrm flipH="1" rot="10800000">
                <a:off x="7291388" y="2035488"/>
                <a:ext cx="702600" cy="136200"/>
              </a:xfrm>
              <a:prstGeom prst="curvedConnector4">
                <a:avLst>
                  <a:gd fmla="val 38322" name="adj1"/>
                  <a:gd fmla="val 128045" name="adj2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288" name="Google Shape;2288;p48"/>
              <p:cNvCxnSpPr>
                <a:stCxn id="2282" idx="6"/>
                <a:endCxn id="2286" idx="2"/>
              </p:cNvCxnSpPr>
              <p:nvPr/>
            </p:nvCxnSpPr>
            <p:spPr>
              <a:xfrm>
                <a:off x="7291388" y="2171688"/>
                <a:ext cx="702600" cy="87000"/>
              </a:xfrm>
              <a:prstGeom prst="curvedConnector4">
                <a:avLst>
                  <a:gd fmla="val 38322" name="adj1"/>
                  <a:gd fmla="val 104648" name="adj2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2289" name="Google Shape;2289;p48"/>
              <p:cNvSpPr/>
              <p:nvPr/>
            </p:nvSpPr>
            <p:spPr>
              <a:xfrm>
                <a:off x="7829887" y="2645148"/>
                <a:ext cx="328200" cy="223050"/>
              </a:xfrm>
              <a:prstGeom prst="flowChartPreparation">
                <a:avLst/>
              </a:prstGeom>
              <a:solidFill>
                <a:srgbClr val="3C78D8"/>
              </a:solidFill>
              <a:ln cap="flat" cmpd="sng" w="2857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290" name="Google Shape;2290;p48"/>
              <p:cNvCxnSpPr>
                <a:stCxn id="2283" idx="6"/>
                <a:endCxn id="2289" idx="0"/>
              </p:cNvCxnSpPr>
              <p:nvPr/>
            </p:nvCxnSpPr>
            <p:spPr>
              <a:xfrm flipH="1" rot="10800000">
                <a:off x="7291388" y="2645200"/>
                <a:ext cx="702600" cy="62100"/>
              </a:xfrm>
              <a:prstGeom prst="curvedConnector4">
                <a:avLst>
                  <a:gd fmla="val 38322" name="adj1"/>
                  <a:gd fmla="val 213016" name="adj2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291" name="Google Shape;2291;p48"/>
              <p:cNvCxnSpPr>
                <a:stCxn id="2283" idx="6"/>
                <a:endCxn id="2289" idx="2"/>
              </p:cNvCxnSpPr>
              <p:nvPr/>
            </p:nvCxnSpPr>
            <p:spPr>
              <a:xfrm>
                <a:off x="7291388" y="2707300"/>
                <a:ext cx="702600" cy="160800"/>
              </a:xfrm>
              <a:prstGeom prst="curvedConnector4">
                <a:avLst>
                  <a:gd fmla="val 38322" name="adj1"/>
                  <a:gd fmla="val 121663" name="adj2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sp>
          <p:nvSpPr>
            <p:cNvPr id="2292" name="Google Shape;2292;p48"/>
            <p:cNvSpPr txBox="1"/>
            <p:nvPr/>
          </p:nvSpPr>
          <p:spPr>
            <a:xfrm>
              <a:off x="362675" y="4127450"/>
              <a:ext cx="1112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/>
                <a:t>TTP graph</a:t>
              </a:r>
              <a:endParaRPr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/>
                <a:t>(T1070.005)</a:t>
              </a:r>
              <a:endParaRPr sz="1000"/>
            </a:p>
          </p:txBody>
        </p:sp>
      </p:grpSp>
      <p:pic>
        <p:nvPicPr>
          <p:cNvPr id="2293" name="Google Shape;2293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15125" y="3127752"/>
            <a:ext cx="503100" cy="5030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4" name="Google Shape;2294;p48"/>
          <p:cNvCxnSpPr>
            <a:stCxn id="2278" idx="3"/>
            <a:endCxn id="2295" idx="1"/>
          </p:cNvCxnSpPr>
          <p:nvPr/>
        </p:nvCxnSpPr>
        <p:spPr>
          <a:xfrm>
            <a:off x="4848050" y="3371147"/>
            <a:ext cx="352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296" name="Google Shape;2296;p48"/>
          <p:cNvGrpSpPr/>
          <p:nvPr/>
        </p:nvGrpSpPr>
        <p:grpSpPr>
          <a:xfrm>
            <a:off x="6432025" y="3070175"/>
            <a:ext cx="711125" cy="618225"/>
            <a:chOff x="1526875" y="4128700"/>
            <a:chExt cx="711125" cy="618225"/>
          </a:xfrm>
        </p:grpSpPr>
        <p:sp>
          <p:nvSpPr>
            <p:cNvPr id="2297" name="Google Shape;2297;p48"/>
            <p:cNvSpPr txBox="1"/>
            <p:nvPr/>
          </p:nvSpPr>
          <p:spPr>
            <a:xfrm>
              <a:off x="1637100" y="4128700"/>
              <a:ext cx="600900" cy="492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selection</a:t>
              </a:r>
              <a:r>
                <a:rPr lang="zh-TW" sz="400">
                  <a:solidFill>
                    <a:srgbClr val="6AA84F"/>
                  </a:solidFill>
                </a:rPr>
                <a:t>:</a:t>
              </a:r>
              <a:endParaRPr sz="400">
                <a:solidFill>
                  <a:srgbClr val="6AA84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434343"/>
                  </a:solidFill>
                </a:rPr>
                <a:t>    - ZZZ: ^A.*B$</a:t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filter:</a:t>
              </a:r>
              <a:endParaRPr sz="400">
                <a:solidFill>
                  <a:srgbClr val="38761D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C9DAF8"/>
                  </a:solidFill>
                </a:rPr>
                <a:t>   </a:t>
              </a:r>
              <a:r>
                <a:rPr lang="zh-TW" sz="400">
                  <a:solidFill>
                    <a:srgbClr val="434343"/>
                  </a:solidFill>
                </a:rPr>
                <a:t> - XXX: ^(?=.*H)(?=.*I).*$</a:t>
              </a:r>
              <a:endParaRPr sz="400">
                <a:solidFill>
                  <a:srgbClr val="434343"/>
                </a:solidFill>
              </a:endParaRPr>
            </a:p>
          </p:txBody>
        </p:sp>
        <p:sp>
          <p:nvSpPr>
            <p:cNvPr id="2298" name="Google Shape;2298;p48"/>
            <p:cNvSpPr txBox="1"/>
            <p:nvPr/>
          </p:nvSpPr>
          <p:spPr>
            <a:xfrm>
              <a:off x="1593000" y="4182500"/>
              <a:ext cx="600900" cy="492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selection</a:t>
              </a:r>
              <a:r>
                <a:rPr lang="zh-TW" sz="400">
                  <a:solidFill>
                    <a:srgbClr val="6AA84F"/>
                  </a:solidFill>
                </a:rPr>
                <a:t>:</a:t>
              </a:r>
              <a:endParaRPr sz="400">
                <a:solidFill>
                  <a:srgbClr val="6AA84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434343"/>
                  </a:solidFill>
                </a:rPr>
                <a:t>    - ZZZ: ^A.*B$</a:t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filter:</a:t>
              </a:r>
              <a:endParaRPr sz="400">
                <a:solidFill>
                  <a:srgbClr val="38761D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C9DAF8"/>
                  </a:solidFill>
                </a:rPr>
                <a:t>   </a:t>
              </a:r>
              <a:r>
                <a:rPr lang="zh-TW" sz="400">
                  <a:solidFill>
                    <a:srgbClr val="434343"/>
                  </a:solidFill>
                </a:rPr>
                <a:t> - XXX: ^(?=.*H)(?=.*I).*$</a:t>
              </a:r>
              <a:endParaRPr sz="400">
                <a:solidFill>
                  <a:srgbClr val="434343"/>
                </a:solidFill>
              </a:endParaRPr>
            </a:p>
          </p:txBody>
        </p:sp>
        <p:sp>
          <p:nvSpPr>
            <p:cNvPr id="2299" name="Google Shape;2299;p48"/>
            <p:cNvSpPr txBox="1"/>
            <p:nvPr/>
          </p:nvSpPr>
          <p:spPr>
            <a:xfrm>
              <a:off x="1526875" y="4254325"/>
              <a:ext cx="600900" cy="492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selection</a:t>
              </a:r>
              <a:r>
                <a:rPr lang="zh-TW" sz="400">
                  <a:solidFill>
                    <a:srgbClr val="6AA84F"/>
                  </a:solidFill>
                </a:rPr>
                <a:t>:</a:t>
              </a:r>
              <a:endParaRPr sz="400">
                <a:solidFill>
                  <a:srgbClr val="6AA84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434343"/>
                  </a:solidFill>
                </a:rPr>
                <a:t>    - ZZZ: ^A.*B$</a:t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filter:</a:t>
              </a:r>
              <a:endParaRPr sz="400">
                <a:solidFill>
                  <a:srgbClr val="38761D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C9DAF8"/>
                  </a:solidFill>
                </a:rPr>
                <a:t>   </a:t>
              </a:r>
              <a:r>
                <a:rPr lang="zh-TW" sz="400">
                  <a:solidFill>
                    <a:srgbClr val="434343"/>
                  </a:solidFill>
                </a:rPr>
                <a:t> - XXX: ^(?=.*H)(?=.*I).*$</a:t>
              </a:r>
              <a:endParaRPr sz="400">
                <a:solidFill>
                  <a:srgbClr val="434343"/>
                </a:solidFill>
              </a:endParaRPr>
            </a:p>
          </p:txBody>
        </p:sp>
      </p:grpSp>
      <p:grpSp>
        <p:nvGrpSpPr>
          <p:cNvPr id="2300" name="Google Shape;2300;p48"/>
          <p:cNvGrpSpPr/>
          <p:nvPr/>
        </p:nvGrpSpPr>
        <p:grpSpPr>
          <a:xfrm>
            <a:off x="4210707" y="2309160"/>
            <a:ext cx="742548" cy="504858"/>
            <a:chOff x="6687088" y="2967117"/>
            <a:chExt cx="1003036" cy="621593"/>
          </a:xfrm>
        </p:grpSpPr>
        <p:grpSp>
          <p:nvGrpSpPr>
            <p:cNvPr id="2301" name="Google Shape;2301;p48"/>
            <p:cNvGrpSpPr/>
            <p:nvPr/>
          </p:nvGrpSpPr>
          <p:grpSpPr>
            <a:xfrm>
              <a:off x="6687088" y="2967117"/>
              <a:ext cx="1002300" cy="317600"/>
              <a:chOff x="2193900" y="4331067"/>
              <a:chExt cx="1002300" cy="317600"/>
            </a:xfrm>
          </p:grpSpPr>
          <p:grpSp>
            <p:nvGrpSpPr>
              <p:cNvPr id="2302" name="Google Shape;2302;p48"/>
              <p:cNvGrpSpPr/>
              <p:nvPr/>
            </p:nvGrpSpPr>
            <p:grpSpPr>
              <a:xfrm>
                <a:off x="2345400" y="4331067"/>
                <a:ext cx="850800" cy="210000"/>
                <a:chOff x="863475" y="3440001"/>
                <a:chExt cx="850800" cy="210000"/>
              </a:xfrm>
            </p:grpSpPr>
            <p:sp>
              <p:nvSpPr>
                <p:cNvPr id="2303" name="Google Shape;2303;p48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304" name="Google Shape;2304;p48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2305" name="Google Shape;2305;p48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2306" name="Google Shape;2306;p48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2307" name="Google Shape;2307;p48"/>
                    <p:cNvCxnSpPr>
                      <a:stCxn id="2306" idx="6"/>
                      <a:endCxn id="2308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2308" name="Google Shape;2308;p48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2309" name="Google Shape;2309;p48"/>
              <p:cNvGrpSpPr/>
              <p:nvPr/>
            </p:nvGrpSpPr>
            <p:grpSpPr>
              <a:xfrm>
                <a:off x="2269650" y="4384867"/>
                <a:ext cx="850800" cy="210000"/>
                <a:chOff x="863475" y="3440001"/>
                <a:chExt cx="850800" cy="210000"/>
              </a:xfrm>
            </p:grpSpPr>
            <p:sp>
              <p:nvSpPr>
                <p:cNvPr id="2310" name="Google Shape;2310;p48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311" name="Google Shape;2311;p48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2312" name="Google Shape;2312;p48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2313" name="Google Shape;2313;p48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2314" name="Google Shape;2314;p48"/>
                    <p:cNvCxnSpPr>
                      <a:stCxn id="2313" idx="6"/>
                      <a:endCxn id="2315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2315" name="Google Shape;2315;p48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2316" name="Google Shape;2316;p48"/>
              <p:cNvGrpSpPr/>
              <p:nvPr/>
            </p:nvGrpSpPr>
            <p:grpSpPr>
              <a:xfrm>
                <a:off x="2193900" y="4438667"/>
                <a:ext cx="850800" cy="210000"/>
                <a:chOff x="863475" y="3440001"/>
                <a:chExt cx="850800" cy="210000"/>
              </a:xfrm>
            </p:grpSpPr>
            <p:sp>
              <p:nvSpPr>
                <p:cNvPr id="2317" name="Google Shape;2317;p48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318" name="Google Shape;2318;p48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2319" name="Google Shape;2319;p48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2320" name="Google Shape;2320;p48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2321" name="Google Shape;2321;p48"/>
                    <p:cNvCxnSpPr>
                      <a:stCxn id="2320" idx="6"/>
                      <a:endCxn id="2322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2322" name="Google Shape;2322;p48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2323" name="Google Shape;2323;p48"/>
            <p:cNvSpPr txBox="1"/>
            <p:nvPr/>
          </p:nvSpPr>
          <p:spPr>
            <a:xfrm>
              <a:off x="6729524" y="3190910"/>
              <a:ext cx="960600" cy="39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/>
                <a:t>Triplets</a:t>
              </a:r>
              <a:endParaRPr sz="900"/>
            </a:p>
          </p:txBody>
        </p:sp>
      </p:grpSp>
      <p:cxnSp>
        <p:nvCxnSpPr>
          <p:cNvPr id="2324" name="Google Shape;2324;p48"/>
          <p:cNvCxnSpPr/>
          <p:nvPr/>
        </p:nvCxnSpPr>
        <p:spPr>
          <a:xfrm>
            <a:off x="6071267" y="804279"/>
            <a:ext cx="353400" cy="46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5" name="Google Shape;2325;p48"/>
          <p:cNvCxnSpPr>
            <a:endCxn id="2326" idx="1"/>
          </p:cNvCxnSpPr>
          <p:nvPr/>
        </p:nvCxnSpPr>
        <p:spPr>
          <a:xfrm flipH="1" rot="10800000">
            <a:off x="7043942" y="803666"/>
            <a:ext cx="231600" cy="57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7" name="Google Shape;2327;p48"/>
          <p:cNvCxnSpPr>
            <a:endCxn id="2328" idx="2"/>
          </p:cNvCxnSpPr>
          <p:nvPr/>
        </p:nvCxnSpPr>
        <p:spPr>
          <a:xfrm rot="10800000">
            <a:off x="5903689" y="2797176"/>
            <a:ext cx="1307100" cy="40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9" name="Google Shape;2329;p48"/>
          <p:cNvCxnSpPr>
            <a:endCxn id="2328" idx="1"/>
          </p:cNvCxnSpPr>
          <p:nvPr/>
        </p:nvCxnSpPr>
        <p:spPr>
          <a:xfrm flipH="1" rot="10800000">
            <a:off x="4847875" y="2473926"/>
            <a:ext cx="681900" cy="1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30" name="Google Shape;2330;p48"/>
          <p:cNvSpPr txBox="1"/>
          <p:nvPr/>
        </p:nvSpPr>
        <p:spPr>
          <a:xfrm>
            <a:off x="3966655" y="3550851"/>
            <a:ext cx="119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Sigma Rule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(Human readable)</a:t>
            </a:r>
            <a:endParaRPr sz="900"/>
          </a:p>
        </p:txBody>
      </p:sp>
      <p:sp>
        <p:nvSpPr>
          <p:cNvPr id="2331" name="Google Shape;2331;p48"/>
          <p:cNvSpPr txBox="1"/>
          <p:nvPr/>
        </p:nvSpPr>
        <p:spPr>
          <a:xfrm>
            <a:off x="6444300" y="3597318"/>
            <a:ext cx="136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Rule Database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(Machine readable)</a:t>
            </a:r>
            <a:endParaRPr sz="900"/>
          </a:p>
        </p:txBody>
      </p:sp>
      <p:sp>
        <p:nvSpPr>
          <p:cNvPr id="2332" name="Google Shape;2332;p48"/>
          <p:cNvSpPr txBox="1"/>
          <p:nvPr/>
        </p:nvSpPr>
        <p:spPr>
          <a:xfrm>
            <a:off x="2474977" y="4662528"/>
            <a:ext cx="149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Detected TTP Triplets</a:t>
            </a:r>
            <a:endParaRPr sz="1000"/>
          </a:p>
        </p:txBody>
      </p:sp>
      <p:grpSp>
        <p:nvGrpSpPr>
          <p:cNvPr id="2333" name="Google Shape;2333;p48"/>
          <p:cNvGrpSpPr/>
          <p:nvPr/>
        </p:nvGrpSpPr>
        <p:grpSpPr>
          <a:xfrm>
            <a:off x="2731531" y="3591875"/>
            <a:ext cx="834728" cy="1171377"/>
            <a:chOff x="3408381" y="3086475"/>
            <a:chExt cx="834728" cy="1171377"/>
          </a:xfrm>
        </p:grpSpPr>
        <p:grpSp>
          <p:nvGrpSpPr>
            <p:cNvPr id="2334" name="Google Shape;2334;p48"/>
            <p:cNvGrpSpPr/>
            <p:nvPr/>
          </p:nvGrpSpPr>
          <p:grpSpPr>
            <a:xfrm>
              <a:off x="3408381" y="3086475"/>
              <a:ext cx="598877" cy="775697"/>
              <a:chOff x="3821400" y="3292037"/>
              <a:chExt cx="913200" cy="1203938"/>
            </a:xfrm>
          </p:grpSpPr>
          <p:sp>
            <p:nvSpPr>
              <p:cNvPr id="2335" name="Google Shape;2335;p48"/>
              <p:cNvSpPr/>
              <p:nvPr/>
            </p:nvSpPr>
            <p:spPr>
              <a:xfrm>
                <a:off x="3821400" y="3427975"/>
                <a:ext cx="913200" cy="10680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336" name="Google Shape;2336;p48"/>
              <p:cNvGrpSpPr/>
              <p:nvPr/>
            </p:nvGrpSpPr>
            <p:grpSpPr>
              <a:xfrm>
                <a:off x="3913207" y="4314125"/>
                <a:ext cx="600968" cy="137411"/>
                <a:chOff x="6820145" y="2138427"/>
                <a:chExt cx="600968" cy="137411"/>
              </a:xfrm>
            </p:grpSpPr>
            <p:sp>
              <p:nvSpPr>
                <p:cNvPr id="2337" name="Google Shape;2337;p48"/>
                <p:cNvSpPr/>
                <p:nvPr/>
              </p:nvSpPr>
              <p:spPr>
                <a:xfrm>
                  <a:off x="7293913" y="2138427"/>
                  <a:ext cx="127200" cy="137400"/>
                </a:xfrm>
                <a:prstGeom prst="ellipse">
                  <a:avLst/>
                </a:prstGeom>
                <a:noFill/>
                <a:ln cap="flat" cmpd="sng" w="28575">
                  <a:solidFill>
                    <a:srgbClr val="C4889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8" name="Google Shape;2338;p48"/>
                <p:cNvSpPr/>
                <p:nvPr/>
              </p:nvSpPr>
              <p:spPr>
                <a:xfrm>
                  <a:off x="6820145" y="2138438"/>
                  <a:ext cx="127200" cy="137400"/>
                </a:xfrm>
                <a:prstGeom prst="ellipse">
                  <a:avLst/>
                </a:prstGeom>
                <a:noFill/>
                <a:ln cap="flat" cmpd="sng" w="28575">
                  <a:solidFill>
                    <a:srgbClr val="C4889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339" name="Google Shape;2339;p48"/>
                <p:cNvCxnSpPr>
                  <a:stCxn id="2338" idx="6"/>
                  <a:endCxn id="2337" idx="2"/>
                </p:cNvCxnSpPr>
                <p:nvPr/>
              </p:nvCxnSpPr>
              <p:spPr>
                <a:xfrm>
                  <a:off x="6947345" y="2207138"/>
                  <a:ext cx="346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</p:grpSp>
          <p:grpSp>
            <p:nvGrpSpPr>
              <p:cNvPr id="2340" name="Google Shape;2340;p48"/>
              <p:cNvGrpSpPr/>
              <p:nvPr/>
            </p:nvGrpSpPr>
            <p:grpSpPr>
              <a:xfrm>
                <a:off x="3911992" y="3618663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2341" name="Google Shape;2341;p48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2342" name="Google Shape;2342;p48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343" name="Google Shape;2343;p48"/>
                  <p:cNvCxnSpPr>
                    <a:stCxn id="2342" idx="6"/>
                    <a:endCxn id="2344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2344" name="Google Shape;2344;p48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345" name="Google Shape;2345;p48"/>
              <p:cNvGrpSpPr/>
              <p:nvPr/>
            </p:nvGrpSpPr>
            <p:grpSpPr>
              <a:xfrm>
                <a:off x="3911992" y="3847263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2346" name="Google Shape;2346;p48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2347" name="Google Shape;2347;p48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348" name="Google Shape;2348;p48"/>
                  <p:cNvCxnSpPr>
                    <a:stCxn id="2347" idx="6"/>
                    <a:endCxn id="2349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2349" name="Google Shape;2349;p48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350" name="Google Shape;2350;p48"/>
              <p:cNvGrpSpPr/>
              <p:nvPr/>
            </p:nvGrpSpPr>
            <p:grpSpPr>
              <a:xfrm>
                <a:off x="3911992" y="4075863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2351" name="Google Shape;2351;p48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2352" name="Google Shape;2352;p48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353" name="Google Shape;2353;p48"/>
                  <p:cNvCxnSpPr>
                    <a:stCxn id="2352" idx="6"/>
                    <a:endCxn id="2354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2354" name="Google Shape;2354;p48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355" name="Google Shape;2355;p48"/>
              <p:cNvSpPr txBox="1"/>
              <p:nvPr/>
            </p:nvSpPr>
            <p:spPr>
              <a:xfrm>
                <a:off x="3972771" y="3292037"/>
                <a:ext cx="645900" cy="42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600">
                    <a:solidFill>
                      <a:srgbClr val="1155CC"/>
                    </a:solidFill>
                  </a:rPr>
                  <a:t>Benign</a:t>
                </a:r>
                <a:endParaRPr sz="600">
                  <a:solidFill>
                    <a:srgbClr val="1155CC"/>
                  </a:solidFill>
                </a:endParaRPr>
              </a:p>
            </p:txBody>
          </p:sp>
        </p:grpSp>
        <p:grpSp>
          <p:nvGrpSpPr>
            <p:cNvPr id="2356" name="Google Shape;2356;p48"/>
            <p:cNvGrpSpPr/>
            <p:nvPr/>
          </p:nvGrpSpPr>
          <p:grpSpPr>
            <a:xfrm>
              <a:off x="3481879" y="3209575"/>
              <a:ext cx="761229" cy="1048277"/>
              <a:chOff x="398292" y="2323137"/>
              <a:chExt cx="761229" cy="1048277"/>
            </a:xfrm>
          </p:grpSpPr>
          <p:grpSp>
            <p:nvGrpSpPr>
              <p:cNvPr id="2357" name="Google Shape;2357;p48"/>
              <p:cNvGrpSpPr/>
              <p:nvPr/>
            </p:nvGrpSpPr>
            <p:grpSpPr>
              <a:xfrm>
                <a:off x="398292" y="2323137"/>
                <a:ext cx="598842" cy="822164"/>
                <a:chOff x="4717000" y="3632044"/>
                <a:chExt cx="846300" cy="1195006"/>
              </a:xfrm>
            </p:grpSpPr>
            <p:sp>
              <p:nvSpPr>
                <p:cNvPr id="2358" name="Google Shape;2358;p48"/>
                <p:cNvSpPr/>
                <p:nvPr/>
              </p:nvSpPr>
              <p:spPr>
                <a:xfrm>
                  <a:off x="4717000" y="3715550"/>
                  <a:ext cx="846300" cy="11115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rgbClr val="CC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359" name="Google Shape;2359;p48"/>
                <p:cNvGrpSpPr/>
                <p:nvPr/>
              </p:nvGrpSpPr>
              <p:grpSpPr>
                <a:xfrm>
                  <a:off x="4801569" y="3908936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2360" name="Google Shape;2360;p48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61" name="Google Shape;2361;p48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362" name="Google Shape;2362;p48"/>
                  <p:cNvCxnSpPr>
                    <a:stCxn id="2361" idx="6"/>
                    <a:endCxn id="2360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2363" name="Google Shape;2363;p48"/>
                <p:cNvGrpSpPr/>
                <p:nvPr/>
              </p:nvGrpSpPr>
              <p:grpSpPr>
                <a:xfrm>
                  <a:off x="4801569" y="4028604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2364" name="Google Shape;2364;p48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65" name="Google Shape;2365;p48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366" name="Google Shape;2366;p48"/>
                  <p:cNvCxnSpPr>
                    <a:stCxn id="2365" idx="6"/>
                    <a:endCxn id="2364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2367" name="Google Shape;2367;p48"/>
                <p:cNvGrpSpPr/>
                <p:nvPr/>
              </p:nvGrpSpPr>
              <p:grpSpPr>
                <a:xfrm>
                  <a:off x="4804682" y="41810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2368" name="Google Shape;2368;p48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369" name="Google Shape;2369;p48"/>
                  <p:cNvCxnSpPr>
                    <a:stCxn id="2368" idx="6"/>
                    <a:endCxn id="2370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2370" name="Google Shape;2370;p48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371" name="Google Shape;2371;p48"/>
                <p:cNvGrpSpPr/>
                <p:nvPr/>
              </p:nvGrpSpPr>
              <p:grpSpPr>
                <a:xfrm>
                  <a:off x="4804682" y="43334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2372" name="Google Shape;2372;p48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373" name="Google Shape;2373;p48"/>
                  <p:cNvCxnSpPr>
                    <a:stCxn id="2372" idx="6"/>
                    <a:endCxn id="2374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2374" name="Google Shape;2374;p48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375" name="Google Shape;2375;p48"/>
                <p:cNvGrpSpPr/>
                <p:nvPr/>
              </p:nvGrpSpPr>
              <p:grpSpPr>
                <a:xfrm>
                  <a:off x="4804682" y="44858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2376" name="Google Shape;2376;p48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377" name="Google Shape;2377;p48"/>
                  <p:cNvCxnSpPr>
                    <a:stCxn id="2376" idx="6"/>
                    <a:endCxn id="2378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2378" name="Google Shape;2378;p48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379" name="Google Shape;2379;p48"/>
                <p:cNvGrpSpPr/>
                <p:nvPr/>
              </p:nvGrpSpPr>
              <p:grpSpPr>
                <a:xfrm>
                  <a:off x="4804682" y="46382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2380" name="Google Shape;2380;p48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381" name="Google Shape;2381;p48"/>
                  <p:cNvCxnSpPr>
                    <a:stCxn id="2380" idx="6"/>
                    <a:endCxn id="2382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2382" name="Google Shape;2382;p48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383" name="Google Shape;2383;p48"/>
                <p:cNvSpPr txBox="1"/>
                <p:nvPr/>
              </p:nvSpPr>
              <p:spPr>
                <a:xfrm>
                  <a:off x="4852293" y="3632044"/>
                  <a:ext cx="598500" cy="402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600">
                      <a:solidFill>
                        <a:srgbClr val="FF0000"/>
                      </a:solidFill>
                    </a:rPr>
                    <a:t>T1111</a:t>
                  </a:r>
                  <a:endParaRPr sz="60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2384" name="Google Shape;2384;p48"/>
              <p:cNvGrpSpPr/>
              <p:nvPr/>
            </p:nvGrpSpPr>
            <p:grpSpPr>
              <a:xfrm>
                <a:off x="461066" y="2435737"/>
                <a:ext cx="598842" cy="822164"/>
                <a:chOff x="4717000" y="3632044"/>
                <a:chExt cx="846300" cy="1195006"/>
              </a:xfrm>
            </p:grpSpPr>
            <p:sp>
              <p:nvSpPr>
                <p:cNvPr id="2385" name="Google Shape;2385;p48"/>
                <p:cNvSpPr/>
                <p:nvPr/>
              </p:nvSpPr>
              <p:spPr>
                <a:xfrm>
                  <a:off x="4717000" y="3715550"/>
                  <a:ext cx="846300" cy="11115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rgbClr val="CC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386" name="Google Shape;2386;p48"/>
                <p:cNvGrpSpPr/>
                <p:nvPr/>
              </p:nvGrpSpPr>
              <p:grpSpPr>
                <a:xfrm>
                  <a:off x="4801569" y="3908936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2387" name="Google Shape;2387;p48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88" name="Google Shape;2388;p48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389" name="Google Shape;2389;p48"/>
                  <p:cNvCxnSpPr>
                    <a:stCxn id="2388" idx="6"/>
                    <a:endCxn id="2387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2390" name="Google Shape;2390;p48"/>
                <p:cNvGrpSpPr/>
                <p:nvPr/>
              </p:nvGrpSpPr>
              <p:grpSpPr>
                <a:xfrm>
                  <a:off x="4801569" y="4028604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2391" name="Google Shape;2391;p48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92" name="Google Shape;2392;p48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393" name="Google Shape;2393;p48"/>
                  <p:cNvCxnSpPr>
                    <a:stCxn id="2392" idx="6"/>
                    <a:endCxn id="2391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2394" name="Google Shape;2394;p48"/>
                <p:cNvGrpSpPr/>
                <p:nvPr/>
              </p:nvGrpSpPr>
              <p:grpSpPr>
                <a:xfrm>
                  <a:off x="4804682" y="41810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2395" name="Google Shape;2395;p48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396" name="Google Shape;2396;p48"/>
                  <p:cNvCxnSpPr>
                    <a:stCxn id="2395" idx="6"/>
                    <a:endCxn id="2397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2397" name="Google Shape;2397;p48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398" name="Google Shape;2398;p48"/>
                <p:cNvGrpSpPr/>
                <p:nvPr/>
              </p:nvGrpSpPr>
              <p:grpSpPr>
                <a:xfrm>
                  <a:off x="4804682" y="43334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2399" name="Google Shape;2399;p48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400" name="Google Shape;2400;p48"/>
                  <p:cNvCxnSpPr>
                    <a:stCxn id="2399" idx="6"/>
                    <a:endCxn id="2401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2401" name="Google Shape;2401;p48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402" name="Google Shape;2402;p48"/>
                <p:cNvGrpSpPr/>
                <p:nvPr/>
              </p:nvGrpSpPr>
              <p:grpSpPr>
                <a:xfrm>
                  <a:off x="4804682" y="44858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2403" name="Google Shape;2403;p48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404" name="Google Shape;2404;p48"/>
                  <p:cNvCxnSpPr>
                    <a:stCxn id="2403" idx="6"/>
                    <a:endCxn id="2405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2405" name="Google Shape;2405;p48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406" name="Google Shape;2406;p48"/>
                <p:cNvGrpSpPr/>
                <p:nvPr/>
              </p:nvGrpSpPr>
              <p:grpSpPr>
                <a:xfrm>
                  <a:off x="4804682" y="46382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2407" name="Google Shape;2407;p48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408" name="Google Shape;2408;p48"/>
                  <p:cNvCxnSpPr>
                    <a:stCxn id="2407" idx="6"/>
                    <a:endCxn id="2409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2409" name="Google Shape;2409;p48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410" name="Google Shape;2410;p48"/>
                <p:cNvSpPr txBox="1"/>
                <p:nvPr/>
              </p:nvSpPr>
              <p:spPr>
                <a:xfrm>
                  <a:off x="4852293" y="3632044"/>
                  <a:ext cx="598500" cy="402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600">
                      <a:solidFill>
                        <a:srgbClr val="FF0000"/>
                      </a:solidFill>
                    </a:rPr>
                    <a:t>T2222</a:t>
                  </a:r>
                  <a:endParaRPr sz="60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2411" name="Google Shape;2411;p48"/>
              <p:cNvGrpSpPr/>
              <p:nvPr/>
            </p:nvGrpSpPr>
            <p:grpSpPr>
              <a:xfrm>
                <a:off x="560679" y="2549254"/>
                <a:ext cx="598842" cy="822160"/>
                <a:chOff x="4717000" y="3632050"/>
                <a:chExt cx="846300" cy="1195000"/>
              </a:xfrm>
            </p:grpSpPr>
            <p:sp>
              <p:nvSpPr>
                <p:cNvPr id="2412" name="Google Shape;2412;p48"/>
                <p:cNvSpPr/>
                <p:nvPr/>
              </p:nvSpPr>
              <p:spPr>
                <a:xfrm>
                  <a:off x="4717000" y="3715550"/>
                  <a:ext cx="846300" cy="11115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rgbClr val="CC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413" name="Google Shape;2413;p48"/>
                <p:cNvGrpSpPr/>
                <p:nvPr/>
              </p:nvGrpSpPr>
              <p:grpSpPr>
                <a:xfrm>
                  <a:off x="4801569" y="3908936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2414" name="Google Shape;2414;p48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15" name="Google Shape;2415;p48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416" name="Google Shape;2416;p48"/>
                  <p:cNvCxnSpPr>
                    <a:stCxn id="2415" idx="6"/>
                    <a:endCxn id="2414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2417" name="Google Shape;2417;p48"/>
                <p:cNvGrpSpPr/>
                <p:nvPr/>
              </p:nvGrpSpPr>
              <p:grpSpPr>
                <a:xfrm>
                  <a:off x="4801569" y="4028604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2418" name="Google Shape;2418;p48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19" name="Google Shape;2419;p48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420" name="Google Shape;2420;p48"/>
                  <p:cNvCxnSpPr>
                    <a:stCxn id="2419" idx="6"/>
                    <a:endCxn id="2418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2421" name="Google Shape;2421;p48"/>
                <p:cNvGrpSpPr/>
                <p:nvPr/>
              </p:nvGrpSpPr>
              <p:grpSpPr>
                <a:xfrm>
                  <a:off x="4804682" y="41810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2422" name="Google Shape;2422;p48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423" name="Google Shape;2423;p48"/>
                  <p:cNvCxnSpPr>
                    <a:stCxn id="2422" idx="6"/>
                    <a:endCxn id="2424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2424" name="Google Shape;2424;p48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425" name="Google Shape;2425;p48"/>
                <p:cNvGrpSpPr/>
                <p:nvPr/>
              </p:nvGrpSpPr>
              <p:grpSpPr>
                <a:xfrm>
                  <a:off x="4804682" y="43334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2426" name="Google Shape;2426;p48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427" name="Google Shape;2427;p48"/>
                  <p:cNvCxnSpPr>
                    <a:stCxn id="2426" idx="6"/>
                    <a:endCxn id="2428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2428" name="Google Shape;2428;p48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429" name="Google Shape;2429;p48"/>
                <p:cNvGrpSpPr/>
                <p:nvPr/>
              </p:nvGrpSpPr>
              <p:grpSpPr>
                <a:xfrm>
                  <a:off x="4804682" y="44858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2430" name="Google Shape;2430;p48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431" name="Google Shape;2431;p48"/>
                  <p:cNvCxnSpPr>
                    <a:stCxn id="2430" idx="6"/>
                    <a:endCxn id="2432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2432" name="Google Shape;2432;p48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433" name="Google Shape;2433;p48"/>
                <p:cNvGrpSpPr/>
                <p:nvPr/>
              </p:nvGrpSpPr>
              <p:grpSpPr>
                <a:xfrm>
                  <a:off x="4804682" y="46382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2434" name="Google Shape;2434;p48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435" name="Google Shape;2435;p48"/>
                  <p:cNvCxnSpPr>
                    <a:stCxn id="2434" idx="6"/>
                    <a:endCxn id="2436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2436" name="Google Shape;2436;p48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437" name="Google Shape;2437;p48"/>
                <p:cNvSpPr txBox="1"/>
                <p:nvPr/>
              </p:nvSpPr>
              <p:spPr>
                <a:xfrm>
                  <a:off x="4744600" y="3632050"/>
                  <a:ext cx="785700" cy="402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600">
                      <a:solidFill>
                        <a:srgbClr val="FF0000"/>
                      </a:solidFill>
                    </a:rPr>
                    <a:t>T1070.005</a:t>
                  </a:r>
                  <a:endParaRPr sz="600">
                    <a:solidFill>
                      <a:srgbClr val="FF0000"/>
                    </a:solidFill>
                  </a:endParaRPr>
                </a:p>
              </p:txBody>
            </p:sp>
          </p:grpSp>
        </p:grpSp>
      </p:grpSp>
      <p:cxnSp>
        <p:nvCxnSpPr>
          <p:cNvPr id="2438" name="Google Shape;2438;p48"/>
          <p:cNvCxnSpPr>
            <a:stCxn id="2191" idx="3"/>
            <a:endCxn id="2439" idx="1"/>
          </p:cNvCxnSpPr>
          <p:nvPr/>
        </p:nvCxnSpPr>
        <p:spPr>
          <a:xfrm>
            <a:off x="997124" y="1574098"/>
            <a:ext cx="228300" cy="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40" name="Google Shape;2440;p48"/>
          <p:cNvCxnSpPr>
            <a:stCxn id="2439" idx="3"/>
          </p:cNvCxnSpPr>
          <p:nvPr/>
        </p:nvCxnSpPr>
        <p:spPr>
          <a:xfrm>
            <a:off x="1990837" y="1574642"/>
            <a:ext cx="384900" cy="11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41" name="Google Shape;2441;p48"/>
          <p:cNvCxnSpPr>
            <a:endCxn id="2274" idx="2"/>
          </p:cNvCxnSpPr>
          <p:nvPr/>
        </p:nvCxnSpPr>
        <p:spPr>
          <a:xfrm flipH="1" rot="10800000">
            <a:off x="3372453" y="1174193"/>
            <a:ext cx="880800" cy="353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42" name="Google Shape;2442;p48"/>
          <p:cNvCxnSpPr>
            <a:endCxn id="2323" idx="1"/>
          </p:cNvCxnSpPr>
          <p:nvPr/>
        </p:nvCxnSpPr>
        <p:spPr>
          <a:xfrm>
            <a:off x="3385922" y="1523272"/>
            <a:ext cx="856200" cy="1129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43" name="Google Shape;2443;p48"/>
          <p:cNvCxnSpPr>
            <a:stCxn id="2252" idx="3"/>
            <a:endCxn id="2412" idx="3"/>
          </p:cNvCxnSpPr>
          <p:nvPr/>
        </p:nvCxnSpPr>
        <p:spPr>
          <a:xfrm flipH="1">
            <a:off x="3566200" y="1211551"/>
            <a:ext cx="5232600" cy="3169200"/>
          </a:xfrm>
          <a:prstGeom prst="bentConnector3">
            <a:avLst>
              <a:gd fmla="val -4551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44" name="Google Shape;2444;p48"/>
          <p:cNvCxnSpPr>
            <a:stCxn id="2445" idx="3"/>
            <a:endCxn id="2412" idx="3"/>
          </p:cNvCxnSpPr>
          <p:nvPr/>
        </p:nvCxnSpPr>
        <p:spPr>
          <a:xfrm flipH="1">
            <a:off x="3566374" y="2506811"/>
            <a:ext cx="5189700" cy="1874100"/>
          </a:xfrm>
          <a:prstGeom prst="bentConnector3">
            <a:avLst>
              <a:gd fmla="val -4588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46" name="Google Shape;2446;p48"/>
          <p:cNvCxnSpPr>
            <a:endCxn id="2447" idx="3"/>
          </p:cNvCxnSpPr>
          <p:nvPr/>
        </p:nvCxnSpPr>
        <p:spPr>
          <a:xfrm rot="10800000">
            <a:off x="2303725" y="4417409"/>
            <a:ext cx="4050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48" name="Google Shape;2448;p48"/>
          <p:cNvCxnSpPr/>
          <p:nvPr/>
        </p:nvCxnSpPr>
        <p:spPr>
          <a:xfrm rot="10800000">
            <a:off x="1122025" y="4425613"/>
            <a:ext cx="328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49" name="Google Shape;2449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2450" name="Google Shape;2450;p48"/>
          <p:cNvGrpSpPr/>
          <p:nvPr/>
        </p:nvGrpSpPr>
        <p:grpSpPr>
          <a:xfrm>
            <a:off x="1151588" y="1267442"/>
            <a:ext cx="913200" cy="646500"/>
            <a:chOff x="1279850" y="1289550"/>
            <a:chExt cx="913200" cy="646500"/>
          </a:xfrm>
        </p:grpSpPr>
        <p:sp>
          <p:nvSpPr>
            <p:cNvPr id="2439" name="Google Shape;2439;p48"/>
            <p:cNvSpPr/>
            <p:nvPr/>
          </p:nvSpPr>
          <p:spPr>
            <a:xfrm>
              <a:off x="1353800" y="1310400"/>
              <a:ext cx="765300" cy="5727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2451" name="Google Shape;2451;p48"/>
            <p:cNvSpPr txBox="1"/>
            <p:nvPr/>
          </p:nvSpPr>
          <p:spPr>
            <a:xfrm>
              <a:off x="1279850" y="1289550"/>
              <a:ext cx="913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>
                  <a:solidFill>
                    <a:schemeClr val="dk1"/>
                  </a:solidFill>
                </a:rPr>
                <a:t>Provenance Graph Building </a:t>
              </a:r>
              <a:endParaRPr/>
            </a:p>
          </p:txBody>
        </p:sp>
      </p:grpSp>
      <p:cxnSp>
        <p:nvCxnSpPr>
          <p:cNvPr id="2452" name="Google Shape;2452;p48"/>
          <p:cNvCxnSpPr>
            <a:stCxn id="2257" idx="3"/>
            <a:endCxn id="2453" idx="1"/>
          </p:cNvCxnSpPr>
          <p:nvPr/>
        </p:nvCxnSpPr>
        <p:spPr>
          <a:xfrm flipH="1" rot="10800000">
            <a:off x="4950870" y="804310"/>
            <a:ext cx="362100" cy="306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454" name="Google Shape;2454;p48"/>
          <p:cNvGrpSpPr/>
          <p:nvPr/>
        </p:nvGrpSpPr>
        <p:grpSpPr>
          <a:xfrm>
            <a:off x="5294342" y="481025"/>
            <a:ext cx="853134" cy="646500"/>
            <a:chOff x="749850" y="2342404"/>
            <a:chExt cx="853134" cy="646500"/>
          </a:xfrm>
        </p:grpSpPr>
        <p:sp>
          <p:nvSpPr>
            <p:cNvPr id="2455" name="Google Shape;2455;p48"/>
            <p:cNvSpPr/>
            <p:nvPr/>
          </p:nvSpPr>
          <p:spPr>
            <a:xfrm>
              <a:off x="749850" y="2378695"/>
              <a:ext cx="834600" cy="5727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2453" name="Google Shape;2453;p48"/>
            <p:cNvSpPr txBox="1"/>
            <p:nvPr/>
          </p:nvSpPr>
          <p:spPr>
            <a:xfrm>
              <a:off x="768384" y="2342404"/>
              <a:ext cx="8346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Triplet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Sementic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Inference</a:t>
              </a:r>
              <a:endParaRPr b="1" sz="1000"/>
            </a:p>
          </p:txBody>
        </p:sp>
      </p:grpSp>
      <p:grpSp>
        <p:nvGrpSpPr>
          <p:cNvPr id="2456" name="Google Shape;2456;p48"/>
          <p:cNvGrpSpPr/>
          <p:nvPr/>
        </p:nvGrpSpPr>
        <p:grpSpPr>
          <a:xfrm>
            <a:off x="6347643" y="1128121"/>
            <a:ext cx="977398" cy="557645"/>
            <a:chOff x="5454450" y="2942454"/>
            <a:chExt cx="1185300" cy="706596"/>
          </a:xfrm>
        </p:grpSpPr>
        <p:grpSp>
          <p:nvGrpSpPr>
            <p:cNvPr id="2457" name="Google Shape;2457;p48"/>
            <p:cNvGrpSpPr/>
            <p:nvPr/>
          </p:nvGrpSpPr>
          <p:grpSpPr>
            <a:xfrm>
              <a:off x="5500609" y="2942454"/>
              <a:ext cx="978541" cy="366924"/>
              <a:chOff x="677559" y="3831117"/>
              <a:chExt cx="978541" cy="366924"/>
            </a:xfrm>
          </p:grpSpPr>
          <p:grpSp>
            <p:nvGrpSpPr>
              <p:cNvPr id="2458" name="Google Shape;2458;p48"/>
              <p:cNvGrpSpPr/>
              <p:nvPr/>
            </p:nvGrpSpPr>
            <p:grpSpPr>
              <a:xfrm>
                <a:off x="805300" y="3831117"/>
                <a:ext cx="850800" cy="210000"/>
                <a:chOff x="805300" y="3831117"/>
                <a:chExt cx="850800" cy="210000"/>
              </a:xfrm>
            </p:grpSpPr>
            <p:sp>
              <p:nvSpPr>
                <p:cNvPr id="2459" name="Google Shape;2459;p48"/>
                <p:cNvSpPr/>
                <p:nvPr/>
              </p:nvSpPr>
              <p:spPr>
                <a:xfrm>
                  <a:off x="805300" y="3831117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460" name="Google Shape;2460;p48"/>
                <p:cNvGrpSpPr/>
                <p:nvPr/>
              </p:nvGrpSpPr>
              <p:grpSpPr>
                <a:xfrm>
                  <a:off x="858965" y="3880368"/>
                  <a:ext cx="743450" cy="111507"/>
                  <a:chOff x="1649737" y="4444871"/>
                  <a:chExt cx="743450" cy="111507"/>
                </a:xfrm>
              </p:grpSpPr>
              <p:sp>
                <p:nvSpPr>
                  <p:cNvPr id="2461" name="Google Shape;2461;p48"/>
                  <p:cNvSpPr/>
                  <p:nvPr/>
                </p:nvSpPr>
                <p:spPr>
                  <a:xfrm rot="-5400000">
                    <a:off x="16384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62" name="Google Shape;2462;p48"/>
                  <p:cNvSpPr/>
                  <p:nvPr/>
                </p:nvSpPr>
                <p:spPr>
                  <a:xfrm rot="-5400000">
                    <a:off x="17146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63" name="Google Shape;2463;p48"/>
                  <p:cNvSpPr/>
                  <p:nvPr/>
                </p:nvSpPr>
                <p:spPr>
                  <a:xfrm rot="-5400000">
                    <a:off x="17908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64" name="Google Shape;2464;p48"/>
                  <p:cNvSpPr/>
                  <p:nvPr/>
                </p:nvSpPr>
                <p:spPr>
                  <a:xfrm rot="-5400000">
                    <a:off x="1880566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65" name="Google Shape;2465;p48"/>
                  <p:cNvSpPr/>
                  <p:nvPr/>
                </p:nvSpPr>
                <p:spPr>
                  <a:xfrm rot="-5400000">
                    <a:off x="19649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66" name="Google Shape;2466;p48"/>
                  <p:cNvSpPr/>
                  <p:nvPr/>
                </p:nvSpPr>
                <p:spPr>
                  <a:xfrm rot="-5400000">
                    <a:off x="20411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67" name="Google Shape;2467;p48"/>
                  <p:cNvSpPr/>
                  <p:nvPr/>
                </p:nvSpPr>
                <p:spPr>
                  <a:xfrm rot="-5400000">
                    <a:off x="2133121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68" name="Google Shape;2468;p48"/>
                  <p:cNvSpPr/>
                  <p:nvPr/>
                </p:nvSpPr>
                <p:spPr>
                  <a:xfrm rot="-5400000">
                    <a:off x="22175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69" name="Google Shape;2469;p48"/>
                  <p:cNvSpPr/>
                  <p:nvPr/>
                </p:nvSpPr>
                <p:spPr>
                  <a:xfrm rot="-5400000">
                    <a:off x="22937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2470" name="Google Shape;2470;p48"/>
              <p:cNvGrpSpPr/>
              <p:nvPr/>
            </p:nvGrpSpPr>
            <p:grpSpPr>
              <a:xfrm>
                <a:off x="735875" y="3901367"/>
                <a:ext cx="850800" cy="210000"/>
                <a:chOff x="805300" y="3831117"/>
                <a:chExt cx="850800" cy="210000"/>
              </a:xfrm>
            </p:grpSpPr>
            <p:sp>
              <p:nvSpPr>
                <p:cNvPr id="2471" name="Google Shape;2471;p48"/>
                <p:cNvSpPr/>
                <p:nvPr/>
              </p:nvSpPr>
              <p:spPr>
                <a:xfrm>
                  <a:off x="805300" y="3831117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472" name="Google Shape;2472;p48"/>
                <p:cNvGrpSpPr/>
                <p:nvPr/>
              </p:nvGrpSpPr>
              <p:grpSpPr>
                <a:xfrm>
                  <a:off x="858965" y="3880368"/>
                  <a:ext cx="743450" cy="111507"/>
                  <a:chOff x="1649737" y="4444871"/>
                  <a:chExt cx="743450" cy="111507"/>
                </a:xfrm>
              </p:grpSpPr>
              <p:sp>
                <p:nvSpPr>
                  <p:cNvPr id="2473" name="Google Shape;2473;p48"/>
                  <p:cNvSpPr/>
                  <p:nvPr/>
                </p:nvSpPr>
                <p:spPr>
                  <a:xfrm rot="-5400000">
                    <a:off x="16384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74" name="Google Shape;2474;p48"/>
                  <p:cNvSpPr/>
                  <p:nvPr/>
                </p:nvSpPr>
                <p:spPr>
                  <a:xfrm rot="-5400000">
                    <a:off x="17146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75" name="Google Shape;2475;p48"/>
                  <p:cNvSpPr/>
                  <p:nvPr/>
                </p:nvSpPr>
                <p:spPr>
                  <a:xfrm rot="-5400000">
                    <a:off x="17908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76" name="Google Shape;2476;p48"/>
                  <p:cNvSpPr/>
                  <p:nvPr/>
                </p:nvSpPr>
                <p:spPr>
                  <a:xfrm rot="-5400000">
                    <a:off x="1880566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77" name="Google Shape;2477;p48"/>
                  <p:cNvSpPr/>
                  <p:nvPr/>
                </p:nvSpPr>
                <p:spPr>
                  <a:xfrm rot="-5400000">
                    <a:off x="19649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78" name="Google Shape;2478;p48"/>
                  <p:cNvSpPr/>
                  <p:nvPr/>
                </p:nvSpPr>
                <p:spPr>
                  <a:xfrm rot="-5400000">
                    <a:off x="20411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79" name="Google Shape;2479;p48"/>
                  <p:cNvSpPr/>
                  <p:nvPr/>
                </p:nvSpPr>
                <p:spPr>
                  <a:xfrm rot="-5400000">
                    <a:off x="2133121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80" name="Google Shape;2480;p48"/>
                  <p:cNvSpPr/>
                  <p:nvPr/>
                </p:nvSpPr>
                <p:spPr>
                  <a:xfrm rot="-5400000">
                    <a:off x="22175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81" name="Google Shape;2481;p48"/>
                  <p:cNvSpPr/>
                  <p:nvPr/>
                </p:nvSpPr>
                <p:spPr>
                  <a:xfrm rot="-5400000">
                    <a:off x="22937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2482" name="Google Shape;2482;p48"/>
              <p:cNvGrpSpPr/>
              <p:nvPr/>
            </p:nvGrpSpPr>
            <p:grpSpPr>
              <a:xfrm>
                <a:off x="677559" y="3988041"/>
                <a:ext cx="850800" cy="210000"/>
                <a:chOff x="805300" y="3831117"/>
                <a:chExt cx="850800" cy="210000"/>
              </a:xfrm>
            </p:grpSpPr>
            <p:sp>
              <p:nvSpPr>
                <p:cNvPr id="2483" name="Google Shape;2483;p48"/>
                <p:cNvSpPr/>
                <p:nvPr/>
              </p:nvSpPr>
              <p:spPr>
                <a:xfrm>
                  <a:off x="805300" y="3831117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484" name="Google Shape;2484;p48"/>
                <p:cNvGrpSpPr/>
                <p:nvPr/>
              </p:nvGrpSpPr>
              <p:grpSpPr>
                <a:xfrm>
                  <a:off x="858965" y="3880368"/>
                  <a:ext cx="743450" cy="111507"/>
                  <a:chOff x="1649737" y="4444871"/>
                  <a:chExt cx="743450" cy="111507"/>
                </a:xfrm>
              </p:grpSpPr>
              <p:sp>
                <p:nvSpPr>
                  <p:cNvPr id="2485" name="Google Shape;2485;p48"/>
                  <p:cNvSpPr/>
                  <p:nvPr/>
                </p:nvSpPr>
                <p:spPr>
                  <a:xfrm rot="-5400000">
                    <a:off x="16384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86" name="Google Shape;2486;p48"/>
                  <p:cNvSpPr/>
                  <p:nvPr/>
                </p:nvSpPr>
                <p:spPr>
                  <a:xfrm rot="-5400000">
                    <a:off x="17146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87" name="Google Shape;2487;p48"/>
                  <p:cNvSpPr/>
                  <p:nvPr/>
                </p:nvSpPr>
                <p:spPr>
                  <a:xfrm rot="-5400000">
                    <a:off x="17908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88" name="Google Shape;2488;p48"/>
                  <p:cNvSpPr/>
                  <p:nvPr/>
                </p:nvSpPr>
                <p:spPr>
                  <a:xfrm rot="-5400000">
                    <a:off x="1880566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89" name="Google Shape;2489;p48"/>
                  <p:cNvSpPr/>
                  <p:nvPr/>
                </p:nvSpPr>
                <p:spPr>
                  <a:xfrm rot="-5400000">
                    <a:off x="19649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90" name="Google Shape;2490;p48"/>
                  <p:cNvSpPr/>
                  <p:nvPr/>
                </p:nvSpPr>
                <p:spPr>
                  <a:xfrm rot="-5400000">
                    <a:off x="20411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91" name="Google Shape;2491;p48"/>
                  <p:cNvSpPr/>
                  <p:nvPr/>
                </p:nvSpPr>
                <p:spPr>
                  <a:xfrm rot="-5400000">
                    <a:off x="2133121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92" name="Google Shape;2492;p48"/>
                  <p:cNvSpPr/>
                  <p:nvPr/>
                </p:nvSpPr>
                <p:spPr>
                  <a:xfrm rot="-5400000">
                    <a:off x="22175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93" name="Google Shape;2493;p48"/>
                  <p:cNvSpPr/>
                  <p:nvPr/>
                </p:nvSpPr>
                <p:spPr>
                  <a:xfrm rot="-5400000">
                    <a:off x="22937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2494" name="Google Shape;2494;p48"/>
            <p:cNvSpPr txBox="1"/>
            <p:nvPr/>
          </p:nvSpPr>
          <p:spPr>
            <a:xfrm>
              <a:off x="5454450" y="3239550"/>
              <a:ext cx="1185300" cy="40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/>
                <a:t>Embeddings</a:t>
              </a:r>
              <a:endParaRPr sz="900"/>
            </a:p>
          </p:txBody>
        </p:sp>
      </p:grpSp>
      <p:grpSp>
        <p:nvGrpSpPr>
          <p:cNvPr id="2495" name="Google Shape;2495;p48"/>
          <p:cNvGrpSpPr/>
          <p:nvPr/>
        </p:nvGrpSpPr>
        <p:grpSpPr>
          <a:xfrm>
            <a:off x="7275542" y="480188"/>
            <a:ext cx="853134" cy="646500"/>
            <a:chOff x="826050" y="2341567"/>
            <a:chExt cx="853134" cy="646500"/>
          </a:xfrm>
        </p:grpSpPr>
        <p:sp>
          <p:nvSpPr>
            <p:cNvPr id="2326" name="Google Shape;2326;p48"/>
            <p:cNvSpPr/>
            <p:nvPr/>
          </p:nvSpPr>
          <p:spPr>
            <a:xfrm>
              <a:off x="826050" y="2378695"/>
              <a:ext cx="834600" cy="5727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2496" name="Google Shape;2496;p48"/>
            <p:cNvSpPr txBox="1"/>
            <p:nvPr/>
          </p:nvSpPr>
          <p:spPr>
            <a:xfrm>
              <a:off x="844584" y="2341567"/>
              <a:ext cx="8346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Detection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Model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Training</a:t>
              </a:r>
              <a:endParaRPr b="1" sz="1000"/>
            </a:p>
          </p:txBody>
        </p:sp>
      </p:grpSp>
      <p:cxnSp>
        <p:nvCxnSpPr>
          <p:cNvPr id="2497" name="Google Shape;2497;p48"/>
          <p:cNvCxnSpPr>
            <a:stCxn id="2496" idx="3"/>
            <a:endCxn id="2252" idx="1"/>
          </p:cNvCxnSpPr>
          <p:nvPr/>
        </p:nvCxnSpPr>
        <p:spPr>
          <a:xfrm>
            <a:off x="8128676" y="803438"/>
            <a:ext cx="246600" cy="40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498" name="Google Shape;2498;p48"/>
          <p:cNvGrpSpPr/>
          <p:nvPr/>
        </p:nvGrpSpPr>
        <p:grpSpPr>
          <a:xfrm>
            <a:off x="1285625" y="4118009"/>
            <a:ext cx="1150200" cy="658667"/>
            <a:chOff x="1361825" y="3780025"/>
            <a:chExt cx="1150200" cy="658667"/>
          </a:xfrm>
        </p:grpSpPr>
        <p:sp>
          <p:nvSpPr>
            <p:cNvPr id="2447" name="Google Shape;2447;p48"/>
            <p:cNvSpPr/>
            <p:nvPr/>
          </p:nvSpPr>
          <p:spPr>
            <a:xfrm>
              <a:off x="1526725" y="3780025"/>
              <a:ext cx="853200" cy="5988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2499" name="Google Shape;2499;p48"/>
            <p:cNvSpPr txBox="1"/>
            <p:nvPr/>
          </p:nvSpPr>
          <p:spPr>
            <a:xfrm>
              <a:off x="1361825" y="3792192"/>
              <a:ext cx="1150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>
                  <a:solidFill>
                    <a:schemeClr val="dk1"/>
                  </a:solidFill>
                </a:rPr>
                <a:t>TTP</a:t>
              </a:r>
              <a:endParaRPr b="1" sz="10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>
                  <a:solidFill>
                    <a:schemeClr val="dk1"/>
                  </a:solidFill>
                </a:rPr>
                <a:t>Graph</a:t>
              </a:r>
              <a:endParaRPr b="1" sz="10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>
                  <a:solidFill>
                    <a:schemeClr val="dk1"/>
                  </a:solidFill>
                </a:rPr>
                <a:t>Reconstruction</a:t>
              </a:r>
              <a:endParaRPr/>
            </a:p>
          </p:txBody>
        </p:sp>
      </p:grpSp>
      <p:grpSp>
        <p:nvGrpSpPr>
          <p:cNvPr id="2500" name="Google Shape;2500;p48"/>
          <p:cNvGrpSpPr/>
          <p:nvPr/>
        </p:nvGrpSpPr>
        <p:grpSpPr>
          <a:xfrm>
            <a:off x="5181642" y="3084791"/>
            <a:ext cx="853134" cy="572700"/>
            <a:chOff x="826050" y="2378695"/>
            <a:chExt cx="853134" cy="572700"/>
          </a:xfrm>
        </p:grpSpPr>
        <p:sp>
          <p:nvSpPr>
            <p:cNvPr id="2501" name="Google Shape;2501;p48"/>
            <p:cNvSpPr/>
            <p:nvPr/>
          </p:nvSpPr>
          <p:spPr>
            <a:xfrm>
              <a:off x="826050" y="2378695"/>
              <a:ext cx="834600" cy="5727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2295" name="Google Shape;2295;p48"/>
            <p:cNvSpPr txBox="1"/>
            <p:nvPr/>
          </p:nvSpPr>
          <p:spPr>
            <a:xfrm>
              <a:off x="844584" y="2418604"/>
              <a:ext cx="834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Rule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Converter</a:t>
              </a:r>
              <a:endParaRPr b="1" sz="1000"/>
            </a:p>
          </p:txBody>
        </p:sp>
      </p:grpSp>
      <p:cxnSp>
        <p:nvCxnSpPr>
          <p:cNvPr id="2502" name="Google Shape;2502;p48"/>
          <p:cNvCxnSpPr/>
          <p:nvPr/>
        </p:nvCxnSpPr>
        <p:spPr>
          <a:xfrm>
            <a:off x="6047336" y="3371147"/>
            <a:ext cx="378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503" name="Google Shape;2503;p48"/>
          <p:cNvGrpSpPr/>
          <p:nvPr/>
        </p:nvGrpSpPr>
        <p:grpSpPr>
          <a:xfrm>
            <a:off x="7723612" y="2220602"/>
            <a:ext cx="1032462" cy="572700"/>
            <a:chOff x="826050" y="2378695"/>
            <a:chExt cx="853134" cy="572700"/>
          </a:xfrm>
        </p:grpSpPr>
        <p:sp>
          <p:nvSpPr>
            <p:cNvPr id="2504" name="Google Shape;2504;p48"/>
            <p:cNvSpPr/>
            <p:nvPr/>
          </p:nvSpPr>
          <p:spPr>
            <a:xfrm>
              <a:off x="826050" y="2378695"/>
              <a:ext cx="834600" cy="5727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2445" name="Google Shape;2445;p48"/>
            <p:cNvSpPr txBox="1"/>
            <p:nvPr/>
          </p:nvSpPr>
          <p:spPr>
            <a:xfrm>
              <a:off x="844584" y="2418604"/>
              <a:ext cx="834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Multi-process Matcher</a:t>
              </a:r>
              <a:endParaRPr b="1" sz="1000"/>
            </a:p>
          </p:txBody>
        </p:sp>
      </p:grpSp>
      <p:grpSp>
        <p:nvGrpSpPr>
          <p:cNvPr id="2505" name="Google Shape;2505;p48"/>
          <p:cNvGrpSpPr/>
          <p:nvPr/>
        </p:nvGrpSpPr>
        <p:grpSpPr>
          <a:xfrm>
            <a:off x="5529775" y="2150676"/>
            <a:ext cx="747827" cy="646500"/>
            <a:chOff x="816694" y="2320230"/>
            <a:chExt cx="841200" cy="646500"/>
          </a:xfrm>
        </p:grpSpPr>
        <p:sp>
          <p:nvSpPr>
            <p:cNvPr id="2506" name="Google Shape;2506;p48"/>
            <p:cNvSpPr/>
            <p:nvPr/>
          </p:nvSpPr>
          <p:spPr>
            <a:xfrm>
              <a:off x="826030" y="2386804"/>
              <a:ext cx="799800" cy="5079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2328" name="Google Shape;2328;p48"/>
            <p:cNvSpPr txBox="1"/>
            <p:nvPr/>
          </p:nvSpPr>
          <p:spPr>
            <a:xfrm>
              <a:off x="816694" y="2320230"/>
              <a:ext cx="841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Valid Rule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Filter</a:t>
              </a:r>
              <a:endParaRPr b="1" sz="1000"/>
            </a:p>
          </p:txBody>
        </p:sp>
      </p:grpSp>
      <p:grpSp>
        <p:nvGrpSpPr>
          <p:cNvPr id="2507" name="Google Shape;2507;p48"/>
          <p:cNvGrpSpPr/>
          <p:nvPr/>
        </p:nvGrpSpPr>
        <p:grpSpPr>
          <a:xfrm>
            <a:off x="6484594" y="2250233"/>
            <a:ext cx="691787" cy="136727"/>
            <a:chOff x="2193900" y="4331067"/>
            <a:chExt cx="1002300" cy="317600"/>
          </a:xfrm>
        </p:grpSpPr>
        <p:grpSp>
          <p:nvGrpSpPr>
            <p:cNvPr id="2508" name="Google Shape;2508;p48"/>
            <p:cNvGrpSpPr/>
            <p:nvPr/>
          </p:nvGrpSpPr>
          <p:grpSpPr>
            <a:xfrm>
              <a:off x="2345400" y="4331067"/>
              <a:ext cx="850800" cy="210000"/>
              <a:chOff x="863475" y="3440001"/>
              <a:chExt cx="850800" cy="210000"/>
            </a:xfrm>
          </p:grpSpPr>
          <p:sp>
            <p:nvSpPr>
              <p:cNvPr id="2509" name="Google Shape;2509;p48"/>
              <p:cNvSpPr/>
              <p:nvPr/>
            </p:nvSpPr>
            <p:spPr>
              <a:xfrm>
                <a:off x="863475" y="3440001"/>
                <a:ext cx="850800" cy="210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510" name="Google Shape;2510;p48"/>
              <p:cNvGrpSpPr/>
              <p:nvPr/>
            </p:nvGrpSpPr>
            <p:grpSpPr>
              <a:xfrm>
                <a:off x="924067" y="3456438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2511" name="Google Shape;2511;p48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2512" name="Google Shape;2512;p48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513" name="Google Shape;2513;p48"/>
                  <p:cNvCxnSpPr>
                    <a:stCxn id="2512" idx="6"/>
                    <a:endCxn id="2514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2514" name="Google Shape;2514;p48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515" name="Google Shape;2515;p48"/>
            <p:cNvGrpSpPr/>
            <p:nvPr/>
          </p:nvGrpSpPr>
          <p:grpSpPr>
            <a:xfrm>
              <a:off x="2269650" y="4384867"/>
              <a:ext cx="850800" cy="210000"/>
              <a:chOff x="863475" y="3440001"/>
              <a:chExt cx="850800" cy="210000"/>
            </a:xfrm>
          </p:grpSpPr>
          <p:sp>
            <p:nvSpPr>
              <p:cNvPr id="2516" name="Google Shape;2516;p48"/>
              <p:cNvSpPr/>
              <p:nvPr/>
            </p:nvSpPr>
            <p:spPr>
              <a:xfrm>
                <a:off x="863475" y="3440001"/>
                <a:ext cx="850800" cy="210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517" name="Google Shape;2517;p48"/>
              <p:cNvGrpSpPr/>
              <p:nvPr/>
            </p:nvGrpSpPr>
            <p:grpSpPr>
              <a:xfrm>
                <a:off x="924067" y="3456438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2518" name="Google Shape;2518;p48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2519" name="Google Shape;2519;p48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520" name="Google Shape;2520;p48"/>
                  <p:cNvCxnSpPr>
                    <a:stCxn id="2519" idx="6"/>
                    <a:endCxn id="2521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2521" name="Google Shape;2521;p48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522" name="Google Shape;2522;p48"/>
            <p:cNvGrpSpPr/>
            <p:nvPr/>
          </p:nvGrpSpPr>
          <p:grpSpPr>
            <a:xfrm>
              <a:off x="2193900" y="4438667"/>
              <a:ext cx="850800" cy="210000"/>
              <a:chOff x="863475" y="3440001"/>
              <a:chExt cx="850800" cy="210000"/>
            </a:xfrm>
          </p:grpSpPr>
          <p:sp>
            <p:nvSpPr>
              <p:cNvPr id="2523" name="Google Shape;2523;p48"/>
              <p:cNvSpPr/>
              <p:nvPr/>
            </p:nvSpPr>
            <p:spPr>
              <a:xfrm>
                <a:off x="863475" y="3440001"/>
                <a:ext cx="850800" cy="210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524" name="Google Shape;2524;p48"/>
              <p:cNvGrpSpPr/>
              <p:nvPr/>
            </p:nvGrpSpPr>
            <p:grpSpPr>
              <a:xfrm>
                <a:off x="924067" y="3456438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2525" name="Google Shape;2525;p48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2526" name="Google Shape;2526;p48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527" name="Google Shape;2527;p48"/>
                  <p:cNvCxnSpPr>
                    <a:stCxn id="2526" idx="6"/>
                    <a:endCxn id="2528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2528" name="Google Shape;2528;p48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2529" name="Google Shape;2529;p48"/>
          <p:cNvGrpSpPr/>
          <p:nvPr/>
        </p:nvGrpSpPr>
        <p:grpSpPr>
          <a:xfrm>
            <a:off x="6729575" y="2329577"/>
            <a:ext cx="453982" cy="415389"/>
            <a:chOff x="1541665" y="4111886"/>
            <a:chExt cx="534222" cy="1527167"/>
          </a:xfrm>
        </p:grpSpPr>
        <p:sp>
          <p:nvSpPr>
            <p:cNvPr id="2530" name="Google Shape;2530;p48"/>
            <p:cNvSpPr txBox="1"/>
            <p:nvPr/>
          </p:nvSpPr>
          <p:spPr>
            <a:xfrm>
              <a:off x="1577587" y="4111886"/>
              <a:ext cx="498300" cy="13581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solidFill>
                  <a:srgbClr val="434343"/>
                </a:solidFill>
              </a:endParaRPr>
            </a:p>
          </p:txBody>
        </p:sp>
        <p:sp>
          <p:nvSpPr>
            <p:cNvPr id="2531" name="Google Shape;2531;p48"/>
            <p:cNvSpPr txBox="1"/>
            <p:nvPr/>
          </p:nvSpPr>
          <p:spPr>
            <a:xfrm>
              <a:off x="1541665" y="4323553"/>
              <a:ext cx="498300" cy="13155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">
                  <a:solidFill>
                    <a:srgbClr val="38761D"/>
                  </a:solidFill>
                </a:rPr>
                <a:t>selection</a:t>
              </a:r>
              <a:r>
                <a:rPr lang="zh-TW" sz="100">
                  <a:solidFill>
                    <a:srgbClr val="6AA84F"/>
                  </a:solidFill>
                </a:rPr>
                <a:t>:</a:t>
              </a:r>
              <a:endParaRPr sz="100">
                <a:solidFill>
                  <a:srgbClr val="6AA84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">
                  <a:solidFill>
                    <a:srgbClr val="434343"/>
                  </a:solidFill>
                </a:rPr>
                <a:t>    - ZZZ: ^A.*B$</a:t>
              </a:r>
              <a:endParaRPr sz="1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">
                  <a:solidFill>
                    <a:srgbClr val="38761D"/>
                  </a:solidFill>
                </a:rPr>
                <a:t>filter:</a:t>
              </a:r>
              <a:endParaRPr sz="100">
                <a:solidFill>
                  <a:srgbClr val="38761D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">
                  <a:solidFill>
                    <a:srgbClr val="C9DAF8"/>
                  </a:solidFill>
                </a:rPr>
                <a:t>   </a:t>
              </a:r>
              <a:r>
                <a:rPr lang="zh-TW" sz="100">
                  <a:solidFill>
                    <a:srgbClr val="434343"/>
                  </a:solidFill>
                </a:rPr>
                <a:t> - XXX: ^(?=.*H)(?=.*I).*$</a:t>
              </a:r>
              <a:endParaRPr sz="100">
                <a:solidFill>
                  <a:srgbClr val="434343"/>
                </a:solidFill>
              </a:endParaRPr>
            </a:p>
          </p:txBody>
        </p:sp>
      </p:grpSp>
      <p:cxnSp>
        <p:nvCxnSpPr>
          <p:cNvPr id="2532" name="Google Shape;2532;p48"/>
          <p:cNvCxnSpPr>
            <a:stCxn id="2328" idx="3"/>
          </p:cNvCxnSpPr>
          <p:nvPr/>
        </p:nvCxnSpPr>
        <p:spPr>
          <a:xfrm>
            <a:off x="6277602" y="2473926"/>
            <a:ext cx="451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33" name="Google Shape;2533;p48"/>
          <p:cNvCxnSpPr>
            <a:endCxn id="2445" idx="1"/>
          </p:cNvCxnSpPr>
          <p:nvPr/>
        </p:nvCxnSpPr>
        <p:spPr>
          <a:xfrm>
            <a:off x="7344341" y="2489711"/>
            <a:ext cx="401700" cy="17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34" name="Google Shape;2534;p48"/>
          <p:cNvSpPr txBox="1"/>
          <p:nvPr/>
        </p:nvSpPr>
        <p:spPr>
          <a:xfrm>
            <a:off x="6119875" y="1831571"/>
            <a:ext cx="227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/>
              <a:t>Triplets / Custom Field Map / Valid Rules</a:t>
            </a:r>
            <a:endParaRPr sz="800"/>
          </a:p>
        </p:txBody>
      </p:sp>
      <p:sp>
        <p:nvSpPr>
          <p:cNvPr id="2535" name="Google Shape;2535;p48"/>
          <p:cNvSpPr/>
          <p:nvPr/>
        </p:nvSpPr>
        <p:spPr>
          <a:xfrm>
            <a:off x="3925775" y="1785850"/>
            <a:ext cx="5171100" cy="2808900"/>
          </a:xfrm>
          <a:prstGeom prst="rect">
            <a:avLst/>
          </a:prstGeom>
          <a:solidFill>
            <a:srgbClr val="FFFFFF">
              <a:alpha val="8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6" name="Google Shape;2536;p48"/>
          <p:cNvSpPr/>
          <p:nvPr/>
        </p:nvSpPr>
        <p:spPr>
          <a:xfrm>
            <a:off x="6900" y="3018925"/>
            <a:ext cx="3918900" cy="2037900"/>
          </a:xfrm>
          <a:prstGeom prst="rect">
            <a:avLst/>
          </a:prstGeom>
          <a:solidFill>
            <a:srgbClr val="FFFFFF">
              <a:alpha val="8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7" name="Google Shape;2537;p48"/>
          <p:cNvSpPr/>
          <p:nvPr/>
        </p:nvSpPr>
        <p:spPr>
          <a:xfrm>
            <a:off x="131225" y="707150"/>
            <a:ext cx="3794700" cy="2037900"/>
          </a:xfrm>
          <a:prstGeom prst="rect">
            <a:avLst/>
          </a:prstGeom>
          <a:solidFill>
            <a:srgbClr val="FFFFFF">
              <a:alpha val="8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8" name="Google Shape;2538;p48"/>
          <p:cNvSpPr/>
          <p:nvPr/>
        </p:nvSpPr>
        <p:spPr>
          <a:xfrm>
            <a:off x="7247275" y="151075"/>
            <a:ext cx="1849500" cy="1634700"/>
          </a:xfrm>
          <a:prstGeom prst="rect">
            <a:avLst/>
          </a:prstGeom>
          <a:solidFill>
            <a:srgbClr val="FFFFFF">
              <a:alpha val="8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9" name="Google Shape;2539;p48"/>
          <p:cNvSpPr/>
          <p:nvPr/>
        </p:nvSpPr>
        <p:spPr>
          <a:xfrm>
            <a:off x="3148900" y="2403175"/>
            <a:ext cx="4574700" cy="1476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The key idea of this module is to embed components of a KG including entities and relations into continuous vector spaces. Those entity and relation embeddings can further be used to train the FFNN model while preserving the inherent structure of the KG.</a:t>
            </a:r>
            <a:endParaRPr/>
          </a:p>
        </p:txBody>
      </p:sp>
      <p:cxnSp>
        <p:nvCxnSpPr>
          <p:cNvPr id="2540" name="Google Shape;2540;p48"/>
          <p:cNvCxnSpPr>
            <a:stCxn id="2453" idx="2"/>
          </p:cNvCxnSpPr>
          <p:nvPr/>
        </p:nvCxnSpPr>
        <p:spPr>
          <a:xfrm>
            <a:off x="5730176" y="1127525"/>
            <a:ext cx="0" cy="12942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4" name="Shape 2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Google Shape;2545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Triplet Sementic Inference</a:t>
            </a:r>
            <a:endParaRPr/>
          </a:p>
        </p:txBody>
      </p:sp>
      <p:sp>
        <p:nvSpPr>
          <p:cNvPr id="2546" name="Google Shape;2546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Suppose we are given a KG consisting of n entities and m relations. </a:t>
            </a:r>
            <a:r>
              <a:rPr lang="zh-TW"/>
              <a:t>Facts</a:t>
            </a:r>
            <a:r>
              <a:rPr lang="zh-TW"/>
              <a:t> observed in the KG are stored as a collection of triplets D+ = {(h, r, t)}. Each triplet is composed of a head entity h ∈ E, a tail entity t ∈ E, and a relation r∈R between them, e.g., (A, B, C). Here, E denotes the set of entities, and R the set of relations.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A typical KG embedding technique generally consists of three steps: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representing entities and relations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defining a scoring function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learning entity and relation representations.</a:t>
            </a:r>
            <a:endParaRPr/>
          </a:p>
        </p:txBody>
      </p:sp>
      <p:sp>
        <p:nvSpPr>
          <p:cNvPr id="2547" name="Google Shape;2547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Triplet Sementic Inference</a:t>
            </a:r>
            <a:endParaRPr/>
          </a:p>
        </p:txBody>
      </p:sp>
      <p:sp>
        <p:nvSpPr>
          <p:cNvPr id="2553" name="Google Shape;2553;p50"/>
          <p:cNvSpPr txBox="1"/>
          <p:nvPr>
            <p:ph idx="1" type="body"/>
          </p:nvPr>
        </p:nvSpPr>
        <p:spPr>
          <a:xfrm>
            <a:off x="311700" y="1152475"/>
            <a:ext cx="8520600" cy="20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 typical KG embedding technique generally consists of three steps: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(i) representing entities and relations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zh-TW"/>
              <a:t>Entities are usually represented as vectors, i.e., deterministic points in the vector space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zh-TW"/>
              <a:t>Relations are typically taken as operations in the vector space, which can be represented as vectors(TransE, TransH) , matrices(TransR, SME), tensors(NTN), multivariate Gaussian distributions(KG2E) , or even mixtures of Gaussians(TransG).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2554" name="Google Shape;2554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555" name="Google Shape;255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3247975"/>
            <a:ext cx="6787005" cy="166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9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1" name="Google Shape;2561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 typical KG embedding technique generally consists of three steps: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(i) representing entities and relations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(ii) defining a scoring function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zh-TW"/>
              <a:t>a scoring function fr(h,t) is defined on each fact (h, r, t) to measure its plausibility.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(iii) learning entity and relation representations.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zh-TW"/>
              <a:t>solves an optimization problem that maximizes the total plausibility of observed facts (i.e., facts contained in D+).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TW"/>
              <a:t>Define a loss function with the scoring function</a:t>
            </a:r>
            <a:endParaRPr/>
          </a:p>
        </p:txBody>
      </p:sp>
      <p:sp>
        <p:nvSpPr>
          <p:cNvPr id="2562" name="Google Shape;2562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563" name="Google Shape;256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8658" y="2731318"/>
            <a:ext cx="2051509" cy="431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4" name="Google Shape;256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575" y="4319875"/>
            <a:ext cx="4058225" cy="52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5" name="Google Shape;2565;p51"/>
          <p:cNvSpPr txBox="1"/>
          <p:nvPr/>
        </p:nvSpPr>
        <p:spPr>
          <a:xfrm>
            <a:off x="864350" y="4749625"/>
            <a:ext cx="253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S′: </a:t>
            </a:r>
            <a:r>
              <a:rPr lang="zh-TW">
                <a:solidFill>
                  <a:schemeClr val="dk1"/>
                </a:solidFill>
              </a:rPr>
              <a:t>corrupted triplet set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973709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Audit log is an audit trail that is essentially a record of events and changes in a host system.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Through events in audit logs, one can correlate and analyze events to infer malicious or suspicious activity intents)</a:t>
            </a:r>
            <a:endParaRPr sz="1400"/>
          </a:p>
        </p:txBody>
      </p:sp>
      <p:grpSp>
        <p:nvGrpSpPr>
          <p:cNvPr id="78" name="Google Shape;78;p16"/>
          <p:cNvGrpSpPr/>
          <p:nvPr/>
        </p:nvGrpSpPr>
        <p:grpSpPr>
          <a:xfrm>
            <a:off x="431250" y="2171699"/>
            <a:ext cx="5699478" cy="2323330"/>
            <a:chOff x="-7825" y="152400"/>
            <a:chExt cx="6203851" cy="2277998"/>
          </a:xfrm>
        </p:grpSpPr>
        <p:pic>
          <p:nvPicPr>
            <p:cNvPr id="79" name="Google Shape;79;p16"/>
            <p:cNvPicPr preferRelativeResize="0"/>
            <p:nvPr/>
          </p:nvPicPr>
          <p:blipFill rotWithShape="1">
            <a:blip r:embed="rId3">
              <a:alphaModFix/>
            </a:blip>
            <a:srcRect b="73295" l="0" r="32240" t="0"/>
            <a:stretch/>
          </p:blipFill>
          <p:spPr>
            <a:xfrm>
              <a:off x="0" y="152400"/>
              <a:ext cx="6196026" cy="12717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6"/>
            <p:cNvPicPr preferRelativeResize="0"/>
            <p:nvPr/>
          </p:nvPicPr>
          <p:blipFill rotWithShape="1">
            <a:blip r:embed="rId3">
              <a:alphaModFix/>
            </a:blip>
            <a:srcRect b="46585" l="0" r="32240" t="40102"/>
            <a:stretch/>
          </p:blipFill>
          <p:spPr>
            <a:xfrm>
              <a:off x="0" y="1377177"/>
              <a:ext cx="6196026" cy="633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6"/>
            <p:cNvPicPr preferRelativeResize="0"/>
            <p:nvPr/>
          </p:nvPicPr>
          <p:blipFill rotWithShape="1">
            <a:blip r:embed="rId3">
              <a:alphaModFix/>
            </a:blip>
            <a:srcRect b="3197" l="0" r="32240" t="87837"/>
            <a:stretch/>
          </p:blipFill>
          <p:spPr>
            <a:xfrm>
              <a:off x="-7825" y="2003473"/>
              <a:ext cx="6196026" cy="426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" name="Google Shape;82;p16"/>
          <p:cNvSpPr txBox="1"/>
          <p:nvPr/>
        </p:nvSpPr>
        <p:spPr>
          <a:xfrm>
            <a:off x="6307038" y="3047025"/>
            <a:ext cx="2010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CC0000"/>
                </a:solidFill>
              </a:rPr>
              <a:t>1. </a:t>
            </a:r>
            <a:r>
              <a:rPr lang="zh-TW" sz="1300">
                <a:solidFill>
                  <a:srgbClr val="CC0000"/>
                </a:solidFill>
              </a:rPr>
              <a:t>Connect to github</a:t>
            </a:r>
            <a:endParaRPr sz="1300">
              <a:solidFill>
                <a:srgbClr val="CC0000"/>
              </a:solidFill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6315653" y="3837775"/>
            <a:ext cx="2955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CC0000"/>
                </a:solidFill>
              </a:rPr>
              <a:t>2. Download Phishing Attachment</a:t>
            </a:r>
            <a:endParaRPr sz="1300">
              <a:solidFill>
                <a:srgbClr val="CC0000"/>
              </a:solidFill>
            </a:endParaRPr>
          </a:p>
        </p:txBody>
      </p:sp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5" name="Google Shape;85;p16"/>
          <p:cNvSpPr txBox="1"/>
          <p:nvPr>
            <p:ph type="title"/>
          </p:nvPr>
        </p:nvSpPr>
        <p:spPr>
          <a:xfrm>
            <a:off x="2355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Attack Footprints: Audit logs</a:t>
            </a: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431250" y="4532150"/>
            <a:ext cx="569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Fig1. Two actions can be observed in this log example, which are Connect To Github and Download Phishing Attachment. It shows an spearphishing malicious activity may be </a:t>
            </a:r>
            <a:r>
              <a:rPr lang="zh-TW" sz="1000"/>
              <a:t>activated</a:t>
            </a:r>
            <a:r>
              <a:rPr lang="zh-TW" sz="1000"/>
              <a:t> in the system.</a:t>
            </a:r>
            <a:endParaRPr sz="1000"/>
          </a:p>
        </p:txBody>
      </p:sp>
      <p:sp>
        <p:nvSpPr>
          <p:cNvPr id="87" name="Google Shape;87;p16"/>
          <p:cNvSpPr/>
          <p:nvPr/>
        </p:nvSpPr>
        <p:spPr>
          <a:xfrm>
            <a:off x="285550" y="2973125"/>
            <a:ext cx="5961300" cy="463800"/>
          </a:xfrm>
          <a:prstGeom prst="bracePair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/>
          <p:nvPr/>
        </p:nvSpPr>
        <p:spPr>
          <a:xfrm>
            <a:off x="251825" y="3506525"/>
            <a:ext cx="6079800" cy="988500"/>
          </a:xfrm>
          <a:prstGeom prst="bracePair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1" name="Google Shape;2571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572" name="Google Shape;257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325" y="1512250"/>
            <a:ext cx="8096122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3" name="Google Shape;2573;p52"/>
          <p:cNvSpPr txBox="1"/>
          <p:nvPr/>
        </p:nvSpPr>
        <p:spPr>
          <a:xfrm>
            <a:off x="284275" y="1175125"/>
            <a:ext cx="444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(iii) learning entity and relation representations.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7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Representative Knowledge Graph Embedding Methods</a:t>
            </a:r>
            <a:endParaRPr/>
          </a:p>
        </p:txBody>
      </p:sp>
      <p:sp>
        <p:nvSpPr>
          <p:cNvPr id="2579" name="Google Shape;2579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580" name="Google Shape;258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225" y="1286924"/>
            <a:ext cx="7587176" cy="364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1" name="Google Shape;2581;p53"/>
          <p:cNvSpPr txBox="1"/>
          <p:nvPr/>
        </p:nvSpPr>
        <p:spPr>
          <a:xfrm>
            <a:off x="4669300" y="4142450"/>
            <a:ext cx="150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zh-TW"/>
              <a:t>KEPLER</a:t>
            </a:r>
            <a:endParaRPr/>
          </a:p>
        </p:txBody>
      </p:sp>
      <p:sp>
        <p:nvSpPr>
          <p:cNvPr id="2582" name="Google Shape;2582;p53"/>
          <p:cNvSpPr txBox="1"/>
          <p:nvPr/>
        </p:nvSpPr>
        <p:spPr>
          <a:xfrm>
            <a:off x="2986775" y="3058900"/>
            <a:ext cx="1507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zh-TW"/>
              <a:t>RESCAL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zh-TW"/>
              <a:t>HolE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zh-TW"/>
              <a:t>ANALOGY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zh-TW"/>
              <a:t>…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588" name="Google Shape;258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71737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解釋分類</a:t>
            </a:r>
            <a:endParaRPr/>
          </a:p>
        </p:txBody>
      </p:sp>
      <p:sp>
        <p:nvSpPr>
          <p:cNvPr id="2594" name="Google Shape;2594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TW"/>
              <a:t>Translation Distance Models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zh-TW"/>
              <a:t>They measure the plausibility of a fact as the distance between the two entities, usually after a translation carried out by the relation.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zh-TW"/>
              <a:t>The scoring function is then defined as the (negative) distance between h + r and 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TW"/>
              <a:t>Semantic Matching Models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zh-TW"/>
              <a:t> They measure plausibility of facts by matching latent semantics of entities and relations embodied in their vector space representations.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TW"/>
              <a:t>Graph Neural Network-based Models</a:t>
            </a:r>
            <a:endParaRPr/>
          </a:p>
        </p:txBody>
      </p:sp>
      <p:sp>
        <p:nvSpPr>
          <p:cNvPr id="2595" name="Google Shape;2595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596" name="Google Shape;259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5208" y="1077043"/>
            <a:ext cx="2051509" cy="431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aphicFrame>
        <p:nvGraphicFramePr>
          <p:cNvPr id="2602" name="Google Shape;2602;p56"/>
          <p:cNvGraphicFramePr/>
          <p:nvPr/>
        </p:nvGraphicFramePr>
        <p:xfrm>
          <a:off x="251500" y="1066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{CC94E010-CD3C-4729-ADFB-A6CA3D98C187}</a:tableStyleId>
              </a:tblPr>
              <a:tblGrid>
                <a:gridCol w="816300"/>
                <a:gridCol w="1059450"/>
                <a:gridCol w="508450"/>
                <a:gridCol w="970900"/>
                <a:gridCol w="869050"/>
                <a:gridCol w="1521700"/>
                <a:gridCol w="17955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Category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Model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citation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Scoring func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loss func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Embedding Dimension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Characteristics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Translation Distance Models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</a:rPr>
                        <a:t>TransE(2013)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6772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first and classic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7924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TransR(2015)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3380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Mapping different relationships to different semantic spaces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semantic matching models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DistMult(2014)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2611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ComplEx(2016)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2412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1000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NN-based Model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R-GCN(2018)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3583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</a:rPr>
                        <a:t>CompGCN(2020)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530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KEPLER(2021)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351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</a:rPr>
                        <a:t>Pretrained NN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603" name="Google Shape;260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7400" y="1615075"/>
            <a:ext cx="961500" cy="2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4" name="Google Shape;260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1250" y="1589950"/>
            <a:ext cx="863225" cy="2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5" name="Google Shape;2605;p56"/>
          <p:cNvSpPr txBox="1"/>
          <p:nvPr/>
        </p:nvSpPr>
        <p:spPr>
          <a:xfrm>
            <a:off x="265100" y="690250"/>
            <a:ext cx="503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Choose 2~3 models in each categories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09" name="Shape 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Google Shape;2610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How to evaluate embeddings?</a:t>
            </a:r>
            <a:endParaRPr/>
          </a:p>
        </p:txBody>
      </p:sp>
      <p:sp>
        <p:nvSpPr>
          <p:cNvPr id="2611" name="Google Shape;2611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TW"/>
              <a:t>by 模型解釋力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zh-TW"/>
              <a:t>1toN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zh-TW"/>
              <a:t>Relation Space  != Entity Space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zh-TW"/>
              <a:t>Composition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TW"/>
              <a:t>by Downstream Tasks</a:t>
            </a:r>
            <a:endParaRPr/>
          </a:p>
        </p:txBody>
      </p:sp>
      <p:sp>
        <p:nvSpPr>
          <p:cNvPr id="2612" name="Google Shape;2612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613" name="Google Shape;261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1001" y="986475"/>
            <a:ext cx="4830451" cy="276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7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How to evaluate embeddings?</a:t>
            </a:r>
            <a:endParaRPr/>
          </a:p>
        </p:txBody>
      </p:sp>
      <p:sp>
        <p:nvSpPr>
          <p:cNvPr id="2619" name="Google Shape;2619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by Downstream Tasks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what is downstream tasks?</a:t>
            </a:r>
            <a:endParaRPr/>
          </a:p>
        </p:txBody>
      </p:sp>
      <p:sp>
        <p:nvSpPr>
          <p:cNvPr id="2620" name="Google Shape;2620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4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5" name="Google Shape;2625;p59"/>
          <p:cNvGrpSpPr/>
          <p:nvPr/>
        </p:nvGrpSpPr>
        <p:grpSpPr>
          <a:xfrm>
            <a:off x="4023179" y="1843258"/>
            <a:ext cx="4890228" cy="2137973"/>
            <a:chOff x="4387904" y="2521901"/>
            <a:chExt cx="3513600" cy="1056415"/>
          </a:xfrm>
        </p:grpSpPr>
        <p:sp>
          <p:nvSpPr>
            <p:cNvPr id="2626" name="Google Shape;2626;p59"/>
            <p:cNvSpPr/>
            <p:nvPr/>
          </p:nvSpPr>
          <p:spPr>
            <a:xfrm>
              <a:off x="4387904" y="2525916"/>
              <a:ext cx="3513600" cy="10524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2627" name="Google Shape;2627;p59"/>
            <p:cNvSpPr txBox="1"/>
            <p:nvPr/>
          </p:nvSpPr>
          <p:spPr>
            <a:xfrm>
              <a:off x="4433125" y="2521901"/>
              <a:ext cx="2037600" cy="16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Rule-based Method</a:t>
              </a:r>
              <a:endParaRPr b="1" sz="1000"/>
            </a:p>
          </p:txBody>
        </p:sp>
      </p:grpSp>
      <p:sp>
        <p:nvSpPr>
          <p:cNvPr id="2628" name="Google Shape;2628;p59"/>
          <p:cNvSpPr txBox="1"/>
          <p:nvPr/>
        </p:nvSpPr>
        <p:spPr>
          <a:xfrm>
            <a:off x="6803038" y="2064638"/>
            <a:ext cx="548700" cy="507900"/>
          </a:xfrm>
          <a:prstGeom prst="rect">
            <a:avLst/>
          </a:prstGeom>
          <a:solidFill>
            <a:srgbClr val="20124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00FF00"/>
                </a:solidFill>
              </a:rPr>
              <a:t>registry:</a:t>
            </a:r>
            <a:endParaRPr sz="3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C9DAF8"/>
                </a:solidFill>
              </a:rPr>
              <a:t>    attr:</a:t>
            </a:r>
            <a:endParaRPr sz="3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C9DAF8"/>
                </a:solidFill>
              </a:rPr>
              <a:t>        - OOO: src_ooo</a:t>
            </a:r>
            <a:br>
              <a:rPr lang="zh-TW" sz="300">
                <a:solidFill>
                  <a:srgbClr val="C9DAF8"/>
                </a:solidFill>
              </a:rPr>
            </a:br>
            <a:r>
              <a:rPr lang="zh-TW" sz="300">
                <a:solidFill>
                  <a:srgbClr val="C9DAF8"/>
                </a:solidFill>
              </a:rPr>
              <a:t>        - XXX: dst_xxx</a:t>
            </a:r>
            <a:endParaRPr sz="3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C9DAF8"/>
                </a:solidFill>
              </a:rPr>
              <a:t>    relation:</a:t>
            </a:r>
            <a:endParaRPr sz="3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00FF00"/>
                </a:solidFill>
              </a:rPr>
              <a:t>network:</a:t>
            </a:r>
            <a:endParaRPr sz="3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C9DAF8"/>
                </a:solidFill>
              </a:rPr>
              <a:t>    …</a:t>
            </a:r>
            <a:endParaRPr sz="300">
              <a:solidFill>
                <a:srgbClr val="C9DAF8"/>
              </a:solidFill>
            </a:endParaRPr>
          </a:p>
        </p:txBody>
      </p:sp>
      <p:grpSp>
        <p:nvGrpSpPr>
          <p:cNvPr id="2629" name="Google Shape;2629;p59"/>
          <p:cNvGrpSpPr/>
          <p:nvPr/>
        </p:nvGrpSpPr>
        <p:grpSpPr>
          <a:xfrm>
            <a:off x="4023500" y="238526"/>
            <a:ext cx="4890228" cy="1381297"/>
            <a:chOff x="4387894" y="2309289"/>
            <a:chExt cx="3513600" cy="1284688"/>
          </a:xfrm>
        </p:grpSpPr>
        <p:sp>
          <p:nvSpPr>
            <p:cNvPr id="2630" name="Google Shape;2630;p59"/>
            <p:cNvSpPr/>
            <p:nvPr/>
          </p:nvSpPr>
          <p:spPr>
            <a:xfrm>
              <a:off x="4387894" y="2315377"/>
              <a:ext cx="3513600" cy="1278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22222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2631" name="Google Shape;2631;p59"/>
            <p:cNvSpPr txBox="1"/>
            <p:nvPr/>
          </p:nvSpPr>
          <p:spPr>
            <a:xfrm>
              <a:off x="4433125" y="2309289"/>
              <a:ext cx="2037600" cy="31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DL-based Method</a:t>
              </a:r>
              <a:endParaRPr b="1" sz="1000"/>
            </a:p>
          </p:txBody>
        </p:sp>
      </p:grpSp>
      <p:sp>
        <p:nvSpPr>
          <p:cNvPr id="2632" name="Google Shape;2632;p59"/>
          <p:cNvSpPr txBox="1"/>
          <p:nvPr>
            <p:ph idx="4294967295" type="title"/>
          </p:nvPr>
        </p:nvSpPr>
        <p:spPr>
          <a:xfrm>
            <a:off x="6900" y="-12175"/>
            <a:ext cx="401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Detection Model Training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3" name="Google Shape;263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75" y="1386999"/>
            <a:ext cx="374200" cy="3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4" name="Google Shape;263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625" y="1362349"/>
            <a:ext cx="423500" cy="4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5" name="Google Shape;2635;p59"/>
          <p:cNvSpPr txBox="1"/>
          <p:nvPr/>
        </p:nvSpPr>
        <p:spPr>
          <a:xfrm>
            <a:off x="43300" y="1755400"/>
            <a:ext cx="977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Windows 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Audit Logs</a:t>
            </a:r>
            <a:endParaRPr sz="1000"/>
          </a:p>
        </p:txBody>
      </p:sp>
      <p:sp>
        <p:nvSpPr>
          <p:cNvPr id="2636" name="Google Shape;2636;p59"/>
          <p:cNvSpPr txBox="1"/>
          <p:nvPr/>
        </p:nvSpPr>
        <p:spPr>
          <a:xfrm>
            <a:off x="2219075" y="1980750"/>
            <a:ext cx="125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Provenance Graph</a:t>
            </a:r>
            <a:endParaRPr sz="1000"/>
          </a:p>
        </p:txBody>
      </p:sp>
      <p:grpSp>
        <p:nvGrpSpPr>
          <p:cNvPr id="2637" name="Google Shape;2637;p59"/>
          <p:cNvGrpSpPr/>
          <p:nvPr/>
        </p:nvGrpSpPr>
        <p:grpSpPr>
          <a:xfrm>
            <a:off x="2360102" y="1116227"/>
            <a:ext cx="1002243" cy="806107"/>
            <a:chOff x="3630964" y="-26772"/>
            <a:chExt cx="1759246" cy="1407064"/>
          </a:xfrm>
        </p:grpSpPr>
        <p:grpSp>
          <p:nvGrpSpPr>
            <p:cNvPr id="2638" name="Google Shape;2638;p59"/>
            <p:cNvGrpSpPr/>
            <p:nvPr/>
          </p:nvGrpSpPr>
          <p:grpSpPr>
            <a:xfrm>
              <a:off x="3630964" y="25496"/>
              <a:ext cx="1759246" cy="1354797"/>
              <a:chOff x="381092" y="1605392"/>
              <a:chExt cx="3520605" cy="2491351"/>
            </a:xfrm>
          </p:grpSpPr>
          <p:sp>
            <p:nvSpPr>
              <p:cNvPr id="2639" name="Google Shape;2639;p59"/>
              <p:cNvSpPr/>
              <p:nvPr/>
            </p:nvSpPr>
            <p:spPr>
              <a:xfrm>
                <a:off x="2127022" y="2269592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0" name="Google Shape;2640;p59"/>
              <p:cNvSpPr/>
              <p:nvPr/>
            </p:nvSpPr>
            <p:spPr>
              <a:xfrm>
                <a:off x="1026416" y="2269592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641" name="Google Shape;2641;p59"/>
              <p:cNvCxnSpPr>
                <a:stCxn id="2640" idx="6"/>
                <a:endCxn id="2639" idx="2"/>
              </p:cNvCxnSpPr>
              <p:nvPr/>
            </p:nvCxnSpPr>
            <p:spPr>
              <a:xfrm>
                <a:off x="1281116" y="2396042"/>
                <a:ext cx="84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2642" name="Google Shape;2642;p59"/>
              <p:cNvSpPr/>
              <p:nvPr/>
            </p:nvSpPr>
            <p:spPr>
              <a:xfrm>
                <a:off x="1026416" y="2765095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3" name="Google Shape;2643;p59"/>
              <p:cNvSpPr/>
              <p:nvPr/>
            </p:nvSpPr>
            <p:spPr>
              <a:xfrm>
                <a:off x="1491111" y="2765095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4" name="Google Shape;2644;p59"/>
              <p:cNvSpPr/>
              <p:nvPr/>
            </p:nvSpPr>
            <p:spPr>
              <a:xfrm>
                <a:off x="466593" y="2765095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5" name="Google Shape;2645;p59"/>
              <p:cNvSpPr/>
              <p:nvPr/>
            </p:nvSpPr>
            <p:spPr>
              <a:xfrm>
                <a:off x="721408" y="3307263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6" name="Google Shape;2646;p59"/>
              <p:cNvSpPr/>
              <p:nvPr/>
            </p:nvSpPr>
            <p:spPr>
              <a:xfrm>
                <a:off x="564672" y="1887961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7" name="Google Shape;2647;p59"/>
              <p:cNvSpPr/>
              <p:nvPr/>
            </p:nvSpPr>
            <p:spPr>
              <a:xfrm>
                <a:off x="381092" y="2310112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8" name="Google Shape;2648;p59"/>
              <p:cNvSpPr/>
              <p:nvPr/>
            </p:nvSpPr>
            <p:spPr>
              <a:xfrm>
                <a:off x="1409822" y="3347724"/>
                <a:ext cx="336000" cy="171900"/>
              </a:xfrm>
              <a:prstGeom prst="rect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9" name="Google Shape;2649;p59"/>
              <p:cNvSpPr/>
              <p:nvPr/>
            </p:nvSpPr>
            <p:spPr>
              <a:xfrm>
                <a:off x="2086377" y="2846018"/>
                <a:ext cx="336000" cy="171900"/>
              </a:xfrm>
              <a:prstGeom prst="rect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0" name="Google Shape;2650;p59"/>
              <p:cNvSpPr/>
              <p:nvPr/>
            </p:nvSpPr>
            <p:spPr>
              <a:xfrm>
                <a:off x="2127022" y="3341520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1" name="Google Shape;2651;p59"/>
              <p:cNvSpPr/>
              <p:nvPr/>
            </p:nvSpPr>
            <p:spPr>
              <a:xfrm>
                <a:off x="1100466" y="3782958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2" name="Google Shape;2652;p59"/>
              <p:cNvSpPr/>
              <p:nvPr/>
            </p:nvSpPr>
            <p:spPr>
              <a:xfrm>
                <a:off x="3078442" y="2845479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3" name="Google Shape;2653;p59"/>
              <p:cNvSpPr/>
              <p:nvPr/>
            </p:nvSpPr>
            <p:spPr>
              <a:xfrm>
                <a:off x="3078442" y="3080388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4" name="Google Shape;2654;p59"/>
              <p:cNvSpPr/>
              <p:nvPr/>
            </p:nvSpPr>
            <p:spPr>
              <a:xfrm>
                <a:off x="3078442" y="3315297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5" name="Google Shape;2655;p59"/>
              <p:cNvSpPr/>
              <p:nvPr/>
            </p:nvSpPr>
            <p:spPr>
              <a:xfrm>
                <a:off x="3078442" y="3550207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6" name="Google Shape;2656;p59"/>
              <p:cNvSpPr/>
              <p:nvPr/>
            </p:nvSpPr>
            <p:spPr>
              <a:xfrm>
                <a:off x="3078442" y="3843843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7" name="Google Shape;2657;p59"/>
              <p:cNvSpPr/>
              <p:nvPr/>
            </p:nvSpPr>
            <p:spPr>
              <a:xfrm>
                <a:off x="3646883" y="3594464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8" name="Google Shape;2658;p59"/>
              <p:cNvSpPr/>
              <p:nvPr/>
            </p:nvSpPr>
            <p:spPr>
              <a:xfrm>
                <a:off x="3646883" y="3888101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659" name="Google Shape;2659;p59"/>
              <p:cNvCxnSpPr>
                <a:stCxn id="2640" idx="0"/>
                <a:endCxn id="2660" idx="1"/>
              </p:cNvCxnSpPr>
              <p:nvPr/>
            </p:nvCxnSpPr>
            <p:spPr>
              <a:xfrm rot="10800000">
                <a:off x="1038866" y="1605392"/>
                <a:ext cx="114900" cy="66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661" name="Google Shape;2661;p59"/>
              <p:cNvCxnSpPr>
                <a:stCxn id="2640" idx="1"/>
                <a:endCxn id="2646" idx="5"/>
              </p:cNvCxnSpPr>
              <p:nvPr/>
            </p:nvCxnSpPr>
            <p:spPr>
              <a:xfrm rot="10800000">
                <a:off x="782016" y="2103829"/>
                <a:ext cx="281700" cy="202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662" name="Google Shape;2662;p59"/>
              <p:cNvCxnSpPr>
                <a:stCxn id="2640" idx="2"/>
                <a:endCxn id="2647" idx="3"/>
              </p:cNvCxnSpPr>
              <p:nvPr/>
            </p:nvCxnSpPr>
            <p:spPr>
              <a:xfrm rot="10800000">
                <a:off x="635816" y="2396042"/>
                <a:ext cx="390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663" name="Google Shape;2663;p59"/>
              <p:cNvCxnSpPr>
                <a:stCxn id="2640" idx="3"/>
                <a:endCxn id="2644" idx="7"/>
              </p:cNvCxnSpPr>
              <p:nvPr/>
            </p:nvCxnSpPr>
            <p:spPr>
              <a:xfrm flipH="1">
                <a:off x="683916" y="2485456"/>
                <a:ext cx="379800" cy="31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664" name="Google Shape;2664;p59"/>
              <p:cNvCxnSpPr>
                <a:stCxn id="2640" idx="4"/>
                <a:endCxn id="2642" idx="0"/>
              </p:cNvCxnSpPr>
              <p:nvPr/>
            </p:nvCxnSpPr>
            <p:spPr>
              <a:xfrm>
                <a:off x="1153766" y="2522492"/>
                <a:ext cx="0" cy="24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665" name="Google Shape;2665;p59"/>
              <p:cNvCxnSpPr>
                <a:stCxn id="2642" idx="3"/>
                <a:endCxn id="2645" idx="7"/>
              </p:cNvCxnSpPr>
              <p:nvPr/>
            </p:nvCxnSpPr>
            <p:spPr>
              <a:xfrm flipH="1">
                <a:off x="938916" y="2980958"/>
                <a:ext cx="124800" cy="36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666" name="Google Shape;2666;p59"/>
              <p:cNvCxnSpPr>
                <a:stCxn id="2642" idx="5"/>
                <a:endCxn id="2648" idx="0"/>
              </p:cNvCxnSpPr>
              <p:nvPr/>
            </p:nvCxnSpPr>
            <p:spPr>
              <a:xfrm>
                <a:off x="1243817" y="2980958"/>
                <a:ext cx="333900" cy="366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667" name="Google Shape;2667;p59"/>
              <p:cNvCxnSpPr>
                <a:stCxn id="2642" idx="6"/>
                <a:endCxn id="2643" idx="2"/>
              </p:cNvCxnSpPr>
              <p:nvPr/>
            </p:nvCxnSpPr>
            <p:spPr>
              <a:xfrm>
                <a:off x="1281116" y="2891545"/>
                <a:ext cx="210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668" name="Google Shape;2668;p59"/>
              <p:cNvCxnSpPr>
                <a:stCxn id="2645" idx="5"/>
                <a:endCxn id="2651" idx="1"/>
              </p:cNvCxnSpPr>
              <p:nvPr/>
            </p:nvCxnSpPr>
            <p:spPr>
              <a:xfrm>
                <a:off x="938808" y="3523126"/>
                <a:ext cx="198900" cy="297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669" name="Google Shape;2669;p59"/>
              <p:cNvCxnSpPr>
                <a:stCxn id="2650" idx="2"/>
                <a:endCxn id="2648" idx="3"/>
              </p:cNvCxnSpPr>
              <p:nvPr/>
            </p:nvCxnSpPr>
            <p:spPr>
              <a:xfrm rot="10800000">
                <a:off x="1745722" y="3433770"/>
                <a:ext cx="381300" cy="3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670" name="Google Shape;2670;p59"/>
              <p:cNvCxnSpPr>
                <a:stCxn id="2639" idx="6"/>
                <a:endCxn id="2652" idx="1"/>
              </p:cNvCxnSpPr>
              <p:nvPr/>
            </p:nvCxnSpPr>
            <p:spPr>
              <a:xfrm>
                <a:off x="2381722" y="2396042"/>
                <a:ext cx="696600" cy="53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671" name="Google Shape;2671;p59"/>
              <p:cNvCxnSpPr>
                <a:stCxn id="2639" idx="6"/>
                <a:endCxn id="2654" idx="1"/>
              </p:cNvCxnSpPr>
              <p:nvPr/>
            </p:nvCxnSpPr>
            <p:spPr>
              <a:xfrm>
                <a:off x="2381722" y="2396042"/>
                <a:ext cx="696600" cy="1005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672" name="Google Shape;2672;p59"/>
              <p:cNvCxnSpPr>
                <a:stCxn id="2639" idx="6"/>
                <a:endCxn id="2653" idx="1"/>
              </p:cNvCxnSpPr>
              <p:nvPr/>
            </p:nvCxnSpPr>
            <p:spPr>
              <a:xfrm>
                <a:off x="2381722" y="2396042"/>
                <a:ext cx="696600" cy="770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673" name="Google Shape;2673;p59"/>
              <p:cNvCxnSpPr>
                <a:stCxn id="2639" idx="6"/>
                <a:endCxn id="2655" idx="2"/>
              </p:cNvCxnSpPr>
              <p:nvPr/>
            </p:nvCxnSpPr>
            <p:spPr>
              <a:xfrm>
                <a:off x="2381722" y="2396042"/>
                <a:ext cx="696600" cy="1280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674" name="Google Shape;2674;p59"/>
              <p:cNvCxnSpPr>
                <a:stCxn id="2639" idx="6"/>
                <a:endCxn id="2656" idx="2"/>
              </p:cNvCxnSpPr>
              <p:nvPr/>
            </p:nvCxnSpPr>
            <p:spPr>
              <a:xfrm>
                <a:off x="2381722" y="2396042"/>
                <a:ext cx="696600" cy="157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675" name="Google Shape;2675;p59"/>
              <p:cNvCxnSpPr>
                <a:stCxn id="2650" idx="0"/>
                <a:endCxn id="2649" idx="2"/>
              </p:cNvCxnSpPr>
              <p:nvPr/>
            </p:nvCxnSpPr>
            <p:spPr>
              <a:xfrm rot="10800000">
                <a:off x="2254372" y="3017820"/>
                <a:ext cx="0" cy="32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676" name="Google Shape;2676;p59"/>
              <p:cNvCxnSpPr>
                <a:stCxn id="2655" idx="6"/>
                <a:endCxn id="2657" idx="0"/>
              </p:cNvCxnSpPr>
              <p:nvPr/>
            </p:nvCxnSpPr>
            <p:spPr>
              <a:xfrm flipH="1" rot="10800000">
                <a:off x="3333142" y="3594457"/>
                <a:ext cx="441000" cy="82200"/>
              </a:xfrm>
              <a:prstGeom prst="curvedConnector4">
                <a:avLst>
                  <a:gd fmla="val 35572" name="adj1"/>
                  <a:gd fmla="val 1029846" name="adj2"/>
                </a:avLst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677" name="Google Shape;2677;p59"/>
              <p:cNvCxnSpPr>
                <a:stCxn id="2655" idx="6"/>
                <a:endCxn id="2657" idx="2"/>
              </p:cNvCxnSpPr>
              <p:nvPr/>
            </p:nvCxnSpPr>
            <p:spPr>
              <a:xfrm>
                <a:off x="3333142" y="3676657"/>
                <a:ext cx="441000" cy="89700"/>
              </a:xfrm>
              <a:prstGeom prst="curvedConnector4">
                <a:avLst>
                  <a:gd fmla="val 35572" name="adj1"/>
                  <a:gd fmla="val 952121" name="adj2"/>
                </a:avLst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678" name="Google Shape;2678;p59"/>
              <p:cNvCxnSpPr>
                <a:stCxn id="2656" idx="6"/>
                <a:endCxn id="2658" idx="0"/>
              </p:cNvCxnSpPr>
              <p:nvPr/>
            </p:nvCxnSpPr>
            <p:spPr>
              <a:xfrm flipH="1" rot="10800000">
                <a:off x="3333142" y="3888093"/>
                <a:ext cx="441000" cy="82200"/>
              </a:xfrm>
              <a:prstGeom prst="curvedConnector4">
                <a:avLst>
                  <a:gd fmla="val 35572" name="adj1"/>
                  <a:gd fmla="val 1029846" name="adj2"/>
                </a:avLst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679" name="Google Shape;2679;p59"/>
              <p:cNvCxnSpPr>
                <a:stCxn id="2656" idx="6"/>
                <a:endCxn id="2658" idx="2"/>
              </p:cNvCxnSpPr>
              <p:nvPr/>
            </p:nvCxnSpPr>
            <p:spPr>
              <a:xfrm>
                <a:off x="3333142" y="3970293"/>
                <a:ext cx="441000" cy="89700"/>
              </a:xfrm>
              <a:prstGeom prst="curvedConnector4">
                <a:avLst>
                  <a:gd fmla="val 35572" name="adj1"/>
                  <a:gd fmla="val 952121" name="adj2"/>
                </a:avLst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680" name="Google Shape;2680;p59"/>
              <p:cNvCxnSpPr>
                <a:stCxn id="2642" idx="5"/>
                <a:endCxn id="2648" idx="1"/>
              </p:cNvCxnSpPr>
              <p:nvPr/>
            </p:nvCxnSpPr>
            <p:spPr>
              <a:xfrm>
                <a:off x="1243817" y="2980958"/>
                <a:ext cx="165900" cy="45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681" name="Google Shape;2681;p59"/>
              <p:cNvCxnSpPr>
                <a:stCxn id="2640" idx="3"/>
                <a:endCxn id="2644" idx="0"/>
              </p:cNvCxnSpPr>
              <p:nvPr/>
            </p:nvCxnSpPr>
            <p:spPr>
              <a:xfrm flipH="1">
                <a:off x="593916" y="2485456"/>
                <a:ext cx="469800" cy="279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682" name="Google Shape;2682;p59"/>
              <p:cNvCxnSpPr>
                <a:stCxn id="2640" idx="0"/>
                <a:endCxn id="2660" idx="2"/>
              </p:cNvCxnSpPr>
              <p:nvPr/>
            </p:nvCxnSpPr>
            <p:spPr>
              <a:xfrm flipH="1" rot="10800000">
                <a:off x="1153766" y="1701392"/>
                <a:ext cx="99000" cy="56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683" name="Google Shape;2683;p59"/>
              <p:cNvCxnSpPr>
                <a:stCxn id="2640" idx="0"/>
                <a:endCxn id="2660" idx="3"/>
              </p:cNvCxnSpPr>
              <p:nvPr/>
            </p:nvCxnSpPr>
            <p:spPr>
              <a:xfrm flipH="1" rot="10800000">
                <a:off x="1153766" y="1605392"/>
                <a:ext cx="312900" cy="66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684" name="Google Shape;2684;p59"/>
              <p:cNvCxnSpPr>
                <a:stCxn id="2639" idx="6"/>
                <a:endCxn id="2685" idx="1"/>
              </p:cNvCxnSpPr>
              <p:nvPr/>
            </p:nvCxnSpPr>
            <p:spPr>
              <a:xfrm>
                <a:off x="2381722" y="2396042"/>
                <a:ext cx="696600" cy="30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686" name="Google Shape;2686;p59"/>
              <p:cNvCxnSpPr>
                <a:stCxn id="2639" idx="6"/>
                <a:endCxn id="2687" idx="1"/>
              </p:cNvCxnSpPr>
              <p:nvPr/>
            </p:nvCxnSpPr>
            <p:spPr>
              <a:xfrm flipH="1" rot="10800000">
                <a:off x="2381722" y="2226842"/>
                <a:ext cx="696600" cy="169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688" name="Google Shape;2688;p59"/>
              <p:cNvCxnSpPr>
                <a:stCxn id="2639" idx="6"/>
                <a:endCxn id="2689" idx="1"/>
              </p:cNvCxnSpPr>
              <p:nvPr/>
            </p:nvCxnSpPr>
            <p:spPr>
              <a:xfrm>
                <a:off x="2381722" y="2396042"/>
                <a:ext cx="696600" cy="6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690" name="Google Shape;2690;p59"/>
              <p:cNvCxnSpPr>
                <a:stCxn id="2639" idx="6"/>
                <a:endCxn id="2691" idx="1"/>
              </p:cNvCxnSpPr>
              <p:nvPr/>
            </p:nvCxnSpPr>
            <p:spPr>
              <a:xfrm flipH="1" rot="10800000">
                <a:off x="2381722" y="1973942"/>
                <a:ext cx="656100" cy="422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692" name="Google Shape;2692;p59"/>
              <p:cNvCxnSpPr>
                <a:stCxn id="2639" idx="6"/>
                <a:endCxn id="2693" idx="1"/>
              </p:cNvCxnSpPr>
              <p:nvPr/>
            </p:nvCxnSpPr>
            <p:spPr>
              <a:xfrm flipH="1" rot="10800000">
                <a:off x="2381722" y="1698242"/>
                <a:ext cx="696600" cy="697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2693" name="Google Shape;2693;p59"/>
              <p:cNvSpPr/>
              <p:nvPr/>
            </p:nvSpPr>
            <p:spPr>
              <a:xfrm>
                <a:off x="3078442" y="1612204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1" name="Google Shape;2691;p59"/>
              <p:cNvSpPr/>
              <p:nvPr/>
            </p:nvSpPr>
            <p:spPr>
              <a:xfrm>
                <a:off x="3037797" y="1887961"/>
                <a:ext cx="336000" cy="171900"/>
              </a:xfrm>
              <a:prstGeom prst="rect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7" name="Google Shape;2687;p59"/>
              <p:cNvSpPr/>
              <p:nvPr/>
            </p:nvSpPr>
            <p:spPr>
              <a:xfrm>
                <a:off x="3078442" y="2140750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9" name="Google Shape;2689;p59"/>
              <p:cNvSpPr/>
              <p:nvPr/>
            </p:nvSpPr>
            <p:spPr>
              <a:xfrm>
                <a:off x="3078442" y="2375660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5" name="Google Shape;2685;p59"/>
              <p:cNvSpPr/>
              <p:nvPr/>
            </p:nvSpPr>
            <p:spPr>
              <a:xfrm>
                <a:off x="3078442" y="2610569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60" name="Google Shape;2660;p59"/>
            <p:cNvSpPr/>
            <p:nvPr/>
          </p:nvSpPr>
          <p:spPr>
            <a:xfrm>
              <a:off x="3959640" y="-26772"/>
              <a:ext cx="213809" cy="104494"/>
            </a:xfrm>
            <a:prstGeom prst="flowChartDecision">
              <a:avLst/>
            </a:prstGeom>
            <a:noFill/>
            <a:ln cap="flat" cmpd="sng" w="2857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4" name="Google Shape;2694;p59"/>
          <p:cNvGrpSpPr/>
          <p:nvPr/>
        </p:nvGrpSpPr>
        <p:grpSpPr>
          <a:xfrm>
            <a:off x="8347300" y="999801"/>
            <a:ext cx="503100" cy="668999"/>
            <a:chOff x="4772600" y="3091226"/>
            <a:chExt cx="503100" cy="668999"/>
          </a:xfrm>
        </p:grpSpPr>
        <p:pic>
          <p:nvPicPr>
            <p:cNvPr id="2695" name="Google Shape;2695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00600" y="3091226"/>
              <a:ext cx="423500" cy="42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96" name="Google Shape;2696;p59"/>
            <p:cNvSpPr txBox="1"/>
            <p:nvPr/>
          </p:nvSpPr>
          <p:spPr>
            <a:xfrm>
              <a:off x="4772600" y="3437125"/>
              <a:ext cx="5031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/>
                <a:t>FFNN</a:t>
              </a:r>
              <a:endParaRPr sz="900"/>
            </a:p>
          </p:txBody>
        </p:sp>
      </p:grpSp>
      <p:grpSp>
        <p:nvGrpSpPr>
          <p:cNvPr id="2697" name="Google Shape;2697;p59"/>
          <p:cNvGrpSpPr/>
          <p:nvPr/>
        </p:nvGrpSpPr>
        <p:grpSpPr>
          <a:xfrm>
            <a:off x="4208366" y="1034517"/>
            <a:ext cx="747934" cy="498222"/>
            <a:chOff x="6687088" y="2967117"/>
            <a:chExt cx="1009629" cy="687487"/>
          </a:xfrm>
        </p:grpSpPr>
        <p:grpSp>
          <p:nvGrpSpPr>
            <p:cNvPr id="2698" name="Google Shape;2698;p59"/>
            <p:cNvGrpSpPr/>
            <p:nvPr/>
          </p:nvGrpSpPr>
          <p:grpSpPr>
            <a:xfrm>
              <a:off x="6687088" y="2967117"/>
              <a:ext cx="1002300" cy="317600"/>
              <a:chOff x="2193900" y="4331067"/>
              <a:chExt cx="1002300" cy="317600"/>
            </a:xfrm>
          </p:grpSpPr>
          <p:grpSp>
            <p:nvGrpSpPr>
              <p:cNvPr id="2699" name="Google Shape;2699;p59"/>
              <p:cNvGrpSpPr/>
              <p:nvPr/>
            </p:nvGrpSpPr>
            <p:grpSpPr>
              <a:xfrm>
                <a:off x="2345400" y="4331067"/>
                <a:ext cx="850800" cy="210000"/>
                <a:chOff x="863475" y="3440001"/>
                <a:chExt cx="850800" cy="210000"/>
              </a:xfrm>
            </p:grpSpPr>
            <p:sp>
              <p:nvSpPr>
                <p:cNvPr id="2700" name="Google Shape;2700;p59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701" name="Google Shape;2701;p59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2702" name="Google Shape;2702;p59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2703" name="Google Shape;2703;p59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2704" name="Google Shape;2704;p59"/>
                    <p:cNvCxnSpPr>
                      <a:stCxn id="2703" idx="6"/>
                      <a:endCxn id="2705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2705" name="Google Shape;2705;p59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2706" name="Google Shape;2706;p59"/>
              <p:cNvGrpSpPr/>
              <p:nvPr/>
            </p:nvGrpSpPr>
            <p:grpSpPr>
              <a:xfrm>
                <a:off x="2269650" y="4384867"/>
                <a:ext cx="850800" cy="210000"/>
                <a:chOff x="863475" y="3440001"/>
                <a:chExt cx="850800" cy="210000"/>
              </a:xfrm>
            </p:grpSpPr>
            <p:sp>
              <p:nvSpPr>
                <p:cNvPr id="2707" name="Google Shape;2707;p59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708" name="Google Shape;2708;p59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2709" name="Google Shape;2709;p59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2710" name="Google Shape;2710;p59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2711" name="Google Shape;2711;p59"/>
                    <p:cNvCxnSpPr>
                      <a:stCxn id="2710" idx="6"/>
                      <a:endCxn id="2712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2712" name="Google Shape;2712;p59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2713" name="Google Shape;2713;p59"/>
              <p:cNvGrpSpPr/>
              <p:nvPr/>
            </p:nvGrpSpPr>
            <p:grpSpPr>
              <a:xfrm>
                <a:off x="2193900" y="4438667"/>
                <a:ext cx="850800" cy="210000"/>
                <a:chOff x="863475" y="3440001"/>
                <a:chExt cx="850800" cy="210000"/>
              </a:xfrm>
            </p:grpSpPr>
            <p:sp>
              <p:nvSpPr>
                <p:cNvPr id="2714" name="Google Shape;2714;p59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715" name="Google Shape;2715;p59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2716" name="Google Shape;2716;p59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2717" name="Google Shape;2717;p59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2718" name="Google Shape;2718;p59"/>
                    <p:cNvCxnSpPr>
                      <a:stCxn id="2717" idx="6"/>
                      <a:endCxn id="2719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2719" name="Google Shape;2719;p59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2720" name="Google Shape;2720;p59"/>
            <p:cNvSpPr txBox="1"/>
            <p:nvPr/>
          </p:nvSpPr>
          <p:spPr>
            <a:xfrm>
              <a:off x="6845917" y="3208504"/>
              <a:ext cx="850800" cy="4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/>
                <a:t>Triplets</a:t>
              </a:r>
              <a:endParaRPr sz="900"/>
            </a:p>
          </p:txBody>
        </p:sp>
      </p:grpSp>
      <p:pic>
        <p:nvPicPr>
          <p:cNvPr id="2721" name="Google Shape;2721;p59"/>
          <p:cNvPicPr preferRelativeResize="0"/>
          <p:nvPr/>
        </p:nvPicPr>
        <p:blipFill rotWithShape="1">
          <a:blip r:embed="rId6">
            <a:alphaModFix/>
          </a:blip>
          <a:srcRect b="0" l="0" r="58932" t="0"/>
          <a:stretch/>
        </p:blipFill>
        <p:spPr>
          <a:xfrm>
            <a:off x="4284650" y="3107462"/>
            <a:ext cx="563400" cy="5273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2" name="Google Shape;2722;p59"/>
          <p:cNvGrpSpPr/>
          <p:nvPr/>
        </p:nvGrpSpPr>
        <p:grpSpPr>
          <a:xfrm>
            <a:off x="96409" y="4165681"/>
            <a:ext cx="1150066" cy="936457"/>
            <a:chOff x="325009" y="3683593"/>
            <a:chExt cx="1150066" cy="936457"/>
          </a:xfrm>
        </p:grpSpPr>
        <p:grpSp>
          <p:nvGrpSpPr>
            <p:cNvPr id="2723" name="Google Shape;2723;p59"/>
            <p:cNvGrpSpPr/>
            <p:nvPr/>
          </p:nvGrpSpPr>
          <p:grpSpPr>
            <a:xfrm>
              <a:off x="325009" y="3683593"/>
              <a:ext cx="977391" cy="454538"/>
              <a:chOff x="6131147" y="2007588"/>
              <a:chExt cx="2026941" cy="863813"/>
            </a:xfrm>
          </p:grpSpPr>
          <p:sp>
            <p:nvSpPr>
              <p:cNvPr id="2724" name="Google Shape;2724;p59"/>
              <p:cNvSpPr/>
              <p:nvPr/>
            </p:nvSpPr>
            <p:spPr>
              <a:xfrm>
                <a:off x="6131147" y="2287762"/>
                <a:ext cx="328200" cy="328200"/>
              </a:xfrm>
              <a:prstGeom prst="ellipse">
                <a:avLst/>
              </a:prstGeom>
              <a:solidFill>
                <a:srgbClr val="C488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5" name="Google Shape;2725;p59"/>
              <p:cNvSpPr/>
              <p:nvPr/>
            </p:nvSpPr>
            <p:spPr>
              <a:xfrm>
                <a:off x="6963188" y="2007588"/>
                <a:ext cx="328200" cy="328200"/>
              </a:xfrm>
              <a:prstGeom prst="ellipse">
                <a:avLst/>
              </a:prstGeom>
              <a:solidFill>
                <a:srgbClr val="C488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6" name="Google Shape;2726;p59"/>
              <p:cNvSpPr/>
              <p:nvPr/>
            </p:nvSpPr>
            <p:spPr>
              <a:xfrm>
                <a:off x="6963188" y="2543200"/>
                <a:ext cx="328200" cy="328200"/>
              </a:xfrm>
              <a:prstGeom prst="ellipse">
                <a:avLst/>
              </a:prstGeom>
              <a:solidFill>
                <a:srgbClr val="C488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727" name="Google Shape;2727;p59"/>
              <p:cNvCxnSpPr>
                <a:stCxn id="2724" idx="6"/>
                <a:endCxn id="2725" idx="2"/>
              </p:cNvCxnSpPr>
              <p:nvPr/>
            </p:nvCxnSpPr>
            <p:spPr>
              <a:xfrm flipH="1" rot="10800000">
                <a:off x="6459347" y="2171662"/>
                <a:ext cx="503700" cy="280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728" name="Google Shape;2728;p59"/>
              <p:cNvCxnSpPr>
                <a:stCxn id="2724" idx="6"/>
                <a:endCxn id="2726" idx="2"/>
              </p:cNvCxnSpPr>
              <p:nvPr/>
            </p:nvCxnSpPr>
            <p:spPr>
              <a:xfrm>
                <a:off x="6459347" y="2451862"/>
                <a:ext cx="503700" cy="255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2729" name="Google Shape;2729;p59"/>
              <p:cNvSpPr/>
              <p:nvPr/>
            </p:nvSpPr>
            <p:spPr>
              <a:xfrm>
                <a:off x="7829887" y="2035548"/>
                <a:ext cx="328200" cy="223050"/>
              </a:xfrm>
              <a:prstGeom prst="flowChartPreparation">
                <a:avLst/>
              </a:prstGeom>
              <a:solidFill>
                <a:srgbClr val="3C78D8"/>
              </a:solidFill>
              <a:ln cap="flat" cmpd="sng" w="2857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730" name="Google Shape;2730;p59"/>
              <p:cNvCxnSpPr>
                <a:stCxn id="2725" idx="6"/>
                <a:endCxn id="2729" idx="0"/>
              </p:cNvCxnSpPr>
              <p:nvPr/>
            </p:nvCxnSpPr>
            <p:spPr>
              <a:xfrm flipH="1" rot="10800000">
                <a:off x="7291388" y="2035488"/>
                <a:ext cx="702600" cy="136200"/>
              </a:xfrm>
              <a:prstGeom prst="curvedConnector4">
                <a:avLst>
                  <a:gd fmla="val 38322" name="adj1"/>
                  <a:gd fmla="val 128045" name="adj2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731" name="Google Shape;2731;p59"/>
              <p:cNvCxnSpPr>
                <a:stCxn id="2725" idx="6"/>
                <a:endCxn id="2729" idx="2"/>
              </p:cNvCxnSpPr>
              <p:nvPr/>
            </p:nvCxnSpPr>
            <p:spPr>
              <a:xfrm>
                <a:off x="7291388" y="2171688"/>
                <a:ext cx="702600" cy="87000"/>
              </a:xfrm>
              <a:prstGeom prst="curvedConnector4">
                <a:avLst>
                  <a:gd fmla="val 38322" name="adj1"/>
                  <a:gd fmla="val 104648" name="adj2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2732" name="Google Shape;2732;p59"/>
              <p:cNvSpPr/>
              <p:nvPr/>
            </p:nvSpPr>
            <p:spPr>
              <a:xfrm>
                <a:off x="7829887" y="2645148"/>
                <a:ext cx="328200" cy="223050"/>
              </a:xfrm>
              <a:prstGeom prst="flowChartPreparation">
                <a:avLst/>
              </a:prstGeom>
              <a:solidFill>
                <a:srgbClr val="3C78D8"/>
              </a:solidFill>
              <a:ln cap="flat" cmpd="sng" w="2857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733" name="Google Shape;2733;p59"/>
              <p:cNvCxnSpPr>
                <a:stCxn id="2726" idx="6"/>
                <a:endCxn id="2732" idx="0"/>
              </p:cNvCxnSpPr>
              <p:nvPr/>
            </p:nvCxnSpPr>
            <p:spPr>
              <a:xfrm flipH="1" rot="10800000">
                <a:off x="7291388" y="2645200"/>
                <a:ext cx="702600" cy="62100"/>
              </a:xfrm>
              <a:prstGeom prst="curvedConnector4">
                <a:avLst>
                  <a:gd fmla="val 38322" name="adj1"/>
                  <a:gd fmla="val 213016" name="adj2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734" name="Google Shape;2734;p59"/>
              <p:cNvCxnSpPr>
                <a:stCxn id="2726" idx="6"/>
                <a:endCxn id="2732" idx="2"/>
              </p:cNvCxnSpPr>
              <p:nvPr/>
            </p:nvCxnSpPr>
            <p:spPr>
              <a:xfrm>
                <a:off x="7291388" y="2707300"/>
                <a:ext cx="702600" cy="160800"/>
              </a:xfrm>
              <a:prstGeom prst="curvedConnector4">
                <a:avLst>
                  <a:gd fmla="val 38322" name="adj1"/>
                  <a:gd fmla="val 121663" name="adj2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sp>
          <p:nvSpPr>
            <p:cNvPr id="2735" name="Google Shape;2735;p59"/>
            <p:cNvSpPr txBox="1"/>
            <p:nvPr/>
          </p:nvSpPr>
          <p:spPr>
            <a:xfrm>
              <a:off x="362675" y="4127450"/>
              <a:ext cx="1112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/>
                <a:t>TTP graph</a:t>
              </a:r>
              <a:endParaRPr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/>
                <a:t>(T1070.005)</a:t>
              </a:r>
              <a:endParaRPr sz="1000"/>
            </a:p>
          </p:txBody>
        </p:sp>
      </p:grpSp>
      <p:pic>
        <p:nvPicPr>
          <p:cNvPr id="2736" name="Google Shape;2736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15125" y="3127752"/>
            <a:ext cx="503100" cy="5030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37" name="Google Shape;2737;p59"/>
          <p:cNvCxnSpPr>
            <a:stCxn id="2721" idx="3"/>
            <a:endCxn id="2738" idx="1"/>
          </p:cNvCxnSpPr>
          <p:nvPr/>
        </p:nvCxnSpPr>
        <p:spPr>
          <a:xfrm>
            <a:off x="4848050" y="3371147"/>
            <a:ext cx="352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739" name="Google Shape;2739;p59"/>
          <p:cNvGrpSpPr/>
          <p:nvPr/>
        </p:nvGrpSpPr>
        <p:grpSpPr>
          <a:xfrm>
            <a:off x="6432025" y="3070175"/>
            <a:ext cx="711125" cy="618225"/>
            <a:chOff x="1526875" y="4128700"/>
            <a:chExt cx="711125" cy="618225"/>
          </a:xfrm>
        </p:grpSpPr>
        <p:sp>
          <p:nvSpPr>
            <p:cNvPr id="2740" name="Google Shape;2740;p59"/>
            <p:cNvSpPr txBox="1"/>
            <p:nvPr/>
          </p:nvSpPr>
          <p:spPr>
            <a:xfrm>
              <a:off x="1637100" y="4128700"/>
              <a:ext cx="600900" cy="492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selection</a:t>
              </a:r>
              <a:r>
                <a:rPr lang="zh-TW" sz="400">
                  <a:solidFill>
                    <a:srgbClr val="6AA84F"/>
                  </a:solidFill>
                </a:rPr>
                <a:t>:</a:t>
              </a:r>
              <a:endParaRPr sz="400">
                <a:solidFill>
                  <a:srgbClr val="6AA84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434343"/>
                  </a:solidFill>
                </a:rPr>
                <a:t>    - ZZZ: ^A.*B$</a:t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filter:</a:t>
              </a:r>
              <a:endParaRPr sz="400">
                <a:solidFill>
                  <a:srgbClr val="38761D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C9DAF8"/>
                  </a:solidFill>
                </a:rPr>
                <a:t>   </a:t>
              </a:r>
              <a:r>
                <a:rPr lang="zh-TW" sz="400">
                  <a:solidFill>
                    <a:srgbClr val="434343"/>
                  </a:solidFill>
                </a:rPr>
                <a:t> - XXX: ^(?=.*H)(?=.*I).*$</a:t>
              </a:r>
              <a:endParaRPr sz="400">
                <a:solidFill>
                  <a:srgbClr val="434343"/>
                </a:solidFill>
              </a:endParaRPr>
            </a:p>
          </p:txBody>
        </p:sp>
        <p:sp>
          <p:nvSpPr>
            <p:cNvPr id="2741" name="Google Shape;2741;p59"/>
            <p:cNvSpPr txBox="1"/>
            <p:nvPr/>
          </p:nvSpPr>
          <p:spPr>
            <a:xfrm>
              <a:off x="1593000" y="4182500"/>
              <a:ext cx="600900" cy="492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selection</a:t>
              </a:r>
              <a:r>
                <a:rPr lang="zh-TW" sz="400">
                  <a:solidFill>
                    <a:srgbClr val="6AA84F"/>
                  </a:solidFill>
                </a:rPr>
                <a:t>:</a:t>
              </a:r>
              <a:endParaRPr sz="400">
                <a:solidFill>
                  <a:srgbClr val="6AA84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434343"/>
                  </a:solidFill>
                </a:rPr>
                <a:t>    - ZZZ: ^A.*B$</a:t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filter:</a:t>
              </a:r>
              <a:endParaRPr sz="400">
                <a:solidFill>
                  <a:srgbClr val="38761D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C9DAF8"/>
                  </a:solidFill>
                </a:rPr>
                <a:t>   </a:t>
              </a:r>
              <a:r>
                <a:rPr lang="zh-TW" sz="400">
                  <a:solidFill>
                    <a:srgbClr val="434343"/>
                  </a:solidFill>
                </a:rPr>
                <a:t> - XXX: ^(?=.*H)(?=.*I).*$</a:t>
              </a:r>
              <a:endParaRPr sz="400">
                <a:solidFill>
                  <a:srgbClr val="434343"/>
                </a:solidFill>
              </a:endParaRPr>
            </a:p>
          </p:txBody>
        </p:sp>
        <p:sp>
          <p:nvSpPr>
            <p:cNvPr id="2742" name="Google Shape;2742;p59"/>
            <p:cNvSpPr txBox="1"/>
            <p:nvPr/>
          </p:nvSpPr>
          <p:spPr>
            <a:xfrm>
              <a:off x="1526875" y="4254325"/>
              <a:ext cx="600900" cy="492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selection</a:t>
              </a:r>
              <a:r>
                <a:rPr lang="zh-TW" sz="400">
                  <a:solidFill>
                    <a:srgbClr val="6AA84F"/>
                  </a:solidFill>
                </a:rPr>
                <a:t>:</a:t>
              </a:r>
              <a:endParaRPr sz="400">
                <a:solidFill>
                  <a:srgbClr val="6AA84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434343"/>
                  </a:solidFill>
                </a:rPr>
                <a:t>    - ZZZ: ^A.*B$</a:t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filter:</a:t>
              </a:r>
              <a:endParaRPr sz="400">
                <a:solidFill>
                  <a:srgbClr val="38761D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C9DAF8"/>
                  </a:solidFill>
                </a:rPr>
                <a:t>   </a:t>
              </a:r>
              <a:r>
                <a:rPr lang="zh-TW" sz="400">
                  <a:solidFill>
                    <a:srgbClr val="434343"/>
                  </a:solidFill>
                </a:rPr>
                <a:t> - XXX: ^(?=.*H)(?=.*I).*$</a:t>
              </a:r>
              <a:endParaRPr sz="400">
                <a:solidFill>
                  <a:srgbClr val="434343"/>
                </a:solidFill>
              </a:endParaRPr>
            </a:p>
          </p:txBody>
        </p:sp>
      </p:grpSp>
      <p:grpSp>
        <p:nvGrpSpPr>
          <p:cNvPr id="2743" name="Google Shape;2743;p59"/>
          <p:cNvGrpSpPr/>
          <p:nvPr/>
        </p:nvGrpSpPr>
        <p:grpSpPr>
          <a:xfrm>
            <a:off x="4210707" y="2309160"/>
            <a:ext cx="742548" cy="504858"/>
            <a:chOff x="6687088" y="2967117"/>
            <a:chExt cx="1003036" cy="621593"/>
          </a:xfrm>
        </p:grpSpPr>
        <p:grpSp>
          <p:nvGrpSpPr>
            <p:cNvPr id="2744" name="Google Shape;2744;p59"/>
            <p:cNvGrpSpPr/>
            <p:nvPr/>
          </p:nvGrpSpPr>
          <p:grpSpPr>
            <a:xfrm>
              <a:off x="6687088" y="2967117"/>
              <a:ext cx="1002300" cy="317600"/>
              <a:chOff x="2193900" y="4331067"/>
              <a:chExt cx="1002300" cy="317600"/>
            </a:xfrm>
          </p:grpSpPr>
          <p:grpSp>
            <p:nvGrpSpPr>
              <p:cNvPr id="2745" name="Google Shape;2745;p59"/>
              <p:cNvGrpSpPr/>
              <p:nvPr/>
            </p:nvGrpSpPr>
            <p:grpSpPr>
              <a:xfrm>
                <a:off x="2345400" y="4331067"/>
                <a:ext cx="850800" cy="210000"/>
                <a:chOff x="863475" y="3440001"/>
                <a:chExt cx="850800" cy="210000"/>
              </a:xfrm>
            </p:grpSpPr>
            <p:sp>
              <p:nvSpPr>
                <p:cNvPr id="2746" name="Google Shape;2746;p59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747" name="Google Shape;2747;p59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2748" name="Google Shape;2748;p59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2749" name="Google Shape;2749;p59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2750" name="Google Shape;2750;p59"/>
                    <p:cNvCxnSpPr>
                      <a:stCxn id="2749" idx="6"/>
                      <a:endCxn id="2751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2751" name="Google Shape;2751;p59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2752" name="Google Shape;2752;p59"/>
              <p:cNvGrpSpPr/>
              <p:nvPr/>
            </p:nvGrpSpPr>
            <p:grpSpPr>
              <a:xfrm>
                <a:off x="2269650" y="4384867"/>
                <a:ext cx="850800" cy="210000"/>
                <a:chOff x="863475" y="3440001"/>
                <a:chExt cx="850800" cy="210000"/>
              </a:xfrm>
            </p:grpSpPr>
            <p:sp>
              <p:nvSpPr>
                <p:cNvPr id="2753" name="Google Shape;2753;p59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754" name="Google Shape;2754;p59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2755" name="Google Shape;2755;p59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2756" name="Google Shape;2756;p59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2757" name="Google Shape;2757;p59"/>
                    <p:cNvCxnSpPr>
                      <a:stCxn id="2756" idx="6"/>
                      <a:endCxn id="2758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2758" name="Google Shape;2758;p59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2759" name="Google Shape;2759;p59"/>
              <p:cNvGrpSpPr/>
              <p:nvPr/>
            </p:nvGrpSpPr>
            <p:grpSpPr>
              <a:xfrm>
                <a:off x="2193900" y="4438667"/>
                <a:ext cx="850800" cy="210000"/>
                <a:chOff x="863475" y="3440001"/>
                <a:chExt cx="850800" cy="210000"/>
              </a:xfrm>
            </p:grpSpPr>
            <p:sp>
              <p:nvSpPr>
                <p:cNvPr id="2760" name="Google Shape;2760;p59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761" name="Google Shape;2761;p59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2762" name="Google Shape;2762;p59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2763" name="Google Shape;2763;p59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2764" name="Google Shape;2764;p59"/>
                    <p:cNvCxnSpPr>
                      <a:stCxn id="2763" idx="6"/>
                      <a:endCxn id="2765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2765" name="Google Shape;2765;p59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2766" name="Google Shape;2766;p59"/>
            <p:cNvSpPr txBox="1"/>
            <p:nvPr/>
          </p:nvSpPr>
          <p:spPr>
            <a:xfrm>
              <a:off x="6729524" y="3190910"/>
              <a:ext cx="960600" cy="39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/>
                <a:t>Triplets</a:t>
              </a:r>
              <a:endParaRPr sz="900"/>
            </a:p>
          </p:txBody>
        </p:sp>
      </p:grpSp>
      <p:cxnSp>
        <p:nvCxnSpPr>
          <p:cNvPr id="2767" name="Google Shape;2767;p59"/>
          <p:cNvCxnSpPr/>
          <p:nvPr/>
        </p:nvCxnSpPr>
        <p:spPr>
          <a:xfrm>
            <a:off x="6071267" y="804279"/>
            <a:ext cx="353400" cy="46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8" name="Google Shape;2768;p59"/>
          <p:cNvCxnSpPr>
            <a:endCxn id="2769" idx="1"/>
          </p:cNvCxnSpPr>
          <p:nvPr/>
        </p:nvCxnSpPr>
        <p:spPr>
          <a:xfrm flipH="1" rot="10800000">
            <a:off x="7043942" y="803666"/>
            <a:ext cx="231600" cy="57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0" name="Google Shape;2770;p59"/>
          <p:cNvCxnSpPr>
            <a:endCxn id="2771" idx="2"/>
          </p:cNvCxnSpPr>
          <p:nvPr/>
        </p:nvCxnSpPr>
        <p:spPr>
          <a:xfrm rot="10800000">
            <a:off x="5903689" y="2797176"/>
            <a:ext cx="1307100" cy="40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2" name="Google Shape;2772;p59"/>
          <p:cNvCxnSpPr>
            <a:endCxn id="2771" idx="1"/>
          </p:cNvCxnSpPr>
          <p:nvPr/>
        </p:nvCxnSpPr>
        <p:spPr>
          <a:xfrm flipH="1" rot="10800000">
            <a:off x="4847875" y="2473926"/>
            <a:ext cx="681900" cy="1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73" name="Google Shape;2773;p59"/>
          <p:cNvSpPr txBox="1"/>
          <p:nvPr/>
        </p:nvSpPr>
        <p:spPr>
          <a:xfrm>
            <a:off x="3966655" y="3550851"/>
            <a:ext cx="119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Sigma Rule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(Human readable)</a:t>
            </a:r>
            <a:endParaRPr sz="900"/>
          </a:p>
        </p:txBody>
      </p:sp>
      <p:sp>
        <p:nvSpPr>
          <p:cNvPr id="2774" name="Google Shape;2774;p59"/>
          <p:cNvSpPr txBox="1"/>
          <p:nvPr/>
        </p:nvSpPr>
        <p:spPr>
          <a:xfrm>
            <a:off x="6444300" y="3597318"/>
            <a:ext cx="136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Rule Database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(Machine readable)</a:t>
            </a:r>
            <a:endParaRPr sz="900"/>
          </a:p>
        </p:txBody>
      </p:sp>
      <p:sp>
        <p:nvSpPr>
          <p:cNvPr id="2775" name="Google Shape;2775;p59"/>
          <p:cNvSpPr txBox="1"/>
          <p:nvPr/>
        </p:nvSpPr>
        <p:spPr>
          <a:xfrm>
            <a:off x="2474977" y="4662528"/>
            <a:ext cx="149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Detected TTP Triplets</a:t>
            </a:r>
            <a:endParaRPr sz="1000"/>
          </a:p>
        </p:txBody>
      </p:sp>
      <p:grpSp>
        <p:nvGrpSpPr>
          <p:cNvPr id="2776" name="Google Shape;2776;p59"/>
          <p:cNvGrpSpPr/>
          <p:nvPr/>
        </p:nvGrpSpPr>
        <p:grpSpPr>
          <a:xfrm>
            <a:off x="2731531" y="3591875"/>
            <a:ext cx="834728" cy="1171377"/>
            <a:chOff x="3408381" y="3086475"/>
            <a:chExt cx="834728" cy="1171377"/>
          </a:xfrm>
        </p:grpSpPr>
        <p:grpSp>
          <p:nvGrpSpPr>
            <p:cNvPr id="2777" name="Google Shape;2777;p59"/>
            <p:cNvGrpSpPr/>
            <p:nvPr/>
          </p:nvGrpSpPr>
          <p:grpSpPr>
            <a:xfrm>
              <a:off x="3408381" y="3086475"/>
              <a:ext cx="598877" cy="775697"/>
              <a:chOff x="3821400" y="3292037"/>
              <a:chExt cx="913200" cy="1203938"/>
            </a:xfrm>
          </p:grpSpPr>
          <p:sp>
            <p:nvSpPr>
              <p:cNvPr id="2778" name="Google Shape;2778;p59"/>
              <p:cNvSpPr/>
              <p:nvPr/>
            </p:nvSpPr>
            <p:spPr>
              <a:xfrm>
                <a:off x="3821400" y="3427975"/>
                <a:ext cx="913200" cy="10680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779" name="Google Shape;2779;p59"/>
              <p:cNvGrpSpPr/>
              <p:nvPr/>
            </p:nvGrpSpPr>
            <p:grpSpPr>
              <a:xfrm>
                <a:off x="3913207" y="4314125"/>
                <a:ext cx="600968" cy="137411"/>
                <a:chOff x="6820145" y="2138427"/>
                <a:chExt cx="600968" cy="137411"/>
              </a:xfrm>
            </p:grpSpPr>
            <p:sp>
              <p:nvSpPr>
                <p:cNvPr id="2780" name="Google Shape;2780;p59"/>
                <p:cNvSpPr/>
                <p:nvPr/>
              </p:nvSpPr>
              <p:spPr>
                <a:xfrm>
                  <a:off x="7293913" y="2138427"/>
                  <a:ext cx="127200" cy="137400"/>
                </a:xfrm>
                <a:prstGeom prst="ellipse">
                  <a:avLst/>
                </a:prstGeom>
                <a:noFill/>
                <a:ln cap="flat" cmpd="sng" w="28575">
                  <a:solidFill>
                    <a:srgbClr val="C4889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1" name="Google Shape;2781;p59"/>
                <p:cNvSpPr/>
                <p:nvPr/>
              </p:nvSpPr>
              <p:spPr>
                <a:xfrm>
                  <a:off x="6820145" y="2138438"/>
                  <a:ext cx="127200" cy="137400"/>
                </a:xfrm>
                <a:prstGeom prst="ellipse">
                  <a:avLst/>
                </a:prstGeom>
                <a:noFill/>
                <a:ln cap="flat" cmpd="sng" w="28575">
                  <a:solidFill>
                    <a:srgbClr val="C4889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782" name="Google Shape;2782;p59"/>
                <p:cNvCxnSpPr>
                  <a:stCxn id="2781" idx="6"/>
                  <a:endCxn id="2780" idx="2"/>
                </p:cNvCxnSpPr>
                <p:nvPr/>
              </p:nvCxnSpPr>
              <p:spPr>
                <a:xfrm>
                  <a:off x="6947345" y="2207138"/>
                  <a:ext cx="346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</p:grpSp>
          <p:grpSp>
            <p:nvGrpSpPr>
              <p:cNvPr id="2783" name="Google Shape;2783;p59"/>
              <p:cNvGrpSpPr/>
              <p:nvPr/>
            </p:nvGrpSpPr>
            <p:grpSpPr>
              <a:xfrm>
                <a:off x="3911992" y="3618663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2784" name="Google Shape;2784;p59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2785" name="Google Shape;2785;p59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786" name="Google Shape;2786;p59"/>
                  <p:cNvCxnSpPr>
                    <a:stCxn id="2785" idx="6"/>
                    <a:endCxn id="2787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2787" name="Google Shape;2787;p59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788" name="Google Shape;2788;p59"/>
              <p:cNvGrpSpPr/>
              <p:nvPr/>
            </p:nvGrpSpPr>
            <p:grpSpPr>
              <a:xfrm>
                <a:off x="3911992" y="3847263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2789" name="Google Shape;2789;p59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2790" name="Google Shape;2790;p59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791" name="Google Shape;2791;p59"/>
                  <p:cNvCxnSpPr>
                    <a:stCxn id="2790" idx="6"/>
                    <a:endCxn id="2792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2792" name="Google Shape;2792;p59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793" name="Google Shape;2793;p59"/>
              <p:cNvGrpSpPr/>
              <p:nvPr/>
            </p:nvGrpSpPr>
            <p:grpSpPr>
              <a:xfrm>
                <a:off x="3911992" y="4075863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2794" name="Google Shape;2794;p59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2795" name="Google Shape;2795;p59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796" name="Google Shape;2796;p59"/>
                  <p:cNvCxnSpPr>
                    <a:stCxn id="2795" idx="6"/>
                    <a:endCxn id="2797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2797" name="Google Shape;2797;p59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798" name="Google Shape;2798;p59"/>
              <p:cNvSpPr txBox="1"/>
              <p:nvPr/>
            </p:nvSpPr>
            <p:spPr>
              <a:xfrm>
                <a:off x="3972771" y="3292037"/>
                <a:ext cx="645900" cy="42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600">
                    <a:solidFill>
                      <a:srgbClr val="1155CC"/>
                    </a:solidFill>
                  </a:rPr>
                  <a:t>Benign</a:t>
                </a:r>
                <a:endParaRPr sz="600">
                  <a:solidFill>
                    <a:srgbClr val="1155CC"/>
                  </a:solidFill>
                </a:endParaRPr>
              </a:p>
            </p:txBody>
          </p:sp>
        </p:grpSp>
        <p:grpSp>
          <p:nvGrpSpPr>
            <p:cNvPr id="2799" name="Google Shape;2799;p59"/>
            <p:cNvGrpSpPr/>
            <p:nvPr/>
          </p:nvGrpSpPr>
          <p:grpSpPr>
            <a:xfrm>
              <a:off x="3481879" y="3209575"/>
              <a:ext cx="761229" cy="1048277"/>
              <a:chOff x="398292" y="2323137"/>
              <a:chExt cx="761229" cy="1048277"/>
            </a:xfrm>
          </p:grpSpPr>
          <p:grpSp>
            <p:nvGrpSpPr>
              <p:cNvPr id="2800" name="Google Shape;2800;p59"/>
              <p:cNvGrpSpPr/>
              <p:nvPr/>
            </p:nvGrpSpPr>
            <p:grpSpPr>
              <a:xfrm>
                <a:off x="398292" y="2323137"/>
                <a:ext cx="598842" cy="822164"/>
                <a:chOff x="4717000" y="3632044"/>
                <a:chExt cx="846300" cy="1195006"/>
              </a:xfrm>
            </p:grpSpPr>
            <p:sp>
              <p:nvSpPr>
                <p:cNvPr id="2801" name="Google Shape;2801;p59"/>
                <p:cNvSpPr/>
                <p:nvPr/>
              </p:nvSpPr>
              <p:spPr>
                <a:xfrm>
                  <a:off x="4717000" y="3715550"/>
                  <a:ext cx="846300" cy="11115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rgbClr val="CC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802" name="Google Shape;2802;p59"/>
                <p:cNvGrpSpPr/>
                <p:nvPr/>
              </p:nvGrpSpPr>
              <p:grpSpPr>
                <a:xfrm>
                  <a:off x="4801569" y="3908936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2803" name="Google Shape;2803;p59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04" name="Google Shape;2804;p59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805" name="Google Shape;2805;p59"/>
                  <p:cNvCxnSpPr>
                    <a:stCxn id="2804" idx="6"/>
                    <a:endCxn id="2803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2806" name="Google Shape;2806;p59"/>
                <p:cNvGrpSpPr/>
                <p:nvPr/>
              </p:nvGrpSpPr>
              <p:grpSpPr>
                <a:xfrm>
                  <a:off x="4801569" y="4028604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2807" name="Google Shape;2807;p59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08" name="Google Shape;2808;p59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809" name="Google Shape;2809;p59"/>
                  <p:cNvCxnSpPr>
                    <a:stCxn id="2808" idx="6"/>
                    <a:endCxn id="2807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2810" name="Google Shape;2810;p59"/>
                <p:cNvGrpSpPr/>
                <p:nvPr/>
              </p:nvGrpSpPr>
              <p:grpSpPr>
                <a:xfrm>
                  <a:off x="4804682" y="41810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2811" name="Google Shape;2811;p59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812" name="Google Shape;2812;p59"/>
                  <p:cNvCxnSpPr>
                    <a:stCxn id="2811" idx="6"/>
                    <a:endCxn id="2813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2813" name="Google Shape;2813;p59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814" name="Google Shape;2814;p59"/>
                <p:cNvGrpSpPr/>
                <p:nvPr/>
              </p:nvGrpSpPr>
              <p:grpSpPr>
                <a:xfrm>
                  <a:off x="4804682" y="43334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2815" name="Google Shape;2815;p59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816" name="Google Shape;2816;p59"/>
                  <p:cNvCxnSpPr>
                    <a:stCxn id="2815" idx="6"/>
                    <a:endCxn id="2817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2817" name="Google Shape;2817;p59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818" name="Google Shape;2818;p59"/>
                <p:cNvGrpSpPr/>
                <p:nvPr/>
              </p:nvGrpSpPr>
              <p:grpSpPr>
                <a:xfrm>
                  <a:off x="4804682" y="44858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2819" name="Google Shape;2819;p59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820" name="Google Shape;2820;p59"/>
                  <p:cNvCxnSpPr>
                    <a:stCxn id="2819" idx="6"/>
                    <a:endCxn id="2821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2821" name="Google Shape;2821;p59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822" name="Google Shape;2822;p59"/>
                <p:cNvGrpSpPr/>
                <p:nvPr/>
              </p:nvGrpSpPr>
              <p:grpSpPr>
                <a:xfrm>
                  <a:off x="4804682" y="46382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2823" name="Google Shape;2823;p59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824" name="Google Shape;2824;p59"/>
                  <p:cNvCxnSpPr>
                    <a:stCxn id="2823" idx="6"/>
                    <a:endCxn id="2825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2825" name="Google Shape;2825;p59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826" name="Google Shape;2826;p59"/>
                <p:cNvSpPr txBox="1"/>
                <p:nvPr/>
              </p:nvSpPr>
              <p:spPr>
                <a:xfrm>
                  <a:off x="4852293" y="3632044"/>
                  <a:ext cx="598500" cy="402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600">
                      <a:solidFill>
                        <a:srgbClr val="FF0000"/>
                      </a:solidFill>
                    </a:rPr>
                    <a:t>T1111</a:t>
                  </a:r>
                  <a:endParaRPr sz="60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2827" name="Google Shape;2827;p59"/>
              <p:cNvGrpSpPr/>
              <p:nvPr/>
            </p:nvGrpSpPr>
            <p:grpSpPr>
              <a:xfrm>
                <a:off x="461066" y="2435737"/>
                <a:ext cx="598842" cy="822164"/>
                <a:chOff x="4717000" y="3632044"/>
                <a:chExt cx="846300" cy="1195006"/>
              </a:xfrm>
            </p:grpSpPr>
            <p:sp>
              <p:nvSpPr>
                <p:cNvPr id="2828" name="Google Shape;2828;p59"/>
                <p:cNvSpPr/>
                <p:nvPr/>
              </p:nvSpPr>
              <p:spPr>
                <a:xfrm>
                  <a:off x="4717000" y="3715550"/>
                  <a:ext cx="846300" cy="11115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rgbClr val="CC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829" name="Google Shape;2829;p59"/>
                <p:cNvGrpSpPr/>
                <p:nvPr/>
              </p:nvGrpSpPr>
              <p:grpSpPr>
                <a:xfrm>
                  <a:off x="4801569" y="3908936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2830" name="Google Shape;2830;p59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31" name="Google Shape;2831;p59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832" name="Google Shape;2832;p59"/>
                  <p:cNvCxnSpPr>
                    <a:stCxn id="2831" idx="6"/>
                    <a:endCxn id="2830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2833" name="Google Shape;2833;p59"/>
                <p:cNvGrpSpPr/>
                <p:nvPr/>
              </p:nvGrpSpPr>
              <p:grpSpPr>
                <a:xfrm>
                  <a:off x="4801569" y="4028604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2834" name="Google Shape;2834;p59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35" name="Google Shape;2835;p59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836" name="Google Shape;2836;p59"/>
                  <p:cNvCxnSpPr>
                    <a:stCxn id="2835" idx="6"/>
                    <a:endCxn id="2834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2837" name="Google Shape;2837;p59"/>
                <p:cNvGrpSpPr/>
                <p:nvPr/>
              </p:nvGrpSpPr>
              <p:grpSpPr>
                <a:xfrm>
                  <a:off x="4804682" y="41810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2838" name="Google Shape;2838;p59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839" name="Google Shape;2839;p59"/>
                  <p:cNvCxnSpPr>
                    <a:stCxn id="2838" idx="6"/>
                    <a:endCxn id="2840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2840" name="Google Shape;2840;p59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841" name="Google Shape;2841;p59"/>
                <p:cNvGrpSpPr/>
                <p:nvPr/>
              </p:nvGrpSpPr>
              <p:grpSpPr>
                <a:xfrm>
                  <a:off x="4804682" y="43334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2842" name="Google Shape;2842;p59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843" name="Google Shape;2843;p59"/>
                  <p:cNvCxnSpPr>
                    <a:stCxn id="2842" idx="6"/>
                    <a:endCxn id="2844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2844" name="Google Shape;2844;p59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845" name="Google Shape;2845;p59"/>
                <p:cNvGrpSpPr/>
                <p:nvPr/>
              </p:nvGrpSpPr>
              <p:grpSpPr>
                <a:xfrm>
                  <a:off x="4804682" y="44858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2846" name="Google Shape;2846;p59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847" name="Google Shape;2847;p59"/>
                  <p:cNvCxnSpPr>
                    <a:stCxn id="2846" idx="6"/>
                    <a:endCxn id="2848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2848" name="Google Shape;2848;p59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849" name="Google Shape;2849;p59"/>
                <p:cNvGrpSpPr/>
                <p:nvPr/>
              </p:nvGrpSpPr>
              <p:grpSpPr>
                <a:xfrm>
                  <a:off x="4804682" y="46382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2850" name="Google Shape;2850;p59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851" name="Google Shape;2851;p59"/>
                  <p:cNvCxnSpPr>
                    <a:stCxn id="2850" idx="6"/>
                    <a:endCxn id="2852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2852" name="Google Shape;2852;p59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853" name="Google Shape;2853;p59"/>
                <p:cNvSpPr txBox="1"/>
                <p:nvPr/>
              </p:nvSpPr>
              <p:spPr>
                <a:xfrm>
                  <a:off x="4852293" y="3632044"/>
                  <a:ext cx="598500" cy="402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600">
                      <a:solidFill>
                        <a:srgbClr val="FF0000"/>
                      </a:solidFill>
                    </a:rPr>
                    <a:t>T2222</a:t>
                  </a:r>
                  <a:endParaRPr sz="60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2854" name="Google Shape;2854;p59"/>
              <p:cNvGrpSpPr/>
              <p:nvPr/>
            </p:nvGrpSpPr>
            <p:grpSpPr>
              <a:xfrm>
                <a:off x="560679" y="2549254"/>
                <a:ext cx="598842" cy="822160"/>
                <a:chOff x="4717000" y="3632050"/>
                <a:chExt cx="846300" cy="1195000"/>
              </a:xfrm>
            </p:grpSpPr>
            <p:sp>
              <p:nvSpPr>
                <p:cNvPr id="2855" name="Google Shape;2855;p59"/>
                <p:cNvSpPr/>
                <p:nvPr/>
              </p:nvSpPr>
              <p:spPr>
                <a:xfrm>
                  <a:off x="4717000" y="3715550"/>
                  <a:ext cx="846300" cy="11115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rgbClr val="CC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856" name="Google Shape;2856;p59"/>
                <p:cNvGrpSpPr/>
                <p:nvPr/>
              </p:nvGrpSpPr>
              <p:grpSpPr>
                <a:xfrm>
                  <a:off x="4801569" y="3908936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2857" name="Google Shape;2857;p59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58" name="Google Shape;2858;p59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859" name="Google Shape;2859;p59"/>
                  <p:cNvCxnSpPr>
                    <a:stCxn id="2858" idx="6"/>
                    <a:endCxn id="2857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2860" name="Google Shape;2860;p59"/>
                <p:cNvGrpSpPr/>
                <p:nvPr/>
              </p:nvGrpSpPr>
              <p:grpSpPr>
                <a:xfrm>
                  <a:off x="4801569" y="4028604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2861" name="Google Shape;2861;p59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62" name="Google Shape;2862;p59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863" name="Google Shape;2863;p59"/>
                  <p:cNvCxnSpPr>
                    <a:stCxn id="2862" idx="6"/>
                    <a:endCxn id="2861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2864" name="Google Shape;2864;p59"/>
                <p:cNvGrpSpPr/>
                <p:nvPr/>
              </p:nvGrpSpPr>
              <p:grpSpPr>
                <a:xfrm>
                  <a:off x="4804682" y="41810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2865" name="Google Shape;2865;p59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866" name="Google Shape;2866;p59"/>
                  <p:cNvCxnSpPr>
                    <a:stCxn id="2865" idx="6"/>
                    <a:endCxn id="2867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2867" name="Google Shape;2867;p59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868" name="Google Shape;2868;p59"/>
                <p:cNvGrpSpPr/>
                <p:nvPr/>
              </p:nvGrpSpPr>
              <p:grpSpPr>
                <a:xfrm>
                  <a:off x="4804682" y="43334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2869" name="Google Shape;2869;p59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870" name="Google Shape;2870;p59"/>
                  <p:cNvCxnSpPr>
                    <a:stCxn id="2869" idx="6"/>
                    <a:endCxn id="2871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2871" name="Google Shape;2871;p59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872" name="Google Shape;2872;p59"/>
                <p:cNvGrpSpPr/>
                <p:nvPr/>
              </p:nvGrpSpPr>
              <p:grpSpPr>
                <a:xfrm>
                  <a:off x="4804682" y="44858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2873" name="Google Shape;2873;p59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874" name="Google Shape;2874;p59"/>
                  <p:cNvCxnSpPr>
                    <a:stCxn id="2873" idx="6"/>
                    <a:endCxn id="2875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2875" name="Google Shape;2875;p59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876" name="Google Shape;2876;p59"/>
                <p:cNvGrpSpPr/>
                <p:nvPr/>
              </p:nvGrpSpPr>
              <p:grpSpPr>
                <a:xfrm>
                  <a:off x="4804682" y="46382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2877" name="Google Shape;2877;p59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878" name="Google Shape;2878;p59"/>
                  <p:cNvCxnSpPr>
                    <a:stCxn id="2877" idx="6"/>
                    <a:endCxn id="2879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2879" name="Google Shape;2879;p59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880" name="Google Shape;2880;p59"/>
                <p:cNvSpPr txBox="1"/>
                <p:nvPr/>
              </p:nvSpPr>
              <p:spPr>
                <a:xfrm>
                  <a:off x="4744600" y="3632050"/>
                  <a:ext cx="785700" cy="402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600">
                      <a:solidFill>
                        <a:srgbClr val="FF0000"/>
                      </a:solidFill>
                    </a:rPr>
                    <a:t>T1070.005</a:t>
                  </a:r>
                  <a:endParaRPr sz="600">
                    <a:solidFill>
                      <a:srgbClr val="FF0000"/>
                    </a:solidFill>
                  </a:endParaRPr>
                </a:p>
              </p:txBody>
            </p:sp>
          </p:grpSp>
        </p:grpSp>
      </p:grpSp>
      <p:cxnSp>
        <p:nvCxnSpPr>
          <p:cNvPr id="2881" name="Google Shape;2881;p59"/>
          <p:cNvCxnSpPr>
            <a:stCxn id="2634" idx="3"/>
            <a:endCxn id="2882" idx="1"/>
          </p:cNvCxnSpPr>
          <p:nvPr/>
        </p:nvCxnSpPr>
        <p:spPr>
          <a:xfrm>
            <a:off x="997124" y="1574098"/>
            <a:ext cx="228300" cy="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83" name="Google Shape;2883;p59"/>
          <p:cNvCxnSpPr>
            <a:stCxn id="2882" idx="3"/>
          </p:cNvCxnSpPr>
          <p:nvPr/>
        </p:nvCxnSpPr>
        <p:spPr>
          <a:xfrm>
            <a:off x="1990837" y="1574642"/>
            <a:ext cx="384900" cy="11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84" name="Google Shape;2884;p59"/>
          <p:cNvCxnSpPr>
            <a:endCxn id="2717" idx="2"/>
          </p:cNvCxnSpPr>
          <p:nvPr/>
        </p:nvCxnSpPr>
        <p:spPr>
          <a:xfrm flipH="1" rot="10800000">
            <a:off x="3372453" y="1174193"/>
            <a:ext cx="880800" cy="353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85" name="Google Shape;2885;p59"/>
          <p:cNvCxnSpPr>
            <a:endCxn id="2766" idx="1"/>
          </p:cNvCxnSpPr>
          <p:nvPr/>
        </p:nvCxnSpPr>
        <p:spPr>
          <a:xfrm>
            <a:off x="3385922" y="1523272"/>
            <a:ext cx="856200" cy="1129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86" name="Google Shape;2886;p59"/>
          <p:cNvCxnSpPr>
            <a:stCxn id="2695" idx="3"/>
            <a:endCxn id="2855" idx="3"/>
          </p:cNvCxnSpPr>
          <p:nvPr/>
        </p:nvCxnSpPr>
        <p:spPr>
          <a:xfrm flipH="1">
            <a:off x="3566200" y="1211551"/>
            <a:ext cx="5232600" cy="3169200"/>
          </a:xfrm>
          <a:prstGeom prst="bentConnector3">
            <a:avLst>
              <a:gd fmla="val -4551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87" name="Google Shape;2887;p59"/>
          <p:cNvCxnSpPr>
            <a:stCxn id="2888" idx="3"/>
            <a:endCxn id="2855" idx="3"/>
          </p:cNvCxnSpPr>
          <p:nvPr/>
        </p:nvCxnSpPr>
        <p:spPr>
          <a:xfrm flipH="1">
            <a:off x="3566374" y="2506811"/>
            <a:ext cx="5189700" cy="1874100"/>
          </a:xfrm>
          <a:prstGeom prst="bentConnector3">
            <a:avLst>
              <a:gd fmla="val -4588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89" name="Google Shape;2889;p59"/>
          <p:cNvCxnSpPr>
            <a:endCxn id="2890" idx="3"/>
          </p:cNvCxnSpPr>
          <p:nvPr/>
        </p:nvCxnSpPr>
        <p:spPr>
          <a:xfrm rot="10800000">
            <a:off x="2303725" y="4417409"/>
            <a:ext cx="4050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91" name="Google Shape;2891;p59"/>
          <p:cNvCxnSpPr/>
          <p:nvPr/>
        </p:nvCxnSpPr>
        <p:spPr>
          <a:xfrm rot="10800000">
            <a:off x="1122025" y="4425613"/>
            <a:ext cx="328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92" name="Google Shape;2892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2893" name="Google Shape;2893;p59"/>
          <p:cNvGrpSpPr/>
          <p:nvPr/>
        </p:nvGrpSpPr>
        <p:grpSpPr>
          <a:xfrm>
            <a:off x="1151588" y="1267442"/>
            <a:ext cx="913200" cy="646500"/>
            <a:chOff x="1279850" y="1289550"/>
            <a:chExt cx="913200" cy="646500"/>
          </a:xfrm>
        </p:grpSpPr>
        <p:sp>
          <p:nvSpPr>
            <p:cNvPr id="2882" name="Google Shape;2882;p59"/>
            <p:cNvSpPr/>
            <p:nvPr/>
          </p:nvSpPr>
          <p:spPr>
            <a:xfrm>
              <a:off x="1353800" y="1310400"/>
              <a:ext cx="765300" cy="5727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2894" name="Google Shape;2894;p59"/>
            <p:cNvSpPr txBox="1"/>
            <p:nvPr/>
          </p:nvSpPr>
          <p:spPr>
            <a:xfrm>
              <a:off x="1279850" y="1289550"/>
              <a:ext cx="913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>
                  <a:solidFill>
                    <a:schemeClr val="dk1"/>
                  </a:solidFill>
                </a:rPr>
                <a:t>Provenance Graph Building </a:t>
              </a:r>
              <a:endParaRPr/>
            </a:p>
          </p:txBody>
        </p:sp>
      </p:grpSp>
      <p:cxnSp>
        <p:nvCxnSpPr>
          <p:cNvPr id="2895" name="Google Shape;2895;p59"/>
          <p:cNvCxnSpPr>
            <a:stCxn id="2700" idx="3"/>
            <a:endCxn id="2896" idx="1"/>
          </p:cNvCxnSpPr>
          <p:nvPr/>
        </p:nvCxnSpPr>
        <p:spPr>
          <a:xfrm flipH="1" rot="10800000">
            <a:off x="4950870" y="804310"/>
            <a:ext cx="362100" cy="306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897" name="Google Shape;2897;p59"/>
          <p:cNvGrpSpPr/>
          <p:nvPr/>
        </p:nvGrpSpPr>
        <p:grpSpPr>
          <a:xfrm>
            <a:off x="5294342" y="481025"/>
            <a:ext cx="853134" cy="646500"/>
            <a:chOff x="749850" y="2342404"/>
            <a:chExt cx="853134" cy="646500"/>
          </a:xfrm>
        </p:grpSpPr>
        <p:sp>
          <p:nvSpPr>
            <p:cNvPr id="2898" name="Google Shape;2898;p59"/>
            <p:cNvSpPr/>
            <p:nvPr/>
          </p:nvSpPr>
          <p:spPr>
            <a:xfrm>
              <a:off x="749850" y="2378695"/>
              <a:ext cx="834600" cy="5727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2896" name="Google Shape;2896;p59"/>
            <p:cNvSpPr txBox="1"/>
            <p:nvPr/>
          </p:nvSpPr>
          <p:spPr>
            <a:xfrm>
              <a:off x="768384" y="2342404"/>
              <a:ext cx="8346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Triplet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Sementic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Inference</a:t>
              </a:r>
              <a:endParaRPr b="1" sz="1000"/>
            </a:p>
          </p:txBody>
        </p:sp>
      </p:grpSp>
      <p:grpSp>
        <p:nvGrpSpPr>
          <p:cNvPr id="2899" name="Google Shape;2899;p59"/>
          <p:cNvGrpSpPr/>
          <p:nvPr/>
        </p:nvGrpSpPr>
        <p:grpSpPr>
          <a:xfrm>
            <a:off x="6347643" y="1128121"/>
            <a:ext cx="977398" cy="557645"/>
            <a:chOff x="5454450" y="2942454"/>
            <a:chExt cx="1185300" cy="706596"/>
          </a:xfrm>
        </p:grpSpPr>
        <p:grpSp>
          <p:nvGrpSpPr>
            <p:cNvPr id="2900" name="Google Shape;2900;p59"/>
            <p:cNvGrpSpPr/>
            <p:nvPr/>
          </p:nvGrpSpPr>
          <p:grpSpPr>
            <a:xfrm>
              <a:off x="5500609" y="2942454"/>
              <a:ext cx="978541" cy="366924"/>
              <a:chOff x="677559" y="3831117"/>
              <a:chExt cx="978541" cy="366924"/>
            </a:xfrm>
          </p:grpSpPr>
          <p:grpSp>
            <p:nvGrpSpPr>
              <p:cNvPr id="2901" name="Google Shape;2901;p59"/>
              <p:cNvGrpSpPr/>
              <p:nvPr/>
            </p:nvGrpSpPr>
            <p:grpSpPr>
              <a:xfrm>
                <a:off x="805300" y="3831117"/>
                <a:ext cx="850800" cy="210000"/>
                <a:chOff x="805300" y="3831117"/>
                <a:chExt cx="850800" cy="210000"/>
              </a:xfrm>
            </p:grpSpPr>
            <p:sp>
              <p:nvSpPr>
                <p:cNvPr id="2902" name="Google Shape;2902;p59"/>
                <p:cNvSpPr/>
                <p:nvPr/>
              </p:nvSpPr>
              <p:spPr>
                <a:xfrm>
                  <a:off x="805300" y="3831117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903" name="Google Shape;2903;p59"/>
                <p:cNvGrpSpPr/>
                <p:nvPr/>
              </p:nvGrpSpPr>
              <p:grpSpPr>
                <a:xfrm>
                  <a:off x="858965" y="3880368"/>
                  <a:ext cx="743450" cy="111507"/>
                  <a:chOff x="1649737" y="4444871"/>
                  <a:chExt cx="743450" cy="111507"/>
                </a:xfrm>
              </p:grpSpPr>
              <p:sp>
                <p:nvSpPr>
                  <p:cNvPr id="2904" name="Google Shape;2904;p59"/>
                  <p:cNvSpPr/>
                  <p:nvPr/>
                </p:nvSpPr>
                <p:spPr>
                  <a:xfrm rot="-5400000">
                    <a:off x="16384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05" name="Google Shape;2905;p59"/>
                  <p:cNvSpPr/>
                  <p:nvPr/>
                </p:nvSpPr>
                <p:spPr>
                  <a:xfrm rot="-5400000">
                    <a:off x="17146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06" name="Google Shape;2906;p59"/>
                  <p:cNvSpPr/>
                  <p:nvPr/>
                </p:nvSpPr>
                <p:spPr>
                  <a:xfrm rot="-5400000">
                    <a:off x="17908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07" name="Google Shape;2907;p59"/>
                  <p:cNvSpPr/>
                  <p:nvPr/>
                </p:nvSpPr>
                <p:spPr>
                  <a:xfrm rot="-5400000">
                    <a:off x="1880566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08" name="Google Shape;2908;p59"/>
                  <p:cNvSpPr/>
                  <p:nvPr/>
                </p:nvSpPr>
                <p:spPr>
                  <a:xfrm rot="-5400000">
                    <a:off x="19649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09" name="Google Shape;2909;p59"/>
                  <p:cNvSpPr/>
                  <p:nvPr/>
                </p:nvSpPr>
                <p:spPr>
                  <a:xfrm rot="-5400000">
                    <a:off x="20411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10" name="Google Shape;2910;p59"/>
                  <p:cNvSpPr/>
                  <p:nvPr/>
                </p:nvSpPr>
                <p:spPr>
                  <a:xfrm rot="-5400000">
                    <a:off x="2133121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11" name="Google Shape;2911;p59"/>
                  <p:cNvSpPr/>
                  <p:nvPr/>
                </p:nvSpPr>
                <p:spPr>
                  <a:xfrm rot="-5400000">
                    <a:off x="22175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12" name="Google Shape;2912;p59"/>
                  <p:cNvSpPr/>
                  <p:nvPr/>
                </p:nvSpPr>
                <p:spPr>
                  <a:xfrm rot="-5400000">
                    <a:off x="22937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2913" name="Google Shape;2913;p59"/>
              <p:cNvGrpSpPr/>
              <p:nvPr/>
            </p:nvGrpSpPr>
            <p:grpSpPr>
              <a:xfrm>
                <a:off x="735875" y="3901367"/>
                <a:ext cx="850800" cy="210000"/>
                <a:chOff x="805300" y="3831117"/>
                <a:chExt cx="850800" cy="210000"/>
              </a:xfrm>
            </p:grpSpPr>
            <p:sp>
              <p:nvSpPr>
                <p:cNvPr id="2914" name="Google Shape;2914;p59"/>
                <p:cNvSpPr/>
                <p:nvPr/>
              </p:nvSpPr>
              <p:spPr>
                <a:xfrm>
                  <a:off x="805300" y="3831117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915" name="Google Shape;2915;p59"/>
                <p:cNvGrpSpPr/>
                <p:nvPr/>
              </p:nvGrpSpPr>
              <p:grpSpPr>
                <a:xfrm>
                  <a:off x="858965" y="3880368"/>
                  <a:ext cx="743450" cy="111507"/>
                  <a:chOff x="1649737" y="4444871"/>
                  <a:chExt cx="743450" cy="111507"/>
                </a:xfrm>
              </p:grpSpPr>
              <p:sp>
                <p:nvSpPr>
                  <p:cNvPr id="2916" name="Google Shape;2916;p59"/>
                  <p:cNvSpPr/>
                  <p:nvPr/>
                </p:nvSpPr>
                <p:spPr>
                  <a:xfrm rot="-5400000">
                    <a:off x="16384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17" name="Google Shape;2917;p59"/>
                  <p:cNvSpPr/>
                  <p:nvPr/>
                </p:nvSpPr>
                <p:spPr>
                  <a:xfrm rot="-5400000">
                    <a:off x="17146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18" name="Google Shape;2918;p59"/>
                  <p:cNvSpPr/>
                  <p:nvPr/>
                </p:nvSpPr>
                <p:spPr>
                  <a:xfrm rot="-5400000">
                    <a:off x="17908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19" name="Google Shape;2919;p59"/>
                  <p:cNvSpPr/>
                  <p:nvPr/>
                </p:nvSpPr>
                <p:spPr>
                  <a:xfrm rot="-5400000">
                    <a:off x="1880566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20" name="Google Shape;2920;p59"/>
                  <p:cNvSpPr/>
                  <p:nvPr/>
                </p:nvSpPr>
                <p:spPr>
                  <a:xfrm rot="-5400000">
                    <a:off x="19649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21" name="Google Shape;2921;p59"/>
                  <p:cNvSpPr/>
                  <p:nvPr/>
                </p:nvSpPr>
                <p:spPr>
                  <a:xfrm rot="-5400000">
                    <a:off x="20411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22" name="Google Shape;2922;p59"/>
                  <p:cNvSpPr/>
                  <p:nvPr/>
                </p:nvSpPr>
                <p:spPr>
                  <a:xfrm rot="-5400000">
                    <a:off x="2133121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23" name="Google Shape;2923;p59"/>
                  <p:cNvSpPr/>
                  <p:nvPr/>
                </p:nvSpPr>
                <p:spPr>
                  <a:xfrm rot="-5400000">
                    <a:off x="22175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24" name="Google Shape;2924;p59"/>
                  <p:cNvSpPr/>
                  <p:nvPr/>
                </p:nvSpPr>
                <p:spPr>
                  <a:xfrm rot="-5400000">
                    <a:off x="22937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2925" name="Google Shape;2925;p59"/>
              <p:cNvGrpSpPr/>
              <p:nvPr/>
            </p:nvGrpSpPr>
            <p:grpSpPr>
              <a:xfrm>
                <a:off x="677559" y="3988041"/>
                <a:ext cx="850800" cy="210000"/>
                <a:chOff x="805300" y="3831117"/>
                <a:chExt cx="850800" cy="210000"/>
              </a:xfrm>
            </p:grpSpPr>
            <p:sp>
              <p:nvSpPr>
                <p:cNvPr id="2926" name="Google Shape;2926;p59"/>
                <p:cNvSpPr/>
                <p:nvPr/>
              </p:nvSpPr>
              <p:spPr>
                <a:xfrm>
                  <a:off x="805300" y="3831117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927" name="Google Shape;2927;p59"/>
                <p:cNvGrpSpPr/>
                <p:nvPr/>
              </p:nvGrpSpPr>
              <p:grpSpPr>
                <a:xfrm>
                  <a:off x="858965" y="3880368"/>
                  <a:ext cx="743450" cy="111507"/>
                  <a:chOff x="1649737" y="4444871"/>
                  <a:chExt cx="743450" cy="111507"/>
                </a:xfrm>
              </p:grpSpPr>
              <p:sp>
                <p:nvSpPr>
                  <p:cNvPr id="2928" name="Google Shape;2928;p59"/>
                  <p:cNvSpPr/>
                  <p:nvPr/>
                </p:nvSpPr>
                <p:spPr>
                  <a:xfrm rot="-5400000">
                    <a:off x="16384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29" name="Google Shape;2929;p59"/>
                  <p:cNvSpPr/>
                  <p:nvPr/>
                </p:nvSpPr>
                <p:spPr>
                  <a:xfrm rot="-5400000">
                    <a:off x="17146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30" name="Google Shape;2930;p59"/>
                  <p:cNvSpPr/>
                  <p:nvPr/>
                </p:nvSpPr>
                <p:spPr>
                  <a:xfrm rot="-5400000">
                    <a:off x="17908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31" name="Google Shape;2931;p59"/>
                  <p:cNvSpPr/>
                  <p:nvPr/>
                </p:nvSpPr>
                <p:spPr>
                  <a:xfrm rot="-5400000">
                    <a:off x="1880566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32" name="Google Shape;2932;p59"/>
                  <p:cNvSpPr/>
                  <p:nvPr/>
                </p:nvSpPr>
                <p:spPr>
                  <a:xfrm rot="-5400000">
                    <a:off x="19649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33" name="Google Shape;2933;p59"/>
                  <p:cNvSpPr/>
                  <p:nvPr/>
                </p:nvSpPr>
                <p:spPr>
                  <a:xfrm rot="-5400000">
                    <a:off x="20411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34" name="Google Shape;2934;p59"/>
                  <p:cNvSpPr/>
                  <p:nvPr/>
                </p:nvSpPr>
                <p:spPr>
                  <a:xfrm rot="-5400000">
                    <a:off x="2133121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35" name="Google Shape;2935;p59"/>
                  <p:cNvSpPr/>
                  <p:nvPr/>
                </p:nvSpPr>
                <p:spPr>
                  <a:xfrm rot="-5400000">
                    <a:off x="22175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36" name="Google Shape;2936;p59"/>
                  <p:cNvSpPr/>
                  <p:nvPr/>
                </p:nvSpPr>
                <p:spPr>
                  <a:xfrm rot="-5400000">
                    <a:off x="22937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2937" name="Google Shape;2937;p59"/>
            <p:cNvSpPr txBox="1"/>
            <p:nvPr/>
          </p:nvSpPr>
          <p:spPr>
            <a:xfrm>
              <a:off x="5454450" y="3239550"/>
              <a:ext cx="1185300" cy="40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/>
                <a:t>Embeddings</a:t>
              </a:r>
              <a:endParaRPr sz="900"/>
            </a:p>
          </p:txBody>
        </p:sp>
      </p:grpSp>
      <p:grpSp>
        <p:nvGrpSpPr>
          <p:cNvPr id="2938" name="Google Shape;2938;p59"/>
          <p:cNvGrpSpPr/>
          <p:nvPr/>
        </p:nvGrpSpPr>
        <p:grpSpPr>
          <a:xfrm>
            <a:off x="7275542" y="480188"/>
            <a:ext cx="853134" cy="646500"/>
            <a:chOff x="826050" y="2341567"/>
            <a:chExt cx="853134" cy="646500"/>
          </a:xfrm>
        </p:grpSpPr>
        <p:sp>
          <p:nvSpPr>
            <p:cNvPr id="2769" name="Google Shape;2769;p59"/>
            <p:cNvSpPr/>
            <p:nvPr/>
          </p:nvSpPr>
          <p:spPr>
            <a:xfrm>
              <a:off x="826050" y="2378695"/>
              <a:ext cx="834600" cy="5727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2939" name="Google Shape;2939;p59"/>
            <p:cNvSpPr txBox="1"/>
            <p:nvPr/>
          </p:nvSpPr>
          <p:spPr>
            <a:xfrm>
              <a:off x="844584" y="2341567"/>
              <a:ext cx="8346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Detection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Model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Training</a:t>
              </a:r>
              <a:endParaRPr b="1" sz="1000"/>
            </a:p>
          </p:txBody>
        </p:sp>
      </p:grpSp>
      <p:cxnSp>
        <p:nvCxnSpPr>
          <p:cNvPr id="2940" name="Google Shape;2940;p59"/>
          <p:cNvCxnSpPr>
            <a:stCxn id="2939" idx="3"/>
            <a:endCxn id="2695" idx="1"/>
          </p:cNvCxnSpPr>
          <p:nvPr/>
        </p:nvCxnSpPr>
        <p:spPr>
          <a:xfrm>
            <a:off x="8128676" y="803438"/>
            <a:ext cx="246600" cy="40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941" name="Google Shape;2941;p59"/>
          <p:cNvGrpSpPr/>
          <p:nvPr/>
        </p:nvGrpSpPr>
        <p:grpSpPr>
          <a:xfrm>
            <a:off x="1285625" y="4118009"/>
            <a:ext cx="1150200" cy="658667"/>
            <a:chOff x="1361825" y="3780025"/>
            <a:chExt cx="1150200" cy="658667"/>
          </a:xfrm>
        </p:grpSpPr>
        <p:sp>
          <p:nvSpPr>
            <p:cNvPr id="2890" name="Google Shape;2890;p59"/>
            <p:cNvSpPr/>
            <p:nvPr/>
          </p:nvSpPr>
          <p:spPr>
            <a:xfrm>
              <a:off x="1526725" y="3780025"/>
              <a:ext cx="853200" cy="5988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2942" name="Google Shape;2942;p59"/>
            <p:cNvSpPr txBox="1"/>
            <p:nvPr/>
          </p:nvSpPr>
          <p:spPr>
            <a:xfrm>
              <a:off x="1361825" y="3792192"/>
              <a:ext cx="1150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>
                  <a:solidFill>
                    <a:schemeClr val="dk1"/>
                  </a:solidFill>
                </a:rPr>
                <a:t>TTP</a:t>
              </a:r>
              <a:endParaRPr b="1" sz="10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>
                  <a:solidFill>
                    <a:schemeClr val="dk1"/>
                  </a:solidFill>
                </a:rPr>
                <a:t>Graph</a:t>
              </a:r>
              <a:endParaRPr b="1" sz="10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>
                  <a:solidFill>
                    <a:schemeClr val="dk1"/>
                  </a:solidFill>
                </a:rPr>
                <a:t>Reconstruction</a:t>
              </a:r>
              <a:endParaRPr/>
            </a:p>
          </p:txBody>
        </p:sp>
      </p:grpSp>
      <p:grpSp>
        <p:nvGrpSpPr>
          <p:cNvPr id="2943" name="Google Shape;2943;p59"/>
          <p:cNvGrpSpPr/>
          <p:nvPr/>
        </p:nvGrpSpPr>
        <p:grpSpPr>
          <a:xfrm>
            <a:off x="5181642" y="3084791"/>
            <a:ext cx="853134" cy="572700"/>
            <a:chOff x="826050" y="2378695"/>
            <a:chExt cx="853134" cy="572700"/>
          </a:xfrm>
        </p:grpSpPr>
        <p:sp>
          <p:nvSpPr>
            <p:cNvPr id="2944" name="Google Shape;2944;p59"/>
            <p:cNvSpPr/>
            <p:nvPr/>
          </p:nvSpPr>
          <p:spPr>
            <a:xfrm>
              <a:off x="826050" y="2378695"/>
              <a:ext cx="834600" cy="5727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2738" name="Google Shape;2738;p59"/>
            <p:cNvSpPr txBox="1"/>
            <p:nvPr/>
          </p:nvSpPr>
          <p:spPr>
            <a:xfrm>
              <a:off x="844584" y="2418604"/>
              <a:ext cx="834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Rule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Converter</a:t>
              </a:r>
              <a:endParaRPr b="1" sz="1000"/>
            </a:p>
          </p:txBody>
        </p:sp>
      </p:grpSp>
      <p:cxnSp>
        <p:nvCxnSpPr>
          <p:cNvPr id="2945" name="Google Shape;2945;p59"/>
          <p:cNvCxnSpPr/>
          <p:nvPr/>
        </p:nvCxnSpPr>
        <p:spPr>
          <a:xfrm>
            <a:off x="6047336" y="3371147"/>
            <a:ext cx="378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946" name="Google Shape;2946;p59"/>
          <p:cNvGrpSpPr/>
          <p:nvPr/>
        </p:nvGrpSpPr>
        <p:grpSpPr>
          <a:xfrm>
            <a:off x="7723612" y="2220602"/>
            <a:ext cx="1032462" cy="572700"/>
            <a:chOff x="826050" y="2378695"/>
            <a:chExt cx="853134" cy="572700"/>
          </a:xfrm>
        </p:grpSpPr>
        <p:sp>
          <p:nvSpPr>
            <p:cNvPr id="2947" name="Google Shape;2947;p59"/>
            <p:cNvSpPr/>
            <p:nvPr/>
          </p:nvSpPr>
          <p:spPr>
            <a:xfrm>
              <a:off x="826050" y="2378695"/>
              <a:ext cx="834600" cy="5727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2888" name="Google Shape;2888;p59"/>
            <p:cNvSpPr txBox="1"/>
            <p:nvPr/>
          </p:nvSpPr>
          <p:spPr>
            <a:xfrm>
              <a:off x="844584" y="2418604"/>
              <a:ext cx="834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Multi-process Matcher</a:t>
              </a:r>
              <a:endParaRPr b="1" sz="1000"/>
            </a:p>
          </p:txBody>
        </p:sp>
      </p:grpSp>
      <p:grpSp>
        <p:nvGrpSpPr>
          <p:cNvPr id="2948" name="Google Shape;2948;p59"/>
          <p:cNvGrpSpPr/>
          <p:nvPr/>
        </p:nvGrpSpPr>
        <p:grpSpPr>
          <a:xfrm>
            <a:off x="5529775" y="2150676"/>
            <a:ext cx="747827" cy="646500"/>
            <a:chOff x="816694" y="2320230"/>
            <a:chExt cx="841200" cy="646500"/>
          </a:xfrm>
        </p:grpSpPr>
        <p:sp>
          <p:nvSpPr>
            <p:cNvPr id="2949" name="Google Shape;2949;p59"/>
            <p:cNvSpPr/>
            <p:nvPr/>
          </p:nvSpPr>
          <p:spPr>
            <a:xfrm>
              <a:off x="826030" y="2386804"/>
              <a:ext cx="799800" cy="5079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2771" name="Google Shape;2771;p59"/>
            <p:cNvSpPr txBox="1"/>
            <p:nvPr/>
          </p:nvSpPr>
          <p:spPr>
            <a:xfrm>
              <a:off x="816694" y="2320230"/>
              <a:ext cx="841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Valid Rule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Filter</a:t>
              </a:r>
              <a:endParaRPr b="1" sz="1000"/>
            </a:p>
          </p:txBody>
        </p:sp>
      </p:grpSp>
      <p:grpSp>
        <p:nvGrpSpPr>
          <p:cNvPr id="2950" name="Google Shape;2950;p59"/>
          <p:cNvGrpSpPr/>
          <p:nvPr/>
        </p:nvGrpSpPr>
        <p:grpSpPr>
          <a:xfrm>
            <a:off x="6484594" y="2250233"/>
            <a:ext cx="691787" cy="136727"/>
            <a:chOff x="2193900" y="4331067"/>
            <a:chExt cx="1002300" cy="317600"/>
          </a:xfrm>
        </p:grpSpPr>
        <p:grpSp>
          <p:nvGrpSpPr>
            <p:cNvPr id="2951" name="Google Shape;2951;p59"/>
            <p:cNvGrpSpPr/>
            <p:nvPr/>
          </p:nvGrpSpPr>
          <p:grpSpPr>
            <a:xfrm>
              <a:off x="2345400" y="4331067"/>
              <a:ext cx="850800" cy="210000"/>
              <a:chOff x="863475" y="3440001"/>
              <a:chExt cx="850800" cy="210000"/>
            </a:xfrm>
          </p:grpSpPr>
          <p:sp>
            <p:nvSpPr>
              <p:cNvPr id="2952" name="Google Shape;2952;p59"/>
              <p:cNvSpPr/>
              <p:nvPr/>
            </p:nvSpPr>
            <p:spPr>
              <a:xfrm>
                <a:off x="863475" y="3440001"/>
                <a:ext cx="850800" cy="210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53" name="Google Shape;2953;p59"/>
              <p:cNvGrpSpPr/>
              <p:nvPr/>
            </p:nvGrpSpPr>
            <p:grpSpPr>
              <a:xfrm>
                <a:off x="924067" y="3456438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2954" name="Google Shape;2954;p59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2955" name="Google Shape;2955;p59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956" name="Google Shape;2956;p59"/>
                  <p:cNvCxnSpPr>
                    <a:stCxn id="2955" idx="6"/>
                    <a:endCxn id="2957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2957" name="Google Shape;2957;p59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958" name="Google Shape;2958;p59"/>
            <p:cNvGrpSpPr/>
            <p:nvPr/>
          </p:nvGrpSpPr>
          <p:grpSpPr>
            <a:xfrm>
              <a:off x="2269650" y="4384867"/>
              <a:ext cx="850800" cy="210000"/>
              <a:chOff x="863475" y="3440001"/>
              <a:chExt cx="850800" cy="210000"/>
            </a:xfrm>
          </p:grpSpPr>
          <p:sp>
            <p:nvSpPr>
              <p:cNvPr id="2959" name="Google Shape;2959;p59"/>
              <p:cNvSpPr/>
              <p:nvPr/>
            </p:nvSpPr>
            <p:spPr>
              <a:xfrm>
                <a:off x="863475" y="3440001"/>
                <a:ext cx="850800" cy="210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60" name="Google Shape;2960;p59"/>
              <p:cNvGrpSpPr/>
              <p:nvPr/>
            </p:nvGrpSpPr>
            <p:grpSpPr>
              <a:xfrm>
                <a:off x="924067" y="3456438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2961" name="Google Shape;2961;p59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2962" name="Google Shape;2962;p59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963" name="Google Shape;2963;p59"/>
                  <p:cNvCxnSpPr>
                    <a:stCxn id="2962" idx="6"/>
                    <a:endCxn id="2964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2964" name="Google Shape;2964;p59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965" name="Google Shape;2965;p59"/>
            <p:cNvGrpSpPr/>
            <p:nvPr/>
          </p:nvGrpSpPr>
          <p:grpSpPr>
            <a:xfrm>
              <a:off x="2193900" y="4438667"/>
              <a:ext cx="850800" cy="210000"/>
              <a:chOff x="863475" y="3440001"/>
              <a:chExt cx="850800" cy="210000"/>
            </a:xfrm>
          </p:grpSpPr>
          <p:sp>
            <p:nvSpPr>
              <p:cNvPr id="2966" name="Google Shape;2966;p59"/>
              <p:cNvSpPr/>
              <p:nvPr/>
            </p:nvSpPr>
            <p:spPr>
              <a:xfrm>
                <a:off x="863475" y="3440001"/>
                <a:ext cx="850800" cy="210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67" name="Google Shape;2967;p59"/>
              <p:cNvGrpSpPr/>
              <p:nvPr/>
            </p:nvGrpSpPr>
            <p:grpSpPr>
              <a:xfrm>
                <a:off x="924067" y="3456438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2968" name="Google Shape;2968;p59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2969" name="Google Shape;2969;p59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970" name="Google Shape;2970;p59"/>
                  <p:cNvCxnSpPr>
                    <a:stCxn id="2969" idx="6"/>
                    <a:endCxn id="2971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2971" name="Google Shape;2971;p59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2972" name="Google Shape;2972;p59"/>
          <p:cNvGrpSpPr/>
          <p:nvPr/>
        </p:nvGrpSpPr>
        <p:grpSpPr>
          <a:xfrm>
            <a:off x="6729575" y="2329577"/>
            <a:ext cx="453982" cy="415389"/>
            <a:chOff x="1541665" y="4111886"/>
            <a:chExt cx="534222" cy="1527167"/>
          </a:xfrm>
        </p:grpSpPr>
        <p:sp>
          <p:nvSpPr>
            <p:cNvPr id="2973" name="Google Shape;2973;p59"/>
            <p:cNvSpPr txBox="1"/>
            <p:nvPr/>
          </p:nvSpPr>
          <p:spPr>
            <a:xfrm>
              <a:off x="1577587" y="4111886"/>
              <a:ext cx="498300" cy="13581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solidFill>
                  <a:srgbClr val="434343"/>
                </a:solidFill>
              </a:endParaRPr>
            </a:p>
          </p:txBody>
        </p:sp>
        <p:sp>
          <p:nvSpPr>
            <p:cNvPr id="2974" name="Google Shape;2974;p59"/>
            <p:cNvSpPr txBox="1"/>
            <p:nvPr/>
          </p:nvSpPr>
          <p:spPr>
            <a:xfrm>
              <a:off x="1541665" y="4323553"/>
              <a:ext cx="498300" cy="13155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">
                  <a:solidFill>
                    <a:srgbClr val="38761D"/>
                  </a:solidFill>
                </a:rPr>
                <a:t>selection</a:t>
              </a:r>
              <a:r>
                <a:rPr lang="zh-TW" sz="100">
                  <a:solidFill>
                    <a:srgbClr val="6AA84F"/>
                  </a:solidFill>
                </a:rPr>
                <a:t>:</a:t>
              </a:r>
              <a:endParaRPr sz="100">
                <a:solidFill>
                  <a:srgbClr val="6AA84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">
                  <a:solidFill>
                    <a:srgbClr val="434343"/>
                  </a:solidFill>
                </a:rPr>
                <a:t>    - ZZZ: ^A.*B$</a:t>
              </a:r>
              <a:endParaRPr sz="1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">
                  <a:solidFill>
                    <a:srgbClr val="38761D"/>
                  </a:solidFill>
                </a:rPr>
                <a:t>filter:</a:t>
              </a:r>
              <a:endParaRPr sz="100">
                <a:solidFill>
                  <a:srgbClr val="38761D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">
                  <a:solidFill>
                    <a:srgbClr val="C9DAF8"/>
                  </a:solidFill>
                </a:rPr>
                <a:t>   </a:t>
              </a:r>
              <a:r>
                <a:rPr lang="zh-TW" sz="100">
                  <a:solidFill>
                    <a:srgbClr val="434343"/>
                  </a:solidFill>
                </a:rPr>
                <a:t> - XXX: ^(?=.*H)(?=.*I).*$</a:t>
              </a:r>
              <a:endParaRPr sz="100">
                <a:solidFill>
                  <a:srgbClr val="434343"/>
                </a:solidFill>
              </a:endParaRPr>
            </a:p>
          </p:txBody>
        </p:sp>
      </p:grpSp>
      <p:cxnSp>
        <p:nvCxnSpPr>
          <p:cNvPr id="2975" name="Google Shape;2975;p59"/>
          <p:cNvCxnSpPr>
            <a:stCxn id="2771" idx="3"/>
          </p:cNvCxnSpPr>
          <p:nvPr/>
        </p:nvCxnSpPr>
        <p:spPr>
          <a:xfrm>
            <a:off x="6277602" y="2473926"/>
            <a:ext cx="451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76" name="Google Shape;2976;p59"/>
          <p:cNvCxnSpPr>
            <a:endCxn id="2888" idx="1"/>
          </p:cNvCxnSpPr>
          <p:nvPr/>
        </p:nvCxnSpPr>
        <p:spPr>
          <a:xfrm>
            <a:off x="7344341" y="2489711"/>
            <a:ext cx="401700" cy="17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77" name="Google Shape;2977;p59"/>
          <p:cNvSpPr txBox="1"/>
          <p:nvPr/>
        </p:nvSpPr>
        <p:spPr>
          <a:xfrm>
            <a:off x="6119875" y="1831571"/>
            <a:ext cx="227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/>
              <a:t>Triplets / Custom Field Map / Valid Rules</a:t>
            </a:r>
            <a:endParaRPr sz="800"/>
          </a:p>
        </p:txBody>
      </p:sp>
      <p:sp>
        <p:nvSpPr>
          <p:cNvPr id="2978" name="Google Shape;2978;p59"/>
          <p:cNvSpPr/>
          <p:nvPr/>
        </p:nvSpPr>
        <p:spPr>
          <a:xfrm>
            <a:off x="3925775" y="1785850"/>
            <a:ext cx="5171100" cy="2808900"/>
          </a:xfrm>
          <a:prstGeom prst="rect">
            <a:avLst/>
          </a:prstGeom>
          <a:solidFill>
            <a:srgbClr val="FFFFFF">
              <a:alpha val="8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9" name="Google Shape;2979;p59"/>
          <p:cNvSpPr/>
          <p:nvPr/>
        </p:nvSpPr>
        <p:spPr>
          <a:xfrm>
            <a:off x="6900" y="3018925"/>
            <a:ext cx="3918900" cy="2037900"/>
          </a:xfrm>
          <a:prstGeom prst="rect">
            <a:avLst/>
          </a:prstGeom>
          <a:solidFill>
            <a:srgbClr val="FFFFFF">
              <a:alpha val="8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0" name="Google Shape;2980;p59"/>
          <p:cNvSpPr/>
          <p:nvPr/>
        </p:nvSpPr>
        <p:spPr>
          <a:xfrm>
            <a:off x="131225" y="707150"/>
            <a:ext cx="3794700" cy="2037900"/>
          </a:xfrm>
          <a:prstGeom prst="rect">
            <a:avLst/>
          </a:prstGeom>
          <a:solidFill>
            <a:srgbClr val="FFFFFF">
              <a:alpha val="8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1" name="Google Shape;2981;p59"/>
          <p:cNvSpPr/>
          <p:nvPr/>
        </p:nvSpPr>
        <p:spPr>
          <a:xfrm>
            <a:off x="4073850" y="51075"/>
            <a:ext cx="2134500" cy="1634700"/>
          </a:xfrm>
          <a:prstGeom prst="rect">
            <a:avLst/>
          </a:prstGeom>
          <a:solidFill>
            <a:srgbClr val="FFFFFF">
              <a:alpha val="8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2" name="Google Shape;2982;p59"/>
          <p:cNvSpPr/>
          <p:nvPr/>
        </p:nvSpPr>
        <p:spPr>
          <a:xfrm>
            <a:off x="4139500" y="2403175"/>
            <a:ext cx="4574700" cy="1476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The key idea of this module is to...</a:t>
            </a:r>
            <a:endParaRPr/>
          </a:p>
        </p:txBody>
      </p:sp>
      <p:cxnSp>
        <p:nvCxnSpPr>
          <p:cNvPr id="2983" name="Google Shape;2983;p59"/>
          <p:cNvCxnSpPr/>
          <p:nvPr/>
        </p:nvCxnSpPr>
        <p:spPr>
          <a:xfrm>
            <a:off x="7711376" y="1127525"/>
            <a:ext cx="0" cy="12942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60"/>
          <p:cNvSpPr txBox="1"/>
          <p:nvPr>
            <p:ph type="title"/>
          </p:nvPr>
        </p:nvSpPr>
        <p:spPr>
          <a:xfrm>
            <a:off x="490250" y="450150"/>
            <a:ext cx="7091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Rule</a:t>
            </a:r>
            <a:r>
              <a:rPr lang="zh-TW"/>
              <a:t>-based method</a:t>
            </a:r>
            <a:endParaRPr/>
          </a:p>
        </p:txBody>
      </p:sp>
      <p:sp>
        <p:nvSpPr>
          <p:cNvPr id="2989" name="Google Shape;2989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4" name="Google Shape;2994;p61"/>
          <p:cNvGrpSpPr/>
          <p:nvPr/>
        </p:nvGrpSpPr>
        <p:grpSpPr>
          <a:xfrm>
            <a:off x="4023179" y="1843258"/>
            <a:ext cx="4890228" cy="2137973"/>
            <a:chOff x="4387904" y="2521901"/>
            <a:chExt cx="3513600" cy="1056415"/>
          </a:xfrm>
        </p:grpSpPr>
        <p:sp>
          <p:nvSpPr>
            <p:cNvPr id="2995" name="Google Shape;2995;p61"/>
            <p:cNvSpPr/>
            <p:nvPr/>
          </p:nvSpPr>
          <p:spPr>
            <a:xfrm>
              <a:off x="4387904" y="2525916"/>
              <a:ext cx="3513600" cy="10524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2996" name="Google Shape;2996;p61"/>
            <p:cNvSpPr txBox="1"/>
            <p:nvPr/>
          </p:nvSpPr>
          <p:spPr>
            <a:xfrm>
              <a:off x="4433125" y="2521901"/>
              <a:ext cx="2037600" cy="16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Rule-based Method</a:t>
              </a:r>
              <a:endParaRPr b="1" sz="1000"/>
            </a:p>
          </p:txBody>
        </p:sp>
      </p:grpSp>
      <p:sp>
        <p:nvSpPr>
          <p:cNvPr id="2997" name="Google Shape;2997;p61"/>
          <p:cNvSpPr txBox="1"/>
          <p:nvPr/>
        </p:nvSpPr>
        <p:spPr>
          <a:xfrm>
            <a:off x="6803038" y="2064638"/>
            <a:ext cx="548700" cy="507900"/>
          </a:xfrm>
          <a:prstGeom prst="rect">
            <a:avLst/>
          </a:prstGeom>
          <a:solidFill>
            <a:srgbClr val="20124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00FF00"/>
                </a:solidFill>
              </a:rPr>
              <a:t>registry:</a:t>
            </a:r>
            <a:endParaRPr sz="3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C9DAF8"/>
                </a:solidFill>
              </a:rPr>
              <a:t>    attr:</a:t>
            </a:r>
            <a:endParaRPr sz="3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C9DAF8"/>
                </a:solidFill>
              </a:rPr>
              <a:t>        - OOO: src_ooo</a:t>
            </a:r>
            <a:br>
              <a:rPr lang="zh-TW" sz="300">
                <a:solidFill>
                  <a:srgbClr val="C9DAF8"/>
                </a:solidFill>
              </a:rPr>
            </a:br>
            <a:r>
              <a:rPr lang="zh-TW" sz="300">
                <a:solidFill>
                  <a:srgbClr val="C9DAF8"/>
                </a:solidFill>
              </a:rPr>
              <a:t>        - XXX: dst_xxx</a:t>
            </a:r>
            <a:endParaRPr sz="3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C9DAF8"/>
                </a:solidFill>
              </a:rPr>
              <a:t>    relation:</a:t>
            </a:r>
            <a:endParaRPr sz="3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00FF00"/>
                </a:solidFill>
              </a:rPr>
              <a:t>network:</a:t>
            </a:r>
            <a:endParaRPr sz="3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C9DAF8"/>
                </a:solidFill>
              </a:rPr>
              <a:t>    …</a:t>
            </a:r>
            <a:endParaRPr sz="300">
              <a:solidFill>
                <a:srgbClr val="C9DAF8"/>
              </a:solidFill>
            </a:endParaRPr>
          </a:p>
        </p:txBody>
      </p:sp>
      <p:grpSp>
        <p:nvGrpSpPr>
          <p:cNvPr id="2998" name="Google Shape;2998;p61"/>
          <p:cNvGrpSpPr/>
          <p:nvPr/>
        </p:nvGrpSpPr>
        <p:grpSpPr>
          <a:xfrm>
            <a:off x="4023500" y="238526"/>
            <a:ext cx="4890228" cy="1381297"/>
            <a:chOff x="4387894" y="2309289"/>
            <a:chExt cx="3513600" cy="1284688"/>
          </a:xfrm>
        </p:grpSpPr>
        <p:sp>
          <p:nvSpPr>
            <p:cNvPr id="2999" name="Google Shape;2999;p61"/>
            <p:cNvSpPr/>
            <p:nvPr/>
          </p:nvSpPr>
          <p:spPr>
            <a:xfrm>
              <a:off x="4387894" y="2315377"/>
              <a:ext cx="3513600" cy="1278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22222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3000" name="Google Shape;3000;p61"/>
            <p:cNvSpPr txBox="1"/>
            <p:nvPr/>
          </p:nvSpPr>
          <p:spPr>
            <a:xfrm>
              <a:off x="4433125" y="2309289"/>
              <a:ext cx="2037600" cy="31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DL-based Method</a:t>
              </a:r>
              <a:endParaRPr b="1" sz="1000"/>
            </a:p>
          </p:txBody>
        </p:sp>
      </p:grpSp>
      <p:sp>
        <p:nvSpPr>
          <p:cNvPr id="3001" name="Google Shape;3001;p61"/>
          <p:cNvSpPr txBox="1"/>
          <p:nvPr>
            <p:ph idx="4294967295" type="title"/>
          </p:nvPr>
        </p:nvSpPr>
        <p:spPr>
          <a:xfrm>
            <a:off x="6900" y="-12175"/>
            <a:ext cx="401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Rule-based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02" name="Google Shape;300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75" y="1386999"/>
            <a:ext cx="374200" cy="3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3" name="Google Shape;300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625" y="1362349"/>
            <a:ext cx="423500" cy="4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4" name="Google Shape;3004;p61"/>
          <p:cNvSpPr txBox="1"/>
          <p:nvPr/>
        </p:nvSpPr>
        <p:spPr>
          <a:xfrm>
            <a:off x="43300" y="1755400"/>
            <a:ext cx="977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Windows 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Audit Logs</a:t>
            </a:r>
            <a:endParaRPr sz="1000"/>
          </a:p>
        </p:txBody>
      </p:sp>
      <p:sp>
        <p:nvSpPr>
          <p:cNvPr id="3005" name="Google Shape;3005;p61"/>
          <p:cNvSpPr txBox="1"/>
          <p:nvPr/>
        </p:nvSpPr>
        <p:spPr>
          <a:xfrm>
            <a:off x="2219075" y="1980750"/>
            <a:ext cx="125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Provenance Graph</a:t>
            </a:r>
            <a:endParaRPr sz="1000"/>
          </a:p>
        </p:txBody>
      </p:sp>
      <p:grpSp>
        <p:nvGrpSpPr>
          <p:cNvPr id="3006" name="Google Shape;3006;p61"/>
          <p:cNvGrpSpPr/>
          <p:nvPr/>
        </p:nvGrpSpPr>
        <p:grpSpPr>
          <a:xfrm>
            <a:off x="2360102" y="1116227"/>
            <a:ext cx="1002243" cy="806107"/>
            <a:chOff x="3630964" y="-26772"/>
            <a:chExt cx="1759246" cy="1407064"/>
          </a:xfrm>
        </p:grpSpPr>
        <p:grpSp>
          <p:nvGrpSpPr>
            <p:cNvPr id="3007" name="Google Shape;3007;p61"/>
            <p:cNvGrpSpPr/>
            <p:nvPr/>
          </p:nvGrpSpPr>
          <p:grpSpPr>
            <a:xfrm>
              <a:off x="3630964" y="25496"/>
              <a:ext cx="1759246" cy="1354797"/>
              <a:chOff x="381092" y="1605392"/>
              <a:chExt cx="3520605" cy="2491351"/>
            </a:xfrm>
          </p:grpSpPr>
          <p:sp>
            <p:nvSpPr>
              <p:cNvPr id="3008" name="Google Shape;3008;p61"/>
              <p:cNvSpPr/>
              <p:nvPr/>
            </p:nvSpPr>
            <p:spPr>
              <a:xfrm>
                <a:off x="2127022" y="2269592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9" name="Google Shape;3009;p61"/>
              <p:cNvSpPr/>
              <p:nvPr/>
            </p:nvSpPr>
            <p:spPr>
              <a:xfrm>
                <a:off x="1026416" y="2269592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010" name="Google Shape;3010;p61"/>
              <p:cNvCxnSpPr>
                <a:stCxn id="3009" idx="6"/>
                <a:endCxn id="3008" idx="2"/>
              </p:cNvCxnSpPr>
              <p:nvPr/>
            </p:nvCxnSpPr>
            <p:spPr>
              <a:xfrm>
                <a:off x="1281116" y="2396042"/>
                <a:ext cx="84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3011" name="Google Shape;3011;p61"/>
              <p:cNvSpPr/>
              <p:nvPr/>
            </p:nvSpPr>
            <p:spPr>
              <a:xfrm>
                <a:off x="1026416" y="2765095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2" name="Google Shape;3012;p61"/>
              <p:cNvSpPr/>
              <p:nvPr/>
            </p:nvSpPr>
            <p:spPr>
              <a:xfrm>
                <a:off x="1491111" y="2765095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3" name="Google Shape;3013;p61"/>
              <p:cNvSpPr/>
              <p:nvPr/>
            </p:nvSpPr>
            <p:spPr>
              <a:xfrm>
                <a:off x="466593" y="2765095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4" name="Google Shape;3014;p61"/>
              <p:cNvSpPr/>
              <p:nvPr/>
            </p:nvSpPr>
            <p:spPr>
              <a:xfrm>
                <a:off x="721408" y="3307263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5" name="Google Shape;3015;p61"/>
              <p:cNvSpPr/>
              <p:nvPr/>
            </p:nvSpPr>
            <p:spPr>
              <a:xfrm>
                <a:off x="564672" y="1887961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6" name="Google Shape;3016;p61"/>
              <p:cNvSpPr/>
              <p:nvPr/>
            </p:nvSpPr>
            <p:spPr>
              <a:xfrm>
                <a:off x="381092" y="2310112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7" name="Google Shape;3017;p61"/>
              <p:cNvSpPr/>
              <p:nvPr/>
            </p:nvSpPr>
            <p:spPr>
              <a:xfrm>
                <a:off x="1409822" y="3347724"/>
                <a:ext cx="336000" cy="171900"/>
              </a:xfrm>
              <a:prstGeom prst="rect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8" name="Google Shape;3018;p61"/>
              <p:cNvSpPr/>
              <p:nvPr/>
            </p:nvSpPr>
            <p:spPr>
              <a:xfrm>
                <a:off x="2086377" y="2846018"/>
                <a:ext cx="336000" cy="171900"/>
              </a:xfrm>
              <a:prstGeom prst="rect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9" name="Google Shape;3019;p61"/>
              <p:cNvSpPr/>
              <p:nvPr/>
            </p:nvSpPr>
            <p:spPr>
              <a:xfrm>
                <a:off x="2127022" y="3341520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0" name="Google Shape;3020;p61"/>
              <p:cNvSpPr/>
              <p:nvPr/>
            </p:nvSpPr>
            <p:spPr>
              <a:xfrm>
                <a:off x="1100466" y="3782958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1" name="Google Shape;3021;p61"/>
              <p:cNvSpPr/>
              <p:nvPr/>
            </p:nvSpPr>
            <p:spPr>
              <a:xfrm>
                <a:off x="3078442" y="2845479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2" name="Google Shape;3022;p61"/>
              <p:cNvSpPr/>
              <p:nvPr/>
            </p:nvSpPr>
            <p:spPr>
              <a:xfrm>
                <a:off x="3078442" y="3080388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3" name="Google Shape;3023;p61"/>
              <p:cNvSpPr/>
              <p:nvPr/>
            </p:nvSpPr>
            <p:spPr>
              <a:xfrm>
                <a:off x="3078442" y="3315297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4" name="Google Shape;3024;p61"/>
              <p:cNvSpPr/>
              <p:nvPr/>
            </p:nvSpPr>
            <p:spPr>
              <a:xfrm>
                <a:off x="3078442" y="3550207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5" name="Google Shape;3025;p61"/>
              <p:cNvSpPr/>
              <p:nvPr/>
            </p:nvSpPr>
            <p:spPr>
              <a:xfrm>
                <a:off x="3078442" y="3843843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6" name="Google Shape;3026;p61"/>
              <p:cNvSpPr/>
              <p:nvPr/>
            </p:nvSpPr>
            <p:spPr>
              <a:xfrm>
                <a:off x="3646883" y="3594464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7" name="Google Shape;3027;p61"/>
              <p:cNvSpPr/>
              <p:nvPr/>
            </p:nvSpPr>
            <p:spPr>
              <a:xfrm>
                <a:off x="3646883" y="3888101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028" name="Google Shape;3028;p61"/>
              <p:cNvCxnSpPr>
                <a:stCxn id="3009" idx="0"/>
                <a:endCxn id="3029" idx="1"/>
              </p:cNvCxnSpPr>
              <p:nvPr/>
            </p:nvCxnSpPr>
            <p:spPr>
              <a:xfrm rot="10800000">
                <a:off x="1038866" y="1605392"/>
                <a:ext cx="114900" cy="66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030" name="Google Shape;3030;p61"/>
              <p:cNvCxnSpPr>
                <a:stCxn id="3009" idx="1"/>
                <a:endCxn id="3015" idx="5"/>
              </p:cNvCxnSpPr>
              <p:nvPr/>
            </p:nvCxnSpPr>
            <p:spPr>
              <a:xfrm rot="10800000">
                <a:off x="782016" y="2103829"/>
                <a:ext cx="281700" cy="202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031" name="Google Shape;3031;p61"/>
              <p:cNvCxnSpPr>
                <a:stCxn id="3009" idx="2"/>
                <a:endCxn id="3016" idx="3"/>
              </p:cNvCxnSpPr>
              <p:nvPr/>
            </p:nvCxnSpPr>
            <p:spPr>
              <a:xfrm rot="10800000">
                <a:off x="635816" y="2396042"/>
                <a:ext cx="390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032" name="Google Shape;3032;p61"/>
              <p:cNvCxnSpPr>
                <a:stCxn id="3009" idx="3"/>
                <a:endCxn id="3013" idx="7"/>
              </p:cNvCxnSpPr>
              <p:nvPr/>
            </p:nvCxnSpPr>
            <p:spPr>
              <a:xfrm flipH="1">
                <a:off x="683916" y="2485456"/>
                <a:ext cx="379800" cy="31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033" name="Google Shape;3033;p61"/>
              <p:cNvCxnSpPr>
                <a:stCxn id="3009" idx="4"/>
                <a:endCxn id="3011" idx="0"/>
              </p:cNvCxnSpPr>
              <p:nvPr/>
            </p:nvCxnSpPr>
            <p:spPr>
              <a:xfrm>
                <a:off x="1153766" y="2522492"/>
                <a:ext cx="0" cy="24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034" name="Google Shape;3034;p61"/>
              <p:cNvCxnSpPr>
                <a:stCxn id="3011" idx="3"/>
                <a:endCxn id="3014" idx="7"/>
              </p:cNvCxnSpPr>
              <p:nvPr/>
            </p:nvCxnSpPr>
            <p:spPr>
              <a:xfrm flipH="1">
                <a:off x="938916" y="2980958"/>
                <a:ext cx="124800" cy="36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035" name="Google Shape;3035;p61"/>
              <p:cNvCxnSpPr>
                <a:stCxn id="3011" idx="5"/>
                <a:endCxn id="3017" idx="0"/>
              </p:cNvCxnSpPr>
              <p:nvPr/>
            </p:nvCxnSpPr>
            <p:spPr>
              <a:xfrm>
                <a:off x="1243817" y="2980958"/>
                <a:ext cx="333900" cy="366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036" name="Google Shape;3036;p61"/>
              <p:cNvCxnSpPr>
                <a:stCxn id="3011" idx="6"/>
                <a:endCxn id="3012" idx="2"/>
              </p:cNvCxnSpPr>
              <p:nvPr/>
            </p:nvCxnSpPr>
            <p:spPr>
              <a:xfrm>
                <a:off x="1281116" y="2891545"/>
                <a:ext cx="210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037" name="Google Shape;3037;p61"/>
              <p:cNvCxnSpPr>
                <a:stCxn id="3014" idx="5"/>
                <a:endCxn id="3020" idx="1"/>
              </p:cNvCxnSpPr>
              <p:nvPr/>
            </p:nvCxnSpPr>
            <p:spPr>
              <a:xfrm>
                <a:off x="938808" y="3523126"/>
                <a:ext cx="198900" cy="297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038" name="Google Shape;3038;p61"/>
              <p:cNvCxnSpPr>
                <a:stCxn id="3019" idx="2"/>
                <a:endCxn id="3017" idx="3"/>
              </p:cNvCxnSpPr>
              <p:nvPr/>
            </p:nvCxnSpPr>
            <p:spPr>
              <a:xfrm rot="10800000">
                <a:off x="1745722" y="3433770"/>
                <a:ext cx="381300" cy="3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039" name="Google Shape;3039;p61"/>
              <p:cNvCxnSpPr>
                <a:stCxn id="3008" idx="6"/>
                <a:endCxn id="3021" idx="1"/>
              </p:cNvCxnSpPr>
              <p:nvPr/>
            </p:nvCxnSpPr>
            <p:spPr>
              <a:xfrm>
                <a:off x="2381722" y="2396042"/>
                <a:ext cx="696600" cy="53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040" name="Google Shape;3040;p61"/>
              <p:cNvCxnSpPr>
                <a:stCxn id="3008" idx="6"/>
                <a:endCxn id="3023" idx="1"/>
              </p:cNvCxnSpPr>
              <p:nvPr/>
            </p:nvCxnSpPr>
            <p:spPr>
              <a:xfrm>
                <a:off x="2381722" y="2396042"/>
                <a:ext cx="696600" cy="1005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041" name="Google Shape;3041;p61"/>
              <p:cNvCxnSpPr>
                <a:stCxn id="3008" idx="6"/>
                <a:endCxn id="3022" idx="1"/>
              </p:cNvCxnSpPr>
              <p:nvPr/>
            </p:nvCxnSpPr>
            <p:spPr>
              <a:xfrm>
                <a:off x="2381722" y="2396042"/>
                <a:ext cx="696600" cy="770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042" name="Google Shape;3042;p61"/>
              <p:cNvCxnSpPr>
                <a:stCxn id="3008" idx="6"/>
                <a:endCxn id="3024" idx="2"/>
              </p:cNvCxnSpPr>
              <p:nvPr/>
            </p:nvCxnSpPr>
            <p:spPr>
              <a:xfrm>
                <a:off x="2381722" y="2396042"/>
                <a:ext cx="696600" cy="1280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043" name="Google Shape;3043;p61"/>
              <p:cNvCxnSpPr>
                <a:stCxn id="3008" idx="6"/>
                <a:endCxn id="3025" idx="2"/>
              </p:cNvCxnSpPr>
              <p:nvPr/>
            </p:nvCxnSpPr>
            <p:spPr>
              <a:xfrm>
                <a:off x="2381722" y="2396042"/>
                <a:ext cx="696600" cy="157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044" name="Google Shape;3044;p61"/>
              <p:cNvCxnSpPr>
                <a:stCxn id="3019" idx="0"/>
                <a:endCxn id="3018" idx="2"/>
              </p:cNvCxnSpPr>
              <p:nvPr/>
            </p:nvCxnSpPr>
            <p:spPr>
              <a:xfrm rot="10800000">
                <a:off x="2254372" y="3017820"/>
                <a:ext cx="0" cy="32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045" name="Google Shape;3045;p61"/>
              <p:cNvCxnSpPr>
                <a:stCxn id="3024" idx="6"/>
                <a:endCxn id="3026" idx="0"/>
              </p:cNvCxnSpPr>
              <p:nvPr/>
            </p:nvCxnSpPr>
            <p:spPr>
              <a:xfrm flipH="1" rot="10800000">
                <a:off x="3333142" y="3594457"/>
                <a:ext cx="441000" cy="82200"/>
              </a:xfrm>
              <a:prstGeom prst="curvedConnector4">
                <a:avLst>
                  <a:gd fmla="val 35572" name="adj1"/>
                  <a:gd fmla="val 1029846" name="adj2"/>
                </a:avLst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046" name="Google Shape;3046;p61"/>
              <p:cNvCxnSpPr>
                <a:stCxn id="3024" idx="6"/>
                <a:endCxn id="3026" idx="2"/>
              </p:cNvCxnSpPr>
              <p:nvPr/>
            </p:nvCxnSpPr>
            <p:spPr>
              <a:xfrm>
                <a:off x="3333142" y="3676657"/>
                <a:ext cx="441000" cy="89700"/>
              </a:xfrm>
              <a:prstGeom prst="curvedConnector4">
                <a:avLst>
                  <a:gd fmla="val 35572" name="adj1"/>
                  <a:gd fmla="val 952121" name="adj2"/>
                </a:avLst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047" name="Google Shape;3047;p61"/>
              <p:cNvCxnSpPr>
                <a:stCxn id="3025" idx="6"/>
                <a:endCxn id="3027" idx="0"/>
              </p:cNvCxnSpPr>
              <p:nvPr/>
            </p:nvCxnSpPr>
            <p:spPr>
              <a:xfrm flipH="1" rot="10800000">
                <a:off x="3333142" y="3888093"/>
                <a:ext cx="441000" cy="82200"/>
              </a:xfrm>
              <a:prstGeom prst="curvedConnector4">
                <a:avLst>
                  <a:gd fmla="val 35572" name="adj1"/>
                  <a:gd fmla="val 1029846" name="adj2"/>
                </a:avLst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048" name="Google Shape;3048;p61"/>
              <p:cNvCxnSpPr>
                <a:stCxn id="3025" idx="6"/>
                <a:endCxn id="3027" idx="2"/>
              </p:cNvCxnSpPr>
              <p:nvPr/>
            </p:nvCxnSpPr>
            <p:spPr>
              <a:xfrm>
                <a:off x="3333142" y="3970293"/>
                <a:ext cx="441000" cy="89700"/>
              </a:xfrm>
              <a:prstGeom prst="curvedConnector4">
                <a:avLst>
                  <a:gd fmla="val 35572" name="adj1"/>
                  <a:gd fmla="val 952121" name="adj2"/>
                </a:avLst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049" name="Google Shape;3049;p61"/>
              <p:cNvCxnSpPr>
                <a:stCxn id="3011" idx="5"/>
                <a:endCxn id="3017" idx="1"/>
              </p:cNvCxnSpPr>
              <p:nvPr/>
            </p:nvCxnSpPr>
            <p:spPr>
              <a:xfrm>
                <a:off x="1243817" y="2980958"/>
                <a:ext cx="165900" cy="45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050" name="Google Shape;3050;p61"/>
              <p:cNvCxnSpPr>
                <a:stCxn id="3009" idx="3"/>
                <a:endCxn id="3013" idx="0"/>
              </p:cNvCxnSpPr>
              <p:nvPr/>
            </p:nvCxnSpPr>
            <p:spPr>
              <a:xfrm flipH="1">
                <a:off x="593916" y="2485456"/>
                <a:ext cx="469800" cy="279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051" name="Google Shape;3051;p61"/>
              <p:cNvCxnSpPr>
                <a:stCxn id="3009" idx="0"/>
                <a:endCxn id="3029" idx="2"/>
              </p:cNvCxnSpPr>
              <p:nvPr/>
            </p:nvCxnSpPr>
            <p:spPr>
              <a:xfrm flipH="1" rot="10800000">
                <a:off x="1153766" y="1701392"/>
                <a:ext cx="99000" cy="56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052" name="Google Shape;3052;p61"/>
              <p:cNvCxnSpPr>
                <a:stCxn id="3009" idx="0"/>
                <a:endCxn id="3029" idx="3"/>
              </p:cNvCxnSpPr>
              <p:nvPr/>
            </p:nvCxnSpPr>
            <p:spPr>
              <a:xfrm flipH="1" rot="10800000">
                <a:off x="1153766" y="1605392"/>
                <a:ext cx="312900" cy="66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053" name="Google Shape;3053;p61"/>
              <p:cNvCxnSpPr>
                <a:stCxn id="3008" idx="6"/>
                <a:endCxn id="3054" idx="1"/>
              </p:cNvCxnSpPr>
              <p:nvPr/>
            </p:nvCxnSpPr>
            <p:spPr>
              <a:xfrm>
                <a:off x="2381722" y="2396042"/>
                <a:ext cx="696600" cy="30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055" name="Google Shape;3055;p61"/>
              <p:cNvCxnSpPr>
                <a:stCxn id="3008" idx="6"/>
                <a:endCxn id="3056" idx="1"/>
              </p:cNvCxnSpPr>
              <p:nvPr/>
            </p:nvCxnSpPr>
            <p:spPr>
              <a:xfrm flipH="1" rot="10800000">
                <a:off x="2381722" y="2226842"/>
                <a:ext cx="696600" cy="169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057" name="Google Shape;3057;p61"/>
              <p:cNvCxnSpPr>
                <a:stCxn id="3008" idx="6"/>
                <a:endCxn id="3058" idx="1"/>
              </p:cNvCxnSpPr>
              <p:nvPr/>
            </p:nvCxnSpPr>
            <p:spPr>
              <a:xfrm>
                <a:off x="2381722" y="2396042"/>
                <a:ext cx="696600" cy="6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059" name="Google Shape;3059;p61"/>
              <p:cNvCxnSpPr>
                <a:stCxn id="3008" idx="6"/>
                <a:endCxn id="3060" idx="1"/>
              </p:cNvCxnSpPr>
              <p:nvPr/>
            </p:nvCxnSpPr>
            <p:spPr>
              <a:xfrm flipH="1" rot="10800000">
                <a:off x="2381722" y="1973942"/>
                <a:ext cx="656100" cy="422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061" name="Google Shape;3061;p61"/>
              <p:cNvCxnSpPr>
                <a:stCxn id="3008" idx="6"/>
                <a:endCxn id="3062" idx="1"/>
              </p:cNvCxnSpPr>
              <p:nvPr/>
            </p:nvCxnSpPr>
            <p:spPr>
              <a:xfrm flipH="1" rot="10800000">
                <a:off x="2381722" y="1698242"/>
                <a:ext cx="696600" cy="697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3062" name="Google Shape;3062;p61"/>
              <p:cNvSpPr/>
              <p:nvPr/>
            </p:nvSpPr>
            <p:spPr>
              <a:xfrm>
                <a:off x="3078442" y="1612204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0" name="Google Shape;3060;p61"/>
              <p:cNvSpPr/>
              <p:nvPr/>
            </p:nvSpPr>
            <p:spPr>
              <a:xfrm>
                <a:off x="3037797" y="1887961"/>
                <a:ext cx="336000" cy="171900"/>
              </a:xfrm>
              <a:prstGeom prst="rect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6" name="Google Shape;3056;p61"/>
              <p:cNvSpPr/>
              <p:nvPr/>
            </p:nvSpPr>
            <p:spPr>
              <a:xfrm>
                <a:off x="3078442" y="2140750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8" name="Google Shape;3058;p61"/>
              <p:cNvSpPr/>
              <p:nvPr/>
            </p:nvSpPr>
            <p:spPr>
              <a:xfrm>
                <a:off x="3078442" y="2375660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4" name="Google Shape;3054;p61"/>
              <p:cNvSpPr/>
              <p:nvPr/>
            </p:nvSpPr>
            <p:spPr>
              <a:xfrm>
                <a:off x="3078442" y="2610569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29" name="Google Shape;3029;p61"/>
            <p:cNvSpPr/>
            <p:nvPr/>
          </p:nvSpPr>
          <p:spPr>
            <a:xfrm>
              <a:off x="3959640" y="-26772"/>
              <a:ext cx="213809" cy="104494"/>
            </a:xfrm>
            <a:prstGeom prst="flowChartDecision">
              <a:avLst/>
            </a:prstGeom>
            <a:noFill/>
            <a:ln cap="flat" cmpd="sng" w="2857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3" name="Google Shape;3063;p61"/>
          <p:cNvGrpSpPr/>
          <p:nvPr/>
        </p:nvGrpSpPr>
        <p:grpSpPr>
          <a:xfrm>
            <a:off x="8347300" y="999801"/>
            <a:ext cx="503100" cy="668999"/>
            <a:chOff x="4772600" y="3091226"/>
            <a:chExt cx="503100" cy="668999"/>
          </a:xfrm>
        </p:grpSpPr>
        <p:pic>
          <p:nvPicPr>
            <p:cNvPr id="3064" name="Google Shape;3064;p6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00600" y="3091226"/>
              <a:ext cx="423500" cy="42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65" name="Google Shape;3065;p61"/>
            <p:cNvSpPr txBox="1"/>
            <p:nvPr/>
          </p:nvSpPr>
          <p:spPr>
            <a:xfrm>
              <a:off x="4772600" y="3437125"/>
              <a:ext cx="5031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/>
                <a:t>FFNN</a:t>
              </a:r>
              <a:endParaRPr sz="900"/>
            </a:p>
          </p:txBody>
        </p:sp>
      </p:grpSp>
      <p:grpSp>
        <p:nvGrpSpPr>
          <p:cNvPr id="3066" name="Google Shape;3066;p61"/>
          <p:cNvGrpSpPr/>
          <p:nvPr/>
        </p:nvGrpSpPr>
        <p:grpSpPr>
          <a:xfrm>
            <a:off x="4208366" y="1034517"/>
            <a:ext cx="747934" cy="498222"/>
            <a:chOff x="6687088" y="2967117"/>
            <a:chExt cx="1009629" cy="687487"/>
          </a:xfrm>
        </p:grpSpPr>
        <p:grpSp>
          <p:nvGrpSpPr>
            <p:cNvPr id="3067" name="Google Shape;3067;p61"/>
            <p:cNvGrpSpPr/>
            <p:nvPr/>
          </p:nvGrpSpPr>
          <p:grpSpPr>
            <a:xfrm>
              <a:off x="6687088" y="2967117"/>
              <a:ext cx="1002300" cy="317600"/>
              <a:chOff x="2193900" y="4331067"/>
              <a:chExt cx="1002300" cy="317600"/>
            </a:xfrm>
          </p:grpSpPr>
          <p:grpSp>
            <p:nvGrpSpPr>
              <p:cNvPr id="3068" name="Google Shape;3068;p61"/>
              <p:cNvGrpSpPr/>
              <p:nvPr/>
            </p:nvGrpSpPr>
            <p:grpSpPr>
              <a:xfrm>
                <a:off x="2345400" y="4331067"/>
                <a:ext cx="850800" cy="210000"/>
                <a:chOff x="863475" y="3440001"/>
                <a:chExt cx="850800" cy="210000"/>
              </a:xfrm>
            </p:grpSpPr>
            <p:sp>
              <p:nvSpPr>
                <p:cNvPr id="3069" name="Google Shape;3069;p61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070" name="Google Shape;3070;p61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3071" name="Google Shape;3071;p61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3072" name="Google Shape;3072;p61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3073" name="Google Shape;3073;p61"/>
                    <p:cNvCxnSpPr>
                      <a:stCxn id="3072" idx="6"/>
                      <a:endCxn id="3074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3074" name="Google Shape;3074;p61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3075" name="Google Shape;3075;p61"/>
              <p:cNvGrpSpPr/>
              <p:nvPr/>
            </p:nvGrpSpPr>
            <p:grpSpPr>
              <a:xfrm>
                <a:off x="2269650" y="4384867"/>
                <a:ext cx="850800" cy="210000"/>
                <a:chOff x="863475" y="3440001"/>
                <a:chExt cx="850800" cy="210000"/>
              </a:xfrm>
            </p:grpSpPr>
            <p:sp>
              <p:nvSpPr>
                <p:cNvPr id="3076" name="Google Shape;3076;p61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077" name="Google Shape;3077;p61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3078" name="Google Shape;3078;p61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3079" name="Google Shape;3079;p61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3080" name="Google Shape;3080;p61"/>
                    <p:cNvCxnSpPr>
                      <a:stCxn id="3079" idx="6"/>
                      <a:endCxn id="3081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3081" name="Google Shape;3081;p61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3082" name="Google Shape;3082;p61"/>
              <p:cNvGrpSpPr/>
              <p:nvPr/>
            </p:nvGrpSpPr>
            <p:grpSpPr>
              <a:xfrm>
                <a:off x="2193900" y="4438667"/>
                <a:ext cx="850800" cy="210000"/>
                <a:chOff x="863475" y="3440001"/>
                <a:chExt cx="850800" cy="210000"/>
              </a:xfrm>
            </p:grpSpPr>
            <p:sp>
              <p:nvSpPr>
                <p:cNvPr id="3083" name="Google Shape;3083;p61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084" name="Google Shape;3084;p61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3085" name="Google Shape;3085;p61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3086" name="Google Shape;3086;p61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3087" name="Google Shape;3087;p61"/>
                    <p:cNvCxnSpPr>
                      <a:stCxn id="3086" idx="6"/>
                      <a:endCxn id="3088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3088" name="Google Shape;3088;p61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3089" name="Google Shape;3089;p61"/>
            <p:cNvSpPr txBox="1"/>
            <p:nvPr/>
          </p:nvSpPr>
          <p:spPr>
            <a:xfrm>
              <a:off x="6845917" y="3208504"/>
              <a:ext cx="850800" cy="4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/>
                <a:t>Triplets</a:t>
              </a:r>
              <a:endParaRPr sz="900"/>
            </a:p>
          </p:txBody>
        </p:sp>
      </p:grpSp>
      <p:pic>
        <p:nvPicPr>
          <p:cNvPr id="3090" name="Google Shape;3090;p61"/>
          <p:cNvPicPr preferRelativeResize="0"/>
          <p:nvPr/>
        </p:nvPicPr>
        <p:blipFill rotWithShape="1">
          <a:blip r:embed="rId6">
            <a:alphaModFix/>
          </a:blip>
          <a:srcRect b="0" l="0" r="58932" t="0"/>
          <a:stretch/>
        </p:blipFill>
        <p:spPr>
          <a:xfrm>
            <a:off x="4284650" y="3107462"/>
            <a:ext cx="563400" cy="5273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91" name="Google Shape;3091;p61"/>
          <p:cNvGrpSpPr/>
          <p:nvPr/>
        </p:nvGrpSpPr>
        <p:grpSpPr>
          <a:xfrm>
            <a:off x="96409" y="4165681"/>
            <a:ext cx="1150066" cy="936457"/>
            <a:chOff x="325009" y="3683593"/>
            <a:chExt cx="1150066" cy="936457"/>
          </a:xfrm>
        </p:grpSpPr>
        <p:grpSp>
          <p:nvGrpSpPr>
            <p:cNvPr id="3092" name="Google Shape;3092;p61"/>
            <p:cNvGrpSpPr/>
            <p:nvPr/>
          </p:nvGrpSpPr>
          <p:grpSpPr>
            <a:xfrm>
              <a:off x="325009" y="3683593"/>
              <a:ext cx="977391" cy="454538"/>
              <a:chOff x="6131147" y="2007588"/>
              <a:chExt cx="2026941" cy="863813"/>
            </a:xfrm>
          </p:grpSpPr>
          <p:sp>
            <p:nvSpPr>
              <p:cNvPr id="3093" name="Google Shape;3093;p61"/>
              <p:cNvSpPr/>
              <p:nvPr/>
            </p:nvSpPr>
            <p:spPr>
              <a:xfrm>
                <a:off x="6131147" y="2287762"/>
                <a:ext cx="328200" cy="328200"/>
              </a:xfrm>
              <a:prstGeom prst="ellipse">
                <a:avLst/>
              </a:prstGeom>
              <a:solidFill>
                <a:srgbClr val="C488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4" name="Google Shape;3094;p61"/>
              <p:cNvSpPr/>
              <p:nvPr/>
            </p:nvSpPr>
            <p:spPr>
              <a:xfrm>
                <a:off x="6963188" y="2007588"/>
                <a:ext cx="328200" cy="328200"/>
              </a:xfrm>
              <a:prstGeom prst="ellipse">
                <a:avLst/>
              </a:prstGeom>
              <a:solidFill>
                <a:srgbClr val="C488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5" name="Google Shape;3095;p61"/>
              <p:cNvSpPr/>
              <p:nvPr/>
            </p:nvSpPr>
            <p:spPr>
              <a:xfrm>
                <a:off x="6963188" y="2543200"/>
                <a:ext cx="328200" cy="328200"/>
              </a:xfrm>
              <a:prstGeom prst="ellipse">
                <a:avLst/>
              </a:prstGeom>
              <a:solidFill>
                <a:srgbClr val="C488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096" name="Google Shape;3096;p61"/>
              <p:cNvCxnSpPr>
                <a:stCxn id="3093" idx="6"/>
                <a:endCxn id="3094" idx="2"/>
              </p:cNvCxnSpPr>
              <p:nvPr/>
            </p:nvCxnSpPr>
            <p:spPr>
              <a:xfrm flipH="1" rot="10800000">
                <a:off x="6459347" y="2171662"/>
                <a:ext cx="503700" cy="280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097" name="Google Shape;3097;p61"/>
              <p:cNvCxnSpPr>
                <a:stCxn id="3093" idx="6"/>
                <a:endCxn id="3095" idx="2"/>
              </p:cNvCxnSpPr>
              <p:nvPr/>
            </p:nvCxnSpPr>
            <p:spPr>
              <a:xfrm>
                <a:off x="6459347" y="2451862"/>
                <a:ext cx="503700" cy="255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3098" name="Google Shape;3098;p61"/>
              <p:cNvSpPr/>
              <p:nvPr/>
            </p:nvSpPr>
            <p:spPr>
              <a:xfrm>
                <a:off x="7829887" y="2035548"/>
                <a:ext cx="328200" cy="223050"/>
              </a:xfrm>
              <a:prstGeom prst="flowChartPreparation">
                <a:avLst/>
              </a:prstGeom>
              <a:solidFill>
                <a:srgbClr val="3C78D8"/>
              </a:solidFill>
              <a:ln cap="flat" cmpd="sng" w="2857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099" name="Google Shape;3099;p61"/>
              <p:cNvCxnSpPr>
                <a:stCxn id="3094" idx="6"/>
                <a:endCxn id="3098" idx="0"/>
              </p:cNvCxnSpPr>
              <p:nvPr/>
            </p:nvCxnSpPr>
            <p:spPr>
              <a:xfrm flipH="1" rot="10800000">
                <a:off x="7291388" y="2035488"/>
                <a:ext cx="702600" cy="136200"/>
              </a:xfrm>
              <a:prstGeom prst="curvedConnector4">
                <a:avLst>
                  <a:gd fmla="val 38322" name="adj1"/>
                  <a:gd fmla="val 128045" name="adj2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100" name="Google Shape;3100;p61"/>
              <p:cNvCxnSpPr>
                <a:stCxn id="3094" idx="6"/>
                <a:endCxn id="3098" idx="2"/>
              </p:cNvCxnSpPr>
              <p:nvPr/>
            </p:nvCxnSpPr>
            <p:spPr>
              <a:xfrm>
                <a:off x="7291388" y="2171688"/>
                <a:ext cx="702600" cy="87000"/>
              </a:xfrm>
              <a:prstGeom prst="curvedConnector4">
                <a:avLst>
                  <a:gd fmla="val 38322" name="adj1"/>
                  <a:gd fmla="val 104648" name="adj2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3101" name="Google Shape;3101;p61"/>
              <p:cNvSpPr/>
              <p:nvPr/>
            </p:nvSpPr>
            <p:spPr>
              <a:xfrm>
                <a:off x="7829887" y="2645148"/>
                <a:ext cx="328200" cy="223050"/>
              </a:xfrm>
              <a:prstGeom prst="flowChartPreparation">
                <a:avLst/>
              </a:prstGeom>
              <a:solidFill>
                <a:srgbClr val="3C78D8"/>
              </a:solidFill>
              <a:ln cap="flat" cmpd="sng" w="2857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102" name="Google Shape;3102;p61"/>
              <p:cNvCxnSpPr>
                <a:stCxn id="3095" idx="6"/>
                <a:endCxn id="3101" idx="0"/>
              </p:cNvCxnSpPr>
              <p:nvPr/>
            </p:nvCxnSpPr>
            <p:spPr>
              <a:xfrm flipH="1" rot="10800000">
                <a:off x="7291388" y="2645200"/>
                <a:ext cx="702600" cy="62100"/>
              </a:xfrm>
              <a:prstGeom prst="curvedConnector4">
                <a:avLst>
                  <a:gd fmla="val 38322" name="adj1"/>
                  <a:gd fmla="val 213016" name="adj2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103" name="Google Shape;3103;p61"/>
              <p:cNvCxnSpPr>
                <a:stCxn id="3095" idx="6"/>
                <a:endCxn id="3101" idx="2"/>
              </p:cNvCxnSpPr>
              <p:nvPr/>
            </p:nvCxnSpPr>
            <p:spPr>
              <a:xfrm>
                <a:off x="7291388" y="2707300"/>
                <a:ext cx="702600" cy="160800"/>
              </a:xfrm>
              <a:prstGeom prst="curvedConnector4">
                <a:avLst>
                  <a:gd fmla="val 38322" name="adj1"/>
                  <a:gd fmla="val 121663" name="adj2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sp>
          <p:nvSpPr>
            <p:cNvPr id="3104" name="Google Shape;3104;p61"/>
            <p:cNvSpPr txBox="1"/>
            <p:nvPr/>
          </p:nvSpPr>
          <p:spPr>
            <a:xfrm>
              <a:off x="362675" y="4127450"/>
              <a:ext cx="1112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/>
                <a:t>TTP graph</a:t>
              </a:r>
              <a:endParaRPr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/>
                <a:t>(T1070.005)</a:t>
              </a:r>
              <a:endParaRPr sz="1000"/>
            </a:p>
          </p:txBody>
        </p:sp>
      </p:grpSp>
      <p:pic>
        <p:nvPicPr>
          <p:cNvPr id="3105" name="Google Shape;3105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15125" y="3127752"/>
            <a:ext cx="503100" cy="5030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6" name="Google Shape;3106;p61"/>
          <p:cNvCxnSpPr>
            <a:stCxn id="3090" idx="3"/>
            <a:endCxn id="3107" idx="1"/>
          </p:cNvCxnSpPr>
          <p:nvPr/>
        </p:nvCxnSpPr>
        <p:spPr>
          <a:xfrm>
            <a:off x="4848050" y="3371147"/>
            <a:ext cx="352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108" name="Google Shape;3108;p61"/>
          <p:cNvGrpSpPr/>
          <p:nvPr/>
        </p:nvGrpSpPr>
        <p:grpSpPr>
          <a:xfrm>
            <a:off x="6432025" y="3070175"/>
            <a:ext cx="711125" cy="618225"/>
            <a:chOff x="1526875" y="4128700"/>
            <a:chExt cx="711125" cy="618225"/>
          </a:xfrm>
        </p:grpSpPr>
        <p:sp>
          <p:nvSpPr>
            <p:cNvPr id="3109" name="Google Shape;3109;p61"/>
            <p:cNvSpPr txBox="1"/>
            <p:nvPr/>
          </p:nvSpPr>
          <p:spPr>
            <a:xfrm>
              <a:off x="1637100" y="4128700"/>
              <a:ext cx="600900" cy="492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selection</a:t>
              </a:r>
              <a:r>
                <a:rPr lang="zh-TW" sz="400">
                  <a:solidFill>
                    <a:srgbClr val="6AA84F"/>
                  </a:solidFill>
                </a:rPr>
                <a:t>:</a:t>
              </a:r>
              <a:endParaRPr sz="400">
                <a:solidFill>
                  <a:srgbClr val="6AA84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434343"/>
                  </a:solidFill>
                </a:rPr>
                <a:t>    - ZZZ: ^A.*B$</a:t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filter:</a:t>
              </a:r>
              <a:endParaRPr sz="400">
                <a:solidFill>
                  <a:srgbClr val="38761D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C9DAF8"/>
                  </a:solidFill>
                </a:rPr>
                <a:t>   </a:t>
              </a:r>
              <a:r>
                <a:rPr lang="zh-TW" sz="400">
                  <a:solidFill>
                    <a:srgbClr val="434343"/>
                  </a:solidFill>
                </a:rPr>
                <a:t> - XXX: ^(?=.*H)(?=.*I).*$</a:t>
              </a:r>
              <a:endParaRPr sz="400">
                <a:solidFill>
                  <a:srgbClr val="434343"/>
                </a:solidFill>
              </a:endParaRPr>
            </a:p>
          </p:txBody>
        </p:sp>
        <p:sp>
          <p:nvSpPr>
            <p:cNvPr id="3110" name="Google Shape;3110;p61"/>
            <p:cNvSpPr txBox="1"/>
            <p:nvPr/>
          </p:nvSpPr>
          <p:spPr>
            <a:xfrm>
              <a:off x="1593000" y="4182500"/>
              <a:ext cx="600900" cy="492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selection</a:t>
              </a:r>
              <a:r>
                <a:rPr lang="zh-TW" sz="400">
                  <a:solidFill>
                    <a:srgbClr val="6AA84F"/>
                  </a:solidFill>
                </a:rPr>
                <a:t>:</a:t>
              </a:r>
              <a:endParaRPr sz="400">
                <a:solidFill>
                  <a:srgbClr val="6AA84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434343"/>
                  </a:solidFill>
                </a:rPr>
                <a:t>    - ZZZ: ^A.*B$</a:t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filter:</a:t>
              </a:r>
              <a:endParaRPr sz="400">
                <a:solidFill>
                  <a:srgbClr val="38761D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C9DAF8"/>
                  </a:solidFill>
                </a:rPr>
                <a:t>   </a:t>
              </a:r>
              <a:r>
                <a:rPr lang="zh-TW" sz="400">
                  <a:solidFill>
                    <a:srgbClr val="434343"/>
                  </a:solidFill>
                </a:rPr>
                <a:t> - XXX: ^(?=.*H)(?=.*I).*$</a:t>
              </a:r>
              <a:endParaRPr sz="400">
                <a:solidFill>
                  <a:srgbClr val="434343"/>
                </a:solidFill>
              </a:endParaRPr>
            </a:p>
          </p:txBody>
        </p:sp>
        <p:sp>
          <p:nvSpPr>
            <p:cNvPr id="3111" name="Google Shape;3111;p61"/>
            <p:cNvSpPr txBox="1"/>
            <p:nvPr/>
          </p:nvSpPr>
          <p:spPr>
            <a:xfrm>
              <a:off x="1526875" y="4254325"/>
              <a:ext cx="600900" cy="492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selection</a:t>
              </a:r>
              <a:r>
                <a:rPr lang="zh-TW" sz="400">
                  <a:solidFill>
                    <a:srgbClr val="6AA84F"/>
                  </a:solidFill>
                </a:rPr>
                <a:t>:</a:t>
              </a:r>
              <a:endParaRPr sz="400">
                <a:solidFill>
                  <a:srgbClr val="6AA84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434343"/>
                  </a:solidFill>
                </a:rPr>
                <a:t>    - ZZZ: ^A.*B$</a:t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filter:</a:t>
              </a:r>
              <a:endParaRPr sz="400">
                <a:solidFill>
                  <a:srgbClr val="38761D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C9DAF8"/>
                  </a:solidFill>
                </a:rPr>
                <a:t>   </a:t>
              </a:r>
              <a:r>
                <a:rPr lang="zh-TW" sz="400">
                  <a:solidFill>
                    <a:srgbClr val="434343"/>
                  </a:solidFill>
                </a:rPr>
                <a:t> - XXX: ^(?=.*H)(?=.*I).*$</a:t>
              </a:r>
              <a:endParaRPr sz="400">
                <a:solidFill>
                  <a:srgbClr val="434343"/>
                </a:solidFill>
              </a:endParaRPr>
            </a:p>
          </p:txBody>
        </p:sp>
      </p:grpSp>
      <p:grpSp>
        <p:nvGrpSpPr>
          <p:cNvPr id="3112" name="Google Shape;3112;p61"/>
          <p:cNvGrpSpPr/>
          <p:nvPr/>
        </p:nvGrpSpPr>
        <p:grpSpPr>
          <a:xfrm>
            <a:off x="4210707" y="2309160"/>
            <a:ext cx="742548" cy="504858"/>
            <a:chOff x="6687088" y="2967117"/>
            <a:chExt cx="1003036" cy="621593"/>
          </a:xfrm>
        </p:grpSpPr>
        <p:grpSp>
          <p:nvGrpSpPr>
            <p:cNvPr id="3113" name="Google Shape;3113;p61"/>
            <p:cNvGrpSpPr/>
            <p:nvPr/>
          </p:nvGrpSpPr>
          <p:grpSpPr>
            <a:xfrm>
              <a:off x="6687088" y="2967117"/>
              <a:ext cx="1002300" cy="317600"/>
              <a:chOff x="2193900" y="4331067"/>
              <a:chExt cx="1002300" cy="317600"/>
            </a:xfrm>
          </p:grpSpPr>
          <p:grpSp>
            <p:nvGrpSpPr>
              <p:cNvPr id="3114" name="Google Shape;3114;p61"/>
              <p:cNvGrpSpPr/>
              <p:nvPr/>
            </p:nvGrpSpPr>
            <p:grpSpPr>
              <a:xfrm>
                <a:off x="2345400" y="4331067"/>
                <a:ext cx="850800" cy="210000"/>
                <a:chOff x="863475" y="3440001"/>
                <a:chExt cx="850800" cy="210000"/>
              </a:xfrm>
            </p:grpSpPr>
            <p:sp>
              <p:nvSpPr>
                <p:cNvPr id="3115" name="Google Shape;3115;p61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116" name="Google Shape;3116;p61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3117" name="Google Shape;3117;p61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3118" name="Google Shape;3118;p61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3119" name="Google Shape;3119;p61"/>
                    <p:cNvCxnSpPr>
                      <a:stCxn id="3118" idx="6"/>
                      <a:endCxn id="3120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3120" name="Google Shape;3120;p61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3121" name="Google Shape;3121;p61"/>
              <p:cNvGrpSpPr/>
              <p:nvPr/>
            </p:nvGrpSpPr>
            <p:grpSpPr>
              <a:xfrm>
                <a:off x="2269650" y="4384867"/>
                <a:ext cx="850800" cy="210000"/>
                <a:chOff x="863475" y="3440001"/>
                <a:chExt cx="850800" cy="210000"/>
              </a:xfrm>
            </p:grpSpPr>
            <p:sp>
              <p:nvSpPr>
                <p:cNvPr id="3122" name="Google Shape;3122;p61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123" name="Google Shape;3123;p61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3124" name="Google Shape;3124;p61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3125" name="Google Shape;3125;p61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3126" name="Google Shape;3126;p61"/>
                    <p:cNvCxnSpPr>
                      <a:stCxn id="3125" idx="6"/>
                      <a:endCxn id="3127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3127" name="Google Shape;3127;p61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3128" name="Google Shape;3128;p61"/>
              <p:cNvGrpSpPr/>
              <p:nvPr/>
            </p:nvGrpSpPr>
            <p:grpSpPr>
              <a:xfrm>
                <a:off x="2193900" y="4438667"/>
                <a:ext cx="850800" cy="210000"/>
                <a:chOff x="863475" y="3440001"/>
                <a:chExt cx="850800" cy="210000"/>
              </a:xfrm>
            </p:grpSpPr>
            <p:sp>
              <p:nvSpPr>
                <p:cNvPr id="3129" name="Google Shape;3129;p61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130" name="Google Shape;3130;p61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3131" name="Google Shape;3131;p61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3132" name="Google Shape;3132;p61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3133" name="Google Shape;3133;p61"/>
                    <p:cNvCxnSpPr>
                      <a:stCxn id="3132" idx="6"/>
                      <a:endCxn id="3134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3134" name="Google Shape;3134;p61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3135" name="Google Shape;3135;p61"/>
            <p:cNvSpPr txBox="1"/>
            <p:nvPr/>
          </p:nvSpPr>
          <p:spPr>
            <a:xfrm>
              <a:off x="6729524" y="3190910"/>
              <a:ext cx="960600" cy="39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/>
                <a:t>Triplets</a:t>
              </a:r>
              <a:endParaRPr sz="900"/>
            </a:p>
          </p:txBody>
        </p:sp>
      </p:grpSp>
      <p:cxnSp>
        <p:nvCxnSpPr>
          <p:cNvPr id="3136" name="Google Shape;3136;p61"/>
          <p:cNvCxnSpPr/>
          <p:nvPr/>
        </p:nvCxnSpPr>
        <p:spPr>
          <a:xfrm>
            <a:off x="6071267" y="804279"/>
            <a:ext cx="353400" cy="46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37" name="Google Shape;3137;p61"/>
          <p:cNvCxnSpPr>
            <a:endCxn id="3138" idx="1"/>
          </p:cNvCxnSpPr>
          <p:nvPr/>
        </p:nvCxnSpPr>
        <p:spPr>
          <a:xfrm flipH="1" rot="10800000">
            <a:off x="7043942" y="803666"/>
            <a:ext cx="231600" cy="57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39" name="Google Shape;3139;p61"/>
          <p:cNvCxnSpPr>
            <a:endCxn id="3140" idx="2"/>
          </p:cNvCxnSpPr>
          <p:nvPr/>
        </p:nvCxnSpPr>
        <p:spPr>
          <a:xfrm rot="10800000">
            <a:off x="5903689" y="2797176"/>
            <a:ext cx="657900" cy="283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41" name="Google Shape;3141;p61"/>
          <p:cNvCxnSpPr>
            <a:endCxn id="3140" idx="1"/>
          </p:cNvCxnSpPr>
          <p:nvPr/>
        </p:nvCxnSpPr>
        <p:spPr>
          <a:xfrm flipH="1" rot="10800000">
            <a:off x="4847875" y="2473926"/>
            <a:ext cx="681900" cy="1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42" name="Google Shape;3142;p61"/>
          <p:cNvSpPr txBox="1"/>
          <p:nvPr/>
        </p:nvSpPr>
        <p:spPr>
          <a:xfrm>
            <a:off x="3966655" y="3550851"/>
            <a:ext cx="119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Sigma Rule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(Human readable)</a:t>
            </a:r>
            <a:endParaRPr sz="900"/>
          </a:p>
        </p:txBody>
      </p:sp>
      <p:sp>
        <p:nvSpPr>
          <p:cNvPr id="3143" name="Google Shape;3143;p61"/>
          <p:cNvSpPr txBox="1"/>
          <p:nvPr/>
        </p:nvSpPr>
        <p:spPr>
          <a:xfrm>
            <a:off x="6444300" y="3597318"/>
            <a:ext cx="136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Rule Database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(Machine readable)</a:t>
            </a:r>
            <a:endParaRPr sz="900"/>
          </a:p>
        </p:txBody>
      </p:sp>
      <p:sp>
        <p:nvSpPr>
          <p:cNvPr id="3144" name="Google Shape;3144;p61"/>
          <p:cNvSpPr txBox="1"/>
          <p:nvPr/>
        </p:nvSpPr>
        <p:spPr>
          <a:xfrm>
            <a:off x="2474977" y="4662528"/>
            <a:ext cx="149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Detected TTP Triplets</a:t>
            </a:r>
            <a:endParaRPr sz="1000"/>
          </a:p>
        </p:txBody>
      </p:sp>
      <p:grpSp>
        <p:nvGrpSpPr>
          <p:cNvPr id="3145" name="Google Shape;3145;p61"/>
          <p:cNvGrpSpPr/>
          <p:nvPr/>
        </p:nvGrpSpPr>
        <p:grpSpPr>
          <a:xfrm>
            <a:off x="2731531" y="3591875"/>
            <a:ext cx="834728" cy="1171377"/>
            <a:chOff x="3408381" y="3086475"/>
            <a:chExt cx="834728" cy="1171377"/>
          </a:xfrm>
        </p:grpSpPr>
        <p:grpSp>
          <p:nvGrpSpPr>
            <p:cNvPr id="3146" name="Google Shape;3146;p61"/>
            <p:cNvGrpSpPr/>
            <p:nvPr/>
          </p:nvGrpSpPr>
          <p:grpSpPr>
            <a:xfrm>
              <a:off x="3408381" y="3086475"/>
              <a:ext cx="598877" cy="775697"/>
              <a:chOff x="3821400" y="3292037"/>
              <a:chExt cx="913200" cy="1203938"/>
            </a:xfrm>
          </p:grpSpPr>
          <p:sp>
            <p:nvSpPr>
              <p:cNvPr id="3147" name="Google Shape;3147;p61"/>
              <p:cNvSpPr/>
              <p:nvPr/>
            </p:nvSpPr>
            <p:spPr>
              <a:xfrm>
                <a:off x="3821400" y="3427975"/>
                <a:ext cx="913200" cy="10680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148" name="Google Shape;3148;p61"/>
              <p:cNvGrpSpPr/>
              <p:nvPr/>
            </p:nvGrpSpPr>
            <p:grpSpPr>
              <a:xfrm>
                <a:off x="3913207" y="4314125"/>
                <a:ext cx="600968" cy="137411"/>
                <a:chOff x="6820145" y="2138427"/>
                <a:chExt cx="600968" cy="137411"/>
              </a:xfrm>
            </p:grpSpPr>
            <p:sp>
              <p:nvSpPr>
                <p:cNvPr id="3149" name="Google Shape;3149;p61"/>
                <p:cNvSpPr/>
                <p:nvPr/>
              </p:nvSpPr>
              <p:spPr>
                <a:xfrm>
                  <a:off x="7293913" y="2138427"/>
                  <a:ext cx="127200" cy="137400"/>
                </a:xfrm>
                <a:prstGeom prst="ellipse">
                  <a:avLst/>
                </a:prstGeom>
                <a:noFill/>
                <a:ln cap="flat" cmpd="sng" w="28575">
                  <a:solidFill>
                    <a:srgbClr val="C4889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50" name="Google Shape;3150;p61"/>
                <p:cNvSpPr/>
                <p:nvPr/>
              </p:nvSpPr>
              <p:spPr>
                <a:xfrm>
                  <a:off x="6820145" y="2138438"/>
                  <a:ext cx="127200" cy="137400"/>
                </a:xfrm>
                <a:prstGeom prst="ellipse">
                  <a:avLst/>
                </a:prstGeom>
                <a:noFill/>
                <a:ln cap="flat" cmpd="sng" w="28575">
                  <a:solidFill>
                    <a:srgbClr val="C4889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151" name="Google Shape;3151;p61"/>
                <p:cNvCxnSpPr>
                  <a:stCxn id="3150" idx="6"/>
                  <a:endCxn id="3149" idx="2"/>
                </p:cNvCxnSpPr>
                <p:nvPr/>
              </p:nvCxnSpPr>
              <p:spPr>
                <a:xfrm>
                  <a:off x="6947345" y="2207138"/>
                  <a:ext cx="346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</p:grpSp>
          <p:grpSp>
            <p:nvGrpSpPr>
              <p:cNvPr id="3152" name="Google Shape;3152;p61"/>
              <p:cNvGrpSpPr/>
              <p:nvPr/>
            </p:nvGrpSpPr>
            <p:grpSpPr>
              <a:xfrm>
                <a:off x="3911992" y="3618663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3153" name="Google Shape;3153;p61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3154" name="Google Shape;3154;p61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155" name="Google Shape;3155;p61"/>
                  <p:cNvCxnSpPr>
                    <a:stCxn id="3154" idx="6"/>
                    <a:endCxn id="3156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3156" name="Google Shape;3156;p61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57" name="Google Shape;3157;p61"/>
              <p:cNvGrpSpPr/>
              <p:nvPr/>
            </p:nvGrpSpPr>
            <p:grpSpPr>
              <a:xfrm>
                <a:off x="3911992" y="3847263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3158" name="Google Shape;3158;p61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3159" name="Google Shape;3159;p61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160" name="Google Shape;3160;p61"/>
                  <p:cNvCxnSpPr>
                    <a:stCxn id="3159" idx="6"/>
                    <a:endCxn id="3161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3161" name="Google Shape;3161;p61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62" name="Google Shape;3162;p61"/>
              <p:cNvGrpSpPr/>
              <p:nvPr/>
            </p:nvGrpSpPr>
            <p:grpSpPr>
              <a:xfrm>
                <a:off x="3911992" y="4075863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3163" name="Google Shape;3163;p61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3164" name="Google Shape;3164;p61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165" name="Google Shape;3165;p61"/>
                  <p:cNvCxnSpPr>
                    <a:stCxn id="3164" idx="6"/>
                    <a:endCxn id="3166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3166" name="Google Shape;3166;p61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167" name="Google Shape;3167;p61"/>
              <p:cNvSpPr txBox="1"/>
              <p:nvPr/>
            </p:nvSpPr>
            <p:spPr>
              <a:xfrm>
                <a:off x="3972771" y="3292037"/>
                <a:ext cx="645900" cy="42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600">
                    <a:solidFill>
                      <a:srgbClr val="1155CC"/>
                    </a:solidFill>
                  </a:rPr>
                  <a:t>Benign</a:t>
                </a:r>
                <a:endParaRPr sz="600">
                  <a:solidFill>
                    <a:srgbClr val="1155CC"/>
                  </a:solidFill>
                </a:endParaRPr>
              </a:p>
            </p:txBody>
          </p:sp>
        </p:grpSp>
        <p:grpSp>
          <p:nvGrpSpPr>
            <p:cNvPr id="3168" name="Google Shape;3168;p61"/>
            <p:cNvGrpSpPr/>
            <p:nvPr/>
          </p:nvGrpSpPr>
          <p:grpSpPr>
            <a:xfrm>
              <a:off x="3481879" y="3209575"/>
              <a:ext cx="761229" cy="1048277"/>
              <a:chOff x="398292" y="2323137"/>
              <a:chExt cx="761229" cy="1048277"/>
            </a:xfrm>
          </p:grpSpPr>
          <p:grpSp>
            <p:nvGrpSpPr>
              <p:cNvPr id="3169" name="Google Shape;3169;p61"/>
              <p:cNvGrpSpPr/>
              <p:nvPr/>
            </p:nvGrpSpPr>
            <p:grpSpPr>
              <a:xfrm>
                <a:off x="398292" y="2323137"/>
                <a:ext cx="598842" cy="822164"/>
                <a:chOff x="4717000" y="3632044"/>
                <a:chExt cx="846300" cy="1195006"/>
              </a:xfrm>
            </p:grpSpPr>
            <p:sp>
              <p:nvSpPr>
                <p:cNvPr id="3170" name="Google Shape;3170;p61"/>
                <p:cNvSpPr/>
                <p:nvPr/>
              </p:nvSpPr>
              <p:spPr>
                <a:xfrm>
                  <a:off x="4717000" y="3715550"/>
                  <a:ext cx="846300" cy="11115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rgbClr val="CC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171" name="Google Shape;3171;p61"/>
                <p:cNvGrpSpPr/>
                <p:nvPr/>
              </p:nvGrpSpPr>
              <p:grpSpPr>
                <a:xfrm>
                  <a:off x="4801569" y="3908936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3172" name="Google Shape;3172;p61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73" name="Google Shape;3173;p61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174" name="Google Shape;3174;p61"/>
                  <p:cNvCxnSpPr>
                    <a:stCxn id="3173" idx="6"/>
                    <a:endCxn id="3172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3175" name="Google Shape;3175;p61"/>
                <p:cNvGrpSpPr/>
                <p:nvPr/>
              </p:nvGrpSpPr>
              <p:grpSpPr>
                <a:xfrm>
                  <a:off x="4801569" y="4028604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3176" name="Google Shape;3176;p61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77" name="Google Shape;3177;p61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178" name="Google Shape;3178;p61"/>
                  <p:cNvCxnSpPr>
                    <a:stCxn id="3177" idx="6"/>
                    <a:endCxn id="3176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3179" name="Google Shape;3179;p61"/>
                <p:cNvGrpSpPr/>
                <p:nvPr/>
              </p:nvGrpSpPr>
              <p:grpSpPr>
                <a:xfrm>
                  <a:off x="4804682" y="41810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3180" name="Google Shape;3180;p61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181" name="Google Shape;3181;p61"/>
                  <p:cNvCxnSpPr>
                    <a:stCxn id="3180" idx="6"/>
                    <a:endCxn id="3182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3182" name="Google Shape;3182;p61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183" name="Google Shape;3183;p61"/>
                <p:cNvGrpSpPr/>
                <p:nvPr/>
              </p:nvGrpSpPr>
              <p:grpSpPr>
                <a:xfrm>
                  <a:off x="4804682" y="43334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3184" name="Google Shape;3184;p61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185" name="Google Shape;3185;p61"/>
                  <p:cNvCxnSpPr>
                    <a:stCxn id="3184" idx="6"/>
                    <a:endCxn id="3186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3186" name="Google Shape;3186;p61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187" name="Google Shape;3187;p61"/>
                <p:cNvGrpSpPr/>
                <p:nvPr/>
              </p:nvGrpSpPr>
              <p:grpSpPr>
                <a:xfrm>
                  <a:off x="4804682" y="44858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3188" name="Google Shape;3188;p61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189" name="Google Shape;3189;p61"/>
                  <p:cNvCxnSpPr>
                    <a:stCxn id="3188" idx="6"/>
                    <a:endCxn id="3190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3190" name="Google Shape;3190;p61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191" name="Google Shape;3191;p61"/>
                <p:cNvGrpSpPr/>
                <p:nvPr/>
              </p:nvGrpSpPr>
              <p:grpSpPr>
                <a:xfrm>
                  <a:off x="4804682" y="46382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3192" name="Google Shape;3192;p61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193" name="Google Shape;3193;p61"/>
                  <p:cNvCxnSpPr>
                    <a:stCxn id="3192" idx="6"/>
                    <a:endCxn id="3194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3194" name="Google Shape;3194;p61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195" name="Google Shape;3195;p61"/>
                <p:cNvSpPr txBox="1"/>
                <p:nvPr/>
              </p:nvSpPr>
              <p:spPr>
                <a:xfrm>
                  <a:off x="4852293" y="3632044"/>
                  <a:ext cx="598500" cy="402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600">
                      <a:solidFill>
                        <a:srgbClr val="FF0000"/>
                      </a:solidFill>
                    </a:rPr>
                    <a:t>T1111</a:t>
                  </a:r>
                  <a:endParaRPr sz="60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3196" name="Google Shape;3196;p61"/>
              <p:cNvGrpSpPr/>
              <p:nvPr/>
            </p:nvGrpSpPr>
            <p:grpSpPr>
              <a:xfrm>
                <a:off x="461066" y="2435737"/>
                <a:ext cx="598842" cy="822164"/>
                <a:chOff x="4717000" y="3632044"/>
                <a:chExt cx="846300" cy="1195006"/>
              </a:xfrm>
            </p:grpSpPr>
            <p:sp>
              <p:nvSpPr>
                <p:cNvPr id="3197" name="Google Shape;3197;p61"/>
                <p:cNvSpPr/>
                <p:nvPr/>
              </p:nvSpPr>
              <p:spPr>
                <a:xfrm>
                  <a:off x="4717000" y="3715550"/>
                  <a:ext cx="846300" cy="11115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rgbClr val="CC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198" name="Google Shape;3198;p61"/>
                <p:cNvGrpSpPr/>
                <p:nvPr/>
              </p:nvGrpSpPr>
              <p:grpSpPr>
                <a:xfrm>
                  <a:off x="4801569" y="3908936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3199" name="Google Shape;3199;p61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00" name="Google Shape;3200;p61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201" name="Google Shape;3201;p61"/>
                  <p:cNvCxnSpPr>
                    <a:stCxn id="3200" idx="6"/>
                    <a:endCxn id="3199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3202" name="Google Shape;3202;p61"/>
                <p:cNvGrpSpPr/>
                <p:nvPr/>
              </p:nvGrpSpPr>
              <p:grpSpPr>
                <a:xfrm>
                  <a:off x="4801569" y="4028604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3203" name="Google Shape;3203;p61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04" name="Google Shape;3204;p61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205" name="Google Shape;3205;p61"/>
                  <p:cNvCxnSpPr>
                    <a:stCxn id="3204" idx="6"/>
                    <a:endCxn id="3203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3206" name="Google Shape;3206;p61"/>
                <p:cNvGrpSpPr/>
                <p:nvPr/>
              </p:nvGrpSpPr>
              <p:grpSpPr>
                <a:xfrm>
                  <a:off x="4804682" y="41810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3207" name="Google Shape;3207;p61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208" name="Google Shape;3208;p61"/>
                  <p:cNvCxnSpPr>
                    <a:stCxn id="3207" idx="6"/>
                    <a:endCxn id="3209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3209" name="Google Shape;3209;p61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210" name="Google Shape;3210;p61"/>
                <p:cNvGrpSpPr/>
                <p:nvPr/>
              </p:nvGrpSpPr>
              <p:grpSpPr>
                <a:xfrm>
                  <a:off x="4804682" y="43334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3211" name="Google Shape;3211;p61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212" name="Google Shape;3212;p61"/>
                  <p:cNvCxnSpPr>
                    <a:stCxn id="3211" idx="6"/>
                    <a:endCxn id="3213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3213" name="Google Shape;3213;p61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214" name="Google Shape;3214;p61"/>
                <p:cNvGrpSpPr/>
                <p:nvPr/>
              </p:nvGrpSpPr>
              <p:grpSpPr>
                <a:xfrm>
                  <a:off x="4804682" y="44858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3215" name="Google Shape;3215;p61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216" name="Google Shape;3216;p61"/>
                  <p:cNvCxnSpPr>
                    <a:stCxn id="3215" idx="6"/>
                    <a:endCxn id="3217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3217" name="Google Shape;3217;p61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218" name="Google Shape;3218;p61"/>
                <p:cNvGrpSpPr/>
                <p:nvPr/>
              </p:nvGrpSpPr>
              <p:grpSpPr>
                <a:xfrm>
                  <a:off x="4804682" y="46382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3219" name="Google Shape;3219;p61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220" name="Google Shape;3220;p61"/>
                  <p:cNvCxnSpPr>
                    <a:stCxn id="3219" idx="6"/>
                    <a:endCxn id="3221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3221" name="Google Shape;3221;p61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222" name="Google Shape;3222;p61"/>
                <p:cNvSpPr txBox="1"/>
                <p:nvPr/>
              </p:nvSpPr>
              <p:spPr>
                <a:xfrm>
                  <a:off x="4852293" y="3632044"/>
                  <a:ext cx="598500" cy="402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600">
                      <a:solidFill>
                        <a:srgbClr val="FF0000"/>
                      </a:solidFill>
                    </a:rPr>
                    <a:t>T2222</a:t>
                  </a:r>
                  <a:endParaRPr sz="60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3223" name="Google Shape;3223;p61"/>
              <p:cNvGrpSpPr/>
              <p:nvPr/>
            </p:nvGrpSpPr>
            <p:grpSpPr>
              <a:xfrm>
                <a:off x="560679" y="2549254"/>
                <a:ext cx="598842" cy="822160"/>
                <a:chOff x="4717000" y="3632050"/>
                <a:chExt cx="846300" cy="1195000"/>
              </a:xfrm>
            </p:grpSpPr>
            <p:sp>
              <p:nvSpPr>
                <p:cNvPr id="3224" name="Google Shape;3224;p61"/>
                <p:cNvSpPr/>
                <p:nvPr/>
              </p:nvSpPr>
              <p:spPr>
                <a:xfrm>
                  <a:off x="4717000" y="3715550"/>
                  <a:ext cx="846300" cy="11115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rgbClr val="CC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225" name="Google Shape;3225;p61"/>
                <p:cNvGrpSpPr/>
                <p:nvPr/>
              </p:nvGrpSpPr>
              <p:grpSpPr>
                <a:xfrm>
                  <a:off x="4801569" y="3908936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3226" name="Google Shape;3226;p61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27" name="Google Shape;3227;p61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228" name="Google Shape;3228;p61"/>
                  <p:cNvCxnSpPr>
                    <a:stCxn id="3227" idx="6"/>
                    <a:endCxn id="3226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3229" name="Google Shape;3229;p61"/>
                <p:cNvGrpSpPr/>
                <p:nvPr/>
              </p:nvGrpSpPr>
              <p:grpSpPr>
                <a:xfrm>
                  <a:off x="4801569" y="4028604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3230" name="Google Shape;3230;p61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31" name="Google Shape;3231;p61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232" name="Google Shape;3232;p61"/>
                  <p:cNvCxnSpPr>
                    <a:stCxn id="3231" idx="6"/>
                    <a:endCxn id="3230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3233" name="Google Shape;3233;p61"/>
                <p:cNvGrpSpPr/>
                <p:nvPr/>
              </p:nvGrpSpPr>
              <p:grpSpPr>
                <a:xfrm>
                  <a:off x="4804682" y="41810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3234" name="Google Shape;3234;p61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235" name="Google Shape;3235;p61"/>
                  <p:cNvCxnSpPr>
                    <a:stCxn id="3234" idx="6"/>
                    <a:endCxn id="3236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3236" name="Google Shape;3236;p61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237" name="Google Shape;3237;p61"/>
                <p:cNvGrpSpPr/>
                <p:nvPr/>
              </p:nvGrpSpPr>
              <p:grpSpPr>
                <a:xfrm>
                  <a:off x="4804682" y="43334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3238" name="Google Shape;3238;p61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239" name="Google Shape;3239;p61"/>
                  <p:cNvCxnSpPr>
                    <a:stCxn id="3238" idx="6"/>
                    <a:endCxn id="3240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3240" name="Google Shape;3240;p61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241" name="Google Shape;3241;p61"/>
                <p:cNvGrpSpPr/>
                <p:nvPr/>
              </p:nvGrpSpPr>
              <p:grpSpPr>
                <a:xfrm>
                  <a:off x="4804682" y="44858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3242" name="Google Shape;3242;p61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243" name="Google Shape;3243;p61"/>
                  <p:cNvCxnSpPr>
                    <a:stCxn id="3242" idx="6"/>
                    <a:endCxn id="3244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3244" name="Google Shape;3244;p61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245" name="Google Shape;3245;p61"/>
                <p:cNvGrpSpPr/>
                <p:nvPr/>
              </p:nvGrpSpPr>
              <p:grpSpPr>
                <a:xfrm>
                  <a:off x="4804682" y="46382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3246" name="Google Shape;3246;p61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247" name="Google Shape;3247;p61"/>
                  <p:cNvCxnSpPr>
                    <a:stCxn id="3246" idx="6"/>
                    <a:endCxn id="3248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3248" name="Google Shape;3248;p61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249" name="Google Shape;3249;p61"/>
                <p:cNvSpPr txBox="1"/>
                <p:nvPr/>
              </p:nvSpPr>
              <p:spPr>
                <a:xfrm>
                  <a:off x="4744600" y="3632050"/>
                  <a:ext cx="785700" cy="402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600">
                      <a:solidFill>
                        <a:srgbClr val="FF0000"/>
                      </a:solidFill>
                    </a:rPr>
                    <a:t>T1070.005</a:t>
                  </a:r>
                  <a:endParaRPr sz="600">
                    <a:solidFill>
                      <a:srgbClr val="FF0000"/>
                    </a:solidFill>
                  </a:endParaRPr>
                </a:p>
              </p:txBody>
            </p:sp>
          </p:grpSp>
        </p:grpSp>
      </p:grpSp>
      <p:cxnSp>
        <p:nvCxnSpPr>
          <p:cNvPr id="3250" name="Google Shape;3250;p61"/>
          <p:cNvCxnSpPr>
            <a:stCxn id="3003" idx="3"/>
            <a:endCxn id="3251" idx="1"/>
          </p:cNvCxnSpPr>
          <p:nvPr/>
        </p:nvCxnSpPr>
        <p:spPr>
          <a:xfrm>
            <a:off x="997124" y="1574098"/>
            <a:ext cx="228300" cy="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52" name="Google Shape;3252;p61"/>
          <p:cNvCxnSpPr>
            <a:stCxn id="3251" idx="3"/>
          </p:cNvCxnSpPr>
          <p:nvPr/>
        </p:nvCxnSpPr>
        <p:spPr>
          <a:xfrm>
            <a:off x="1990837" y="1574642"/>
            <a:ext cx="384900" cy="11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53" name="Google Shape;3253;p61"/>
          <p:cNvCxnSpPr>
            <a:endCxn id="3086" idx="2"/>
          </p:cNvCxnSpPr>
          <p:nvPr/>
        </p:nvCxnSpPr>
        <p:spPr>
          <a:xfrm flipH="1" rot="10800000">
            <a:off x="3372453" y="1174193"/>
            <a:ext cx="880800" cy="353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54" name="Google Shape;3254;p61"/>
          <p:cNvCxnSpPr>
            <a:endCxn id="3135" idx="1"/>
          </p:cNvCxnSpPr>
          <p:nvPr/>
        </p:nvCxnSpPr>
        <p:spPr>
          <a:xfrm>
            <a:off x="3385922" y="1523272"/>
            <a:ext cx="856200" cy="1129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55" name="Google Shape;3255;p61"/>
          <p:cNvCxnSpPr>
            <a:stCxn id="3064" idx="3"/>
            <a:endCxn id="3224" idx="3"/>
          </p:cNvCxnSpPr>
          <p:nvPr/>
        </p:nvCxnSpPr>
        <p:spPr>
          <a:xfrm flipH="1">
            <a:off x="3566200" y="1211551"/>
            <a:ext cx="5232600" cy="3169200"/>
          </a:xfrm>
          <a:prstGeom prst="bentConnector3">
            <a:avLst>
              <a:gd fmla="val -4551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56" name="Google Shape;3256;p61"/>
          <p:cNvCxnSpPr>
            <a:stCxn id="3257" idx="3"/>
            <a:endCxn id="3224" idx="3"/>
          </p:cNvCxnSpPr>
          <p:nvPr/>
        </p:nvCxnSpPr>
        <p:spPr>
          <a:xfrm flipH="1">
            <a:off x="3566374" y="2506811"/>
            <a:ext cx="5189700" cy="1874100"/>
          </a:xfrm>
          <a:prstGeom prst="bentConnector3">
            <a:avLst>
              <a:gd fmla="val -4588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58" name="Google Shape;3258;p61"/>
          <p:cNvCxnSpPr>
            <a:endCxn id="3259" idx="3"/>
          </p:cNvCxnSpPr>
          <p:nvPr/>
        </p:nvCxnSpPr>
        <p:spPr>
          <a:xfrm rot="10800000">
            <a:off x="2303725" y="4417409"/>
            <a:ext cx="4050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60" name="Google Shape;3260;p61"/>
          <p:cNvCxnSpPr/>
          <p:nvPr/>
        </p:nvCxnSpPr>
        <p:spPr>
          <a:xfrm rot="10800000">
            <a:off x="1122025" y="4425613"/>
            <a:ext cx="328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61" name="Google Shape;3261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3262" name="Google Shape;3262;p61"/>
          <p:cNvGrpSpPr/>
          <p:nvPr/>
        </p:nvGrpSpPr>
        <p:grpSpPr>
          <a:xfrm>
            <a:off x="1151588" y="1267442"/>
            <a:ext cx="913200" cy="646500"/>
            <a:chOff x="1279850" y="1289550"/>
            <a:chExt cx="913200" cy="646500"/>
          </a:xfrm>
        </p:grpSpPr>
        <p:sp>
          <p:nvSpPr>
            <p:cNvPr id="3251" name="Google Shape;3251;p61"/>
            <p:cNvSpPr/>
            <p:nvPr/>
          </p:nvSpPr>
          <p:spPr>
            <a:xfrm>
              <a:off x="1353800" y="1310400"/>
              <a:ext cx="765300" cy="5727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3263" name="Google Shape;3263;p61"/>
            <p:cNvSpPr txBox="1"/>
            <p:nvPr/>
          </p:nvSpPr>
          <p:spPr>
            <a:xfrm>
              <a:off x="1279850" y="1289550"/>
              <a:ext cx="913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>
                  <a:solidFill>
                    <a:schemeClr val="dk1"/>
                  </a:solidFill>
                </a:rPr>
                <a:t>Provenance Graph Building </a:t>
              </a:r>
              <a:endParaRPr/>
            </a:p>
          </p:txBody>
        </p:sp>
      </p:grpSp>
      <p:cxnSp>
        <p:nvCxnSpPr>
          <p:cNvPr id="3264" name="Google Shape;3264;p61"/>
          <p:cNvCxnSpPr>
            <a:stCxn id="3069" idx="3"/>
            <a:endCxn id="3265" idx="1"/>
          </p:cNvCxnSpPr>
          <p:nvPr/>
        </p:nvCxnSpPr>
        <p:spPr>
          <a:xfrm flipH="1" rot="10800000">
            <a:off x="4950870" y="804310"/>
            <a:ext cx="362100" cy="306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266" name="Google Shape;3266;p61"/>
          <p:cNvGrpSpPr/>
          <p:nvPr/>
        </p:nvGrpSpPr>
        <p:grpSpPr>
          <a:xfrm>
            <a:off x="5294342" y="481025"/>
            <a:ext cx="853134" cy="646500"/>
            <a:chOff x="749850" y="2342404"/>
            <a:chExt cx="853134" cy="646500"/>
          </a:xfrm>
        </p:grpSpPr>
        <p:sp>
          <p:nvSpPr>
            <p:cNvPr id="3267" name="Google Shape;3267;p61"/>
            <p:cNvSpPr/>
            <p:nvPr/>
          </p:nvSpPr>
          <p:spPr>
            <a:xfrm>
              <a:off x="749850" y="2378695"/>
              <a:ext cx="834600" cy="5727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3265" name="Google Shape;3265;p61"/>
            <p:cNvSpPr txBox="1"/>
            <p:nvPr/>
          </p:nvSpPr>
          <p:spPr>
            <a:xfrm>
              <a:off x="768384" y="2342404"/>
              <a:ext cx="8346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Triplet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Sementic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Inference</a:t>
              </a:r>
              <a:endParaRPr b="1" sz="1000"/>
            </a:p>
          </p:txBody>
        </p:sp>
      </p:grpSp>
      <p:grpSp>
        <p:nvGrpSpPr>
          <p:cNvPr id="3268" name="Google Shape;3268;p61"/>
          <p:cNvGrpSpPr/>
          <p:nvPr/>
        </p:nvGrpSpPr>
        <p:grpSpPr>
          <a:xfrm>
            <a:off x="6347643" y="1128121"/>
            <a:ext cx="977398" cy="557645"/>
            <a:chOff x="5454450" y="2942454"/>
            <a:chExt cx="1185300" cy="706596"/>
          </a:xfrm>
        </p:grpSpPr>
        <p:grpSp>
          <p:nvGrpSpPr>
            <p:cNvPr id="3269" name="Google Shape;3269;p61"/>
            <p:cNvGrpSpPr/>
            <p:nvPr/>
          </p:nvGrpSpPr>
          <p:grpSpPr>
            <a:xfrm>
              <a:off x="5500609" y="2942454"/>
              <a:ext cx="978541" cy="366924"/>
              <a:chOff x="677559" y="3831117"/>
              <a:chExt cx="978541" cy="366924"/>
            </a:xfrm>
          </p:grpSpPr>
          <p:grpSp>
            <p:nvGrpSpPr>
              <p:cNvPr id="3270" name="Google Shape;3270;p61"/>
              <p:cNvGrpSpPr/>
              <p:nvPr/>
            </p:nvGrpSpPr>
            <p:grpSpPr>
              <a:xfrm>
                <a:off x="805300" y="3831117"/>
                <a:ext cx="850800" cy="210000"/>
                <a:chOff x="805300" y="3831117"/>
                <a:chExt cx="850800" cy="210000"/>
              </a:xfrm>
            </p:grpSpPr>
            <p:sp>
              <p:nvSpPr>
                <p:cNvPr id="3271" name="Google Shape;3271;p61"/>
                <p:cNvSpPr/>
                <p:nvPr/>
              </p:nvSpPr>
              <p:spPr>
                <a:xfrm>
                  <a:off x="805300" y="3831117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272" name="Google Shape;3272;p61"/>
                <p:cNvGrpSpPr/>
                <p:nvPr/>
              </p:nvGrpSpPr>
              <p:grpSpPr>
                <a:xfrm>
                  <a:off x="858965" y="3880368"/>
                  <a:ext cx="743450" cy="111507"/>
                  <a:chOff x="1649737" y="4444871"/>
                  <a:chExt cx="743450" cy="111507"/>
                </a:xfrm>
              </p:grpSpPr>
              <p:sp>
                <p:nvSpPr>
                  <p:cNvPr id="3273" name="Google Shape;3273;p61"/>
                  <p:cNvSpPr/>
                  <p:nvPr/>
                </p:nvSpPr>
                <p:spPr>
                  <a:xfrm rot="-5400000">
                    <a:off x="16384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74" name="Google Shape;3274;p61"/>
                  <p:cNvSpPr/>
                  <p:nvPr/>
                </p:nvSpPr>
                <p:spPr>
                  <a:xfrm rot="-5400000">
                    <a:off x="17146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75" name="Google Shape;3275;p61"/>
                  <p:cNvSpPr/>
                  <p:nvPr/>
                </p:nvSpPr>
                <p:spPr>
                  <a:xfrm rot="-5400000">
                    <a:off x="17908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76" name="Google Shape;3276;p61"/>
                  <p:cNvSpPr/>
                  <p:nvPr/>
                </p:nvSpPr>
                <p:spPr>
                  <a:xfrm rot="-5400000">
                    <a:off x="1880566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77" name="Google Shape;3277;p61"/>
                  <p:cNvSpPr/>
                  <p:nvPr/>
                </p:nvSpPr>
                <p:spPr>
                  <a:xfrm rot="-5400000">
                    <a:off x="19649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78" name="Google Shape;3278;p61"/>
                  <p:cNvSpPr/>
                  <p:nvPr/>
                </p:nvSpPr>
                <p:spPr>
                  <a:xfrm rot="-5400000">
                    <a:off x="20411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79" name="Google Shape;3279;p61"/>
                  <p:cNvSpPr/>
                  <p:nvPr/>
                </p:nvSpPr>
                <p:spPr>
                  <a:xfrm rot="-5400000">
                    <a:off x="2133121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80" name="Google Shape;3280;p61"/>
                  <p:cNvSpPr/>
                  <p:nvPr/>
                </p:nvSpPr>
                <p:spPr>
                  <a:xfrm rot="-5400000">
                    <a:off x="22175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81" name="Google Shape;3281;p61"/>
                  <p:cNvSpPr/>
                  <p:nvPr/>
                </p:nvSpPr>
                <p:spPr>
                  <a:xfrm rot="-5400000">
                    <a:off x="22937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3282" name="Google Shape;3282;p61"/>
              <p:cNvGrpSpPr/>
              <p:nvPr/>
            </p:nvGrpSpPr>
            <p:grpSpPr>
              <a:xfrm>
                <a:off x="735875" y="3901367"/>
                <a:ext cx="850800" cy="210000"/>
                <a:chOff x="805300" y="3831117"/>
                <a:chExt cx="850800" cy="210000"/>
              </a:xfrm>
            </p:grpSpPr>
            <p:sp>
              <p:nvSpPr>
                <p:cNvPr id="3283" name="Google Shape;3283;p61"/>
                <p:cNvSpPr/>
                <p:nvPr/>
              </p:nvSpPr>
              <p:spPr>
                <a:xfrm>
                  <a:off x="805300" y="3831117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284" name="Google Shape;3284;p61"/>
                <p:cNvGrpSpPr/>
                <p:nvPr/>
              </p:nvGrpSpPr>
              <p:grpSpPr>
                <a:xfrm>
                  <a:off x="858965" y="3880368"/>
                  <a:ext cx="743450" cy="111507"/>
                  <a:chOff x="1649737" y="4444871"/>
                  <a:chExt cx="743450" cy="111507"/>
                </a:xfrm>
              </p:grpSpPr>
              <p:sp>
                <p:nvSpPr>
                  <p:cNvPr id="3285" name="Google Shape;3285;p61"/>
                  <p:cNvSpPr/>
                  <p:nvPr/>
                </p:nvSpPr>
                <p:spPr>
                  <a:xfrm rot="-5400000">
                    <a:off x="16384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86" name="Google Shape;3286;p61"/>
                  <p:cNvSpPr/>
                  <p:nvPr/>
                </p:nvSpPr>
                <p:spPr>
                  <a:xfrm rot="-5400000">
                    <a:off x="17146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87" name="Google Shape;3287;p61"/>
                  <p:cNvSpPr/>
                  <p:nvPr/>
                </p:nvSpPr>
                <p:spPr>
                  <a:xfrm rot="-5400000">
                    <a:off x="17908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88" name="Google Shape;3288;p61"/>
                  <p:cNvSpPr/>
                  <p:nvPr/>
                </p:nvSpPr>
                <p:spPr>
                  <a:xfrm rot="-5400000">
                    <a:off x="1880566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89" name="Google Shape;3289;p61"/>
                  <p:cNvSpPr/>
                  <p:nvPr/>
                </p:nvSpPr>
                <p:spPr>
                  <a:xfrm rot="-5400000">
                    <a:off x="19649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90" name="Google Shape;3290;p61"/>
                  <p:cNvSpPr/>
                  <p:nvPr/>
                </p:nvSpPr>
                <p:spPr>
                  <a:xfrm rot="-5400000">
                    <a:off x="20411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91" name="Google Shape;3291;p61"/>
                  <p:cNvSpPr/>
                  <p:nvPr/>
                </p:nvSpPr>
                <p:spPr>
                  <a:xfrm rot="-5400000">
                    <a:off x="2133121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92" name="Google Shape;3292;p61"/>
                  <p:cNvSpPr/>
                  <p:nvPr/>
                </p:nvSpPr>
                <p:spPr>
                  <a:xfrm rot="-5400000">
                    <a:off x="22175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93" name="Google Shape;3293;p61"/>
                  <p:cNvSpPr/>
                  <p:nvPr/>
                </p:nvSpPr>
                <p:spPr>
                  <a:xfrm rot="-5400000">
                    <a:off x="22937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3294" name="Google Shape;3294;p61"/>
              <p:cNvGrpSpPr/>
              <p:nvPr/>
            </p:nvGrpSpPr>
            <p:grpSpPr>
              <a:xfrm>
                <a:off x="677559" y="3988041"/>
                <a:ext cx="850800" cy="210000"/>
                <a:chOff x="805300" y="3831117"/>
                <a:chExt cx="850800" cy="210000"/>
              </a:xfrm>
            </p:grpSpPr>
            <p:sp>
              <p:nvSpPr>
                <p:cNvPr id="3295" name="Google Shape;3295;p61"/>
                <p:cNvSpPr/>
                <p:nvPr/>
              </p:nvSpPr>
              <p:spPr>
                <a:xfrm>
                  <a:off x="805300" y="3831117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296" name="Google Shape;3296;p61"/>
                <p:cNvGrpSpPr/>
                <p:nvPr/>
              </p:nvGrpSpPr>
              <p:grpSpPr>
                <a:xfrm>
                  <a:off x="858965" y="3880368"/>
                  <a:ext cx="743450" cy="111507"/>
                  <a:chOff x="1649737" y="4444871"/>
                  <a:chExt cx="743450" cy="111507"/>
                </a:xfrm>
              </p:grpSpPr>
              <p:sp>
                <p:nvSpPr>
                  <p:cNvPr id="3297" name="Google Shape;3297;p61"/>
                  <p:cNvSpPr/>
                  <p:nvPr/>
                </p:nvSpPr>
                <p:spPr>
                  <a:xfrm rot="-5400000">
                    <a:off x="16384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98" name="Google Shape;3298;p61"/>
                  <p:cNvSpPr/>
                  <p:nvPr/>
                </p:nvSpPr>
                <p:spPr>
                  <a:xfrm rot="-5400000">
                    <a:off x="17146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99" name="Google Shape;3299;p61"/>
                  <p:cNvSpPr/>
                  <p:nvPr/>
                </p:nvSpPr>
                <p:spPr>
                  <a:xfrm rot="-5400000">
                    <a:off x="17908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00" name="Google Shape;3300;p61"/>
                  <p:cNvSpPr/>
                  <p:nvPr/>
                </p:nvSpPr>
                <p:spPr>
                  <a:xfrm rot="-5400000">
                    <a:off x="1880566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01" name="Google Shape;3301;p61"/>
                  <p:cNvSpPr/>
                  <p:nvPr/>
                </p:nvSpPr>
                <p:spPr>
                  <a:xfrm rot="-5400000">
                    <a:off x="19649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02" name="Google Shape;3302;p61"/>
                  <p:cNvSpPr/>
                  <p:nvPr/>
                </p:nvSpPr>
                <p:spPr>
                  <a:xfrm rot="-5400000">
                    <a:off x="20411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03" name="Google Shape;3303;p61"/>
                  <p:cNvSpPr/>
                  <p:nvPr/>
                </p:nvSpPr>
                <p:spPr>
                  <a:xfrm rot="-5400000">
                    <a:off x="2133121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04" name="Google Shape;3304;p61"/>
                  <p:cNvSpPr/>
                  <p:nvPr/>
                </p:nvSpPr>
                <p:spPr>
                  <a:xfrm rot="-5400000">
                    <a:off x="22175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05" name="Google Shape;3305;p61"/>
                  <p:cNvSpPr/>
                  <p:nvPr/>
                </p:nvSpPr>
                <p:spPr>
                  <a:xfrm rot="-5400000">
                    <a:off x="22937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3306" name="Google Shape;3306;p61"/>
            <p:cNvSpPr txBox="1"/>
            <p:nvPr/>
          </p:nvSpPr>
          <p:spPr>
            <a:xfrm>
              <a:off x="5454450" y="3239550"/>
              <a:ext cx="1185300" cy="40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/>
                <a:t>Embeddings</a:t>
              </a:r>
              <a:endParaRPr sz="900"/>
            </a:p>
          </p:txBody>
        </p:sp>
      </p:grpSp>
      <p:grpSp>
        <p:nvGrpSpPr>
          <p:cNvPr id="3307" name="Google Shape;3307;p61"/>
          <p:cNvGrpSpPr/>
          <p:nvPr/>
        </p:nvGrpSpPr>
        <p:grpSpPr>
          <a:xfrm>
            <a:off x="7275542" y="480188"/>
            <a:ext cx="853134" cy="646500"/>
            <a:chOff x="826050" y="2341567"/>
            <a:chExt cx="853134" cy="646500"/>
          </a:xfrm>
        </p:grpSpPr>
        <p:sp>
          <p:nvSpPr>
            <p:cNvPr id="3138" name="Google Shape;3138;p61"/>
            <p:cNvSpPr/>
            <p:nvPr/>
          </p:nvSpPr>
          <p:spPr>
            <a:xfrm>
              <a:off x="826050" y="2378695"/>
              <a:ext cx="834600" cy="5727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3308" name="Google Shape;3308;p61"/>
            <p:cNvSpPr txBox="1"/>
            <p:nvPr/>
          </p:nvSpPr>
          <p:spPr>
            <a:xfrm>
              <a:off x="844584" y="2341567"/>
              <a:ext cx="8346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Detection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Model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Training</a:t>
              </a:r>
              <a:endParaRPr b="1" sz="1000"/>
            </a:p>
          </p:txBody>
        </p:sp>
      </p:grpSp>
      <p:cxnSp>
        <p:nvCxnSpPr>
          <p:cNvPr id="3309" name="Google Shape;3309;p61"/>
          <p:cNvCxnSpPr>
            <a:stCxn id="3308" idx="3"/>
            <a:endCxn id="3064" idx="1"/>
          </p:cNvCxnSpPr>
          <p:nvPr/>
        </p:nvCxnSpPr>
        <p:spPr>
          <a:xfrm>
            <a:off x="8128676" y="803438"/>
            <a:ext cx="246600" cy="40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310" name="Google Shape;3310;p61"/>
          <p:cNvGrpSpPr/>
          <p:nvPr/>
        </p:nvGrpSpPr>
        <p:grpSpPr>
          <a:xfrm>
            <a:off x="1285625" y="4118009"/>
            <a:ext cx="1150200" cy="658667"/>
            <a:chOff x="1361825" y="3780025"/>
            <a:chExt cx="1150200" cy="658667"/>
          </a:xfrm>
        </p:grpSpPr>
        <p:sp>
          <p:nvSpPr>
            <p:cNvPr id="3259" name="Google Shape;3259;p61"/>
            <p:cNvSpPr/>
            <p:nvPr/>
          </p:nvSpPr>
          <p:spPr>
            <a:xfrm>
              <a:off x="1526725" y="3780025"/>
              <a:ext cx="853200" cy="5988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3311" name="Google Shape;3311;p61"/>
            <p:cNvSpPr txBox="1"/>
            <p:nvPr/>
          </p:nvSpPr>
          <p:spPr>
            <a:xfrm>
              <a:off x="1361825" y="3792192"/>
              <a:ext cx="1150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>
                  <a:solidFill>
                    <a:schemeClr val="dk1"/>
                  </a:solidFill>
                </a:rPr>
                <a:t>TTP</a:t>
              </a:r>
              <a:endParaRPr b="1" sz="10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>
                  <a:solidFill>
                    <a:schemeClr val="dk1"/>
                  </a:solidFill>
                </a:rPr>
                <a:t>Graph</a:t>
              </a:r>
              <a:endParaRPr b="1" sz="10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>
                  <a:solidFill>
                    <a:schemeClr val="dk1"/>
                  </a:solidFill>
                </a:rPr>
                <a:t>Reconstruction</a:t>
              </a:r>
              <a:endParaRPr/>
            </a:p>
          </p:txBody>
        </p:sp>
      </p:grpSp>
      <p:grpSp>
        <p:nvGrpSpPr>
          <p:cNvPr id="3312" name="Google Shape;3312;p61"/>
          <p:cNvGrpSpPr/>
          <p:nvPr/>
        </p:nvGrpSpPr>
        <p:grpSpPr>
          <a:xfrm>
            <a:off x="5181642" y="3084791"/>
            <a:ext cx="853134" cy="572700"/>
            <a:chOff x="826050" y="2378695"/>
            <a:chExt cx="853134" cy="572700"/>
          </a:xfrm>
        </p:grpSpPr>
        <p:sp>
          <p:nvSpPr>
            <p:cNvPr id="3313" name="Google Shape;3313;p61"/>
            <p:cNvSpPr/>
            <p:nvPr/>
          </p:nvSpPr>
          <p:spPr>
            <a:xfrm>
              <a:off x="826050" y="2378695"/>
              <a:ext cx="834600" cy="5727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3107" name="Google Shape;3107;p61"/>
            <p:cNvSpPr txBox="1"/>
            <p:nvPr/>
          </p:nvSpPr>
          <p:spPr>
            <a:xfrm>
              <a:off x="844584" y="2418604"/>
              <a:ext cx="834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Rule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Converter</a:t>
              </a:r>
              <a:endParaRPr b="1" sz="1000"/>
            </a:p>
          </p:txBody>
        </p:sp>
      </p:grpSp>
      <p:cxnSp>
        <p:nvCxnSpPr>
          <p:cNvPr id="3314" name="Google Shape;3314;p61"/>
          <p:cNvCxnSpPr/>
          <p:nvPr/>
        </p:nvCxnSpPr>
        <p:spPr>
          <a:xfrm>
            <a:off x="6047336" y="3371147"/>
            <a:ext cx="378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315" name="Google Shape;3315;p61"/>
          <p:cNvGrpSpPr/>
          <p:nvPr/>
        </p:nvGrpSpPr>
        <p:grpSpPr>
          <a:xfrm>
            <a:off x="7723612" y="2220602"/>
            <a:ext cx="1032462" cy="572700"/>
            <a:chOff x="826050" y="2378695"/>
            <a:chExt cx="853134" cy="572700"/>
          </a:xfrm>
        </p:grpSpPr>
        <p:sp>
          <p:nvSpPr>
            <p:cNvPr id="3316" name="Google Shape;3316;p61"/>
            <p:cNvSpPr/>
            <p:nvPr/>
          </p:nvSpPr>
          <p:spPr>
            <a:xfrm>
              <a:off x="826050" y="2378695"/>
              <a:ext cx="834600" cy="5727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3257" name="Google Shape;3257;p61"/>
            <p:cNvSpPr txBox="1"/>
            <p:nvPr/>
          </p:nvSpPr>
          <p:spPr>
            <a:xfrm>
              <a:off x="844584" y="2418604"/>
              <a:ext cx="834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Multi-process Matcher</a:t>
              </a:r>
              <a:endParaRPr b="1" sz="1000"/>
            </a:p>
          </p:txBody>
        </p:sp>
      </p:grpSp>
      <p:grpSp>
        <p:nvGrpSpPr>
          <p:cNvPr id="3317" name="Google Shape;3317;p61"/>
          <p:cNvGrpSpPr/>
          <p:nvPr/>
        </p:nvGrpSpPr>
        <p:grpSpPr>
          <a:xfrm>
            <a:off x="5529775" y="2150676"/>
            <a:ext cx="747827" cy="646500"/>
            <a:chOff x="816694" y="2320230"/>
            <a:chExt cx="841200" cy="646500"/>
          </a:xfrm>
        </p:grpSpPr>
        <p:sp>
          <p:nvSpPr>
            <p:cNvPr id="3318" name="Google Shape;3318;p61"/>
            <p:cNvSpPr/>
            <p:nvPr/>
          </p:nvSpPr>
          <p:spPr>
            <a:xfrm>
              <a:off x="826030" y="2386804"/>
              <a:ext cx="799800" cy="5079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3140" name="Google Shape;3140;p61"/>
            <p:cNvSpPr txBox="1"/>
            <p:nvPr/>
          </p:nvSpPr>
          <p:spPr>
            <a:xfrm>
              <a:off x="816694" y="2320230"/>
              <a:ext cx="841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Valid Rule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Filter</a:t>
              </a:r>
              <a:endParaRPr b="1" sz="1000"/>
            </a:p>
          </p:txBody>
        </p:sp>
      </p:grpSp>
      <p:grpSp>
        <p:nvGrpSpPr>
          <p:cNvPr id="3319" name="Google Shape;3319;p61"/>
          <p:cNvGrpSpPr/>
          <p:nvPr/>
        </p:nvGrpSpPr>
        <p:grpSpPr>
          <a:xfrm>
            <a:off x="6484594" y="2250233"/>
            <a:ext cx="691787" cy="136727"/>
            <a:chOff x="2193900" y="4331067"/>
            <a:chExt cx="1002300" cy="317600"/>
          </a:xfrm>
        </p:grpSpPr>
        <p:grpSp>
          <p:nvGrpSpPr>
            <p:cNvPr id="3320" name="Google Shape;3320;p61"/>
            <p:cNvGrpSpPr/>
            <p:nvPr/>
          </p:nvGrpSpPr>
          <p:grpSpPr>
            <a:xfrm>
              <a:off x="2345400" y="4331067"/>
              <a:ext cx="850800" cy="210000"/>
              <a:chOff x="863475" y="3440001"/>
              <a:chExt cx="850800" cy="210000"/>
            </a:xfrm>
          </p:grpSpPr>
          <p:sp>
            <p:nvSpPr>
              <p:cNvPr id="3321" name="Google Shape;3321;p61"/>
              <p:cNvSpPr/>
              <p:nvPr/>
            </p:nvSpPr>
            <p:spPr>
              <a:xfrm>
                <a:off x="863475" y="3440001"/>
                <a:ext cx="850800" cy="210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322" name="Google Shape;3322;p61"/>
              <p:cNvGrpSpPr/>
              <p:nvPr/>
            </p:nvGrpSpPr>
            <p:grpSpPr>
              <a:xfrm>
                <a:off x="924067" y="3456438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3323" name="Google Shape;3323;p61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3324" name="Google Shape;3324;p61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325" name="Google Shape;3325;p61"/>
                  <p:cNvCxnSpPr>
                    <a:stCxn id="3324" idx="6"/>
                    <a:endCxn id="3326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3326" name="Google Shape;3326;p61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327" name="Google Shape;3327;p61"/>
            <p:cNvGrpSpPr/>
            <p:nvPr/>
          </p:nvGrpSpPr>
          <p:grpSpPr>
            <a:xfrm>
              <a:off x="2269650" y="4384867"/>
              <a:ext cx="850800" cy="210000"/>
              <a:chOff x="863475" y="3440001"/>
              <a:chExt cx="850800" cy="210000"/>
            </a:xfrm>
          </p:grpSpPr>
          <p:sp>
            <p:nvSpPr>
              <p:cNvPr id="3328" name="Google Shape;3328;p61"/>
              <p:cNvSpPr/>
              <p:nvPr/>
            </p:nvSpPr>
            <p:spPr>
              <a:xfrm>
                <a:off x="863475" y="3440001"/>
                <a:ext cx="850800" cy="210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329" name="Google Shape;3329;p61"/>
              <p:cNvGrpSpPr/>
              <p:nvPr/>
            </p:nvGrpSpPr>
            <p:grpSpPr>
              <a:xfrm>
                <a:off x="924067" y="3456438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3330" name="Google Shape;3330;p61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3331" name="Google Shape;3331;p61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332" name="Google Shape;3332;p61"/>
                  <p:cNvCxnSpPr>
                    <a:stCxn id="3331" idx="6"/>
                    <a:endCxn id="3333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3333" name="Google Shape;3333;p61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334" name="Google Shape;3334;p61"/>
            <p:cNvGrpSpPr/>
            <p:nvPr/>
          </p:nvGrpSpPr>
          <p:grpSpPr>
            <a:xfrm>
              <a:off x="2193900" y="4438667"/>
              <a:ext cx="850800" cy="210000"/>
              <a:chOff x="863475" y="3440001"/>
              <a:chExt cx="850800" cy="210000"/>
            </a:xfrm>
          </p:grpSpPr>
          <p:sp>
            <p:nvSpPr>
              <p:cNvPr id="3335" name="Google Shape;3335;p61"/>
              <p:cNvSpPr/>
              <p:nvPr/>
            </p:nvSpPr>
            <p:spPr>
              <a:xfrm>
                <a:off x="863475" y="3440001"/>
                <a:ext cx="850800" cy="210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336" name="Google Shape;3336;p61"/>
              <p:cNvGrpSpPr/>
              <p:nvPr/>
            </p:nvGrpSpPr>
            <p:grpSpPr>
              <a:xfrm>
                <a:off x="924067" y="3456438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3337" name="Google Shape;3337;p61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3338" name="Google Shape;3338;p61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339" name="Google Shape;3339;p61"/>
                  <p:cNvCxnSpPr>
                    <a:stCxn id="3338" idx="6"/>
                    <a:endCxn id="3340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3340" name="Google Shape;3340;p61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3341" name="Google Shape;3341;p61"/>
          <p:cNvGrpSpPr/>
          <p:nvPr/>
        </p:nvGrpSpPr>
        <p:grpSpPr>
          <a:xfrm>
            <a:off x="6729575" y="2329577"/>
            <a:ext cx="453982" cy="415389"/>
            <a:chOff x="1541665" y="4111886"/>
            <a:chExt cx="534222" cy="1527167"/>
          </a:xfrm>
        </p:grpSpPr>
        <p:sp>
          <p:nvSpPr>
            <p:cNvPr id="3342" name="Google Shape;3342;p61"/>
            <p:cNvSpPr txBox="1"/>
            <p:nvPr/>
          </p:nvSpPr>
          <p:spPr>
            <a:xfrm>
              <a:off x="1577587" y="4111886"/>
              <a:ext cx="498300" cy="13581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solidFill>
                  <a:srgbClr val="434343"/>
                </a:solidFill>
              </a:endParaRPr>
            </a:p>
          </p:txBody>
        </p:sp>
        <p:sp>
          <p:nvSpPr>
            <p:cNvPr id="3343" name="Google Shape;3343;p61"/>
            <p:cNvSpPr txBox="1"/>
            <p:nvPr/>
          </p:nvSpPr>
          <p:spPr>
            <a:xfrm>
              <a:off x="1541665" y="4323553"/>
              <a:ext cx="498300" cy="13155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">
                  <a:solidFill>
                    <a:srgbClr val="38761D"/>
                  </a:solidFill>
                </a:rPr>
                <a:t>selection</a:t>
              </a:r>
              <a:r>
                <a:rPr lang="zh-TW" sz="100">
                  <a:solidFill>
                    <a:srgbClr val="6AA84F"/>
                  </a:solidFill>
                </a:rPr>
                <a:t>:</a:t>
              </a:r>
              <a:endParaRPr sz="100">
                <a:solidFill>
                  <a:srgbClr val="6AA84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">
                  <a:solidFill>
                    <a:srgbClr val="434343"/>
                  </a:solidFill>
                </a:rPr>
                <a:t>    - ZZZ: ^A.*B$</a:t>
              </a:r>
              <a:endParaRPr sz="1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">
                  <a:solidFill>
                    <a:srgbClr val="38761D"/>
                  </a:solidFill>
                </a:rPr>
                <a:t>filter:</a:t>
              </a:r>
              <a:endParaRPr sz="100">
                <a:solidFill>
                  <a:srgbClr val="38761D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">
                  <a:solidFill>
                    <a:srgbClr val="C9DAF8"/>
                  </a:solidFill>
                </a:rPr>
                <a:t>   </a:t>
              </a:r>
              <a:r>
                <a:rPr lang="zh-TW" sz="100">
                  <a:solidFill>
                    <a:srgbClr val="434343"/>
                  </a:solidFill>
                </a:rPr>
                <a:t> - XXX: ^(?=.*H)(?=.*I).*$</a:t>
              </a:r>
              <a:endParaRPr sz="100">
                <a:solidFill>
                  <a:srgbClr val="434343"/>
                </a:solidFill>
              </a:endParaRPr>
            </a:p>
          </p:txBody>
        </p:sp>
      </p:grpSp>
      <p:cxnSp>
        <p:nvCxnSpPr>
          <p:cNvPr id="3344" name="Google Shape;3344;p61"/>
          <p:cNvCxnSpPr>
            <a:stCxn id="3140" idx="3"/>
          </p:cNvCxnSpPr>
          <p:nvPr/>
        </p:nvCxnSpPr>
        <p:spPr>
          <a:xfrm>
            <a:off x="6277602" y="2473926"/>
            <a:ext cx="451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45" name="Google Shape;3345;p61"/>
          <p:cNvCxnSpPr>
            <a:endCxn id="3257" idx="1"/>
          </p:cNvCxnSpPr>
          <p:nvPr/>
        </p:nvCxnSpPr>
        <p:spPr>
          <a:xfrm>
            <a:off x="7344341" y="2489711"/>
            <a:ext cx="401700" cy="17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46" name="Google Shape;3346;p61"/>
          <p:cNvSpPr txBox="1"/>
          <p:nvPr/>
        </p:nvSpPr>
        <p:spPr>
          <a:xfrm>
            <a:off x="6119875" y="1831571"/>
            <a:ext cx="227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/>
              <a:t>Triplets / Custom Field Map / Valid Rules</a:t>
            </a:r>
            <a:endParaRPr sz="800"/>
          </a:p>
        </p:txBody>
      </p:sp>
      <p:sp>
        <p:nvSpPr>
          <p:cNvPr id="3347" name="Google Shape;3347;p61"/>
          <p:cNvSpPr/>
          <p:nvPr/>
        </p:nvSpPr>
        <p:spPr>
          <a:xfrm>
            <a:off x="6900" y="3018925"/>
            <a:ext cx="2468100" cy="2037900"/>
          </a:xfrm>
          <a:prstGeom prst="rect">
            <a:avLst/>
          </a:prstGeom>
          <a:solidFill>
            <a:srgbClr val="FFFFFF">
              <a:alpha val="8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8" name="Google Shape;3348;p61"/>
          <p:cNvSpPr/>
          <p:nvPr/>
        </p:nvSpPr>
        <p:spPr>
          <a:xfrm>
            <a:off x="131225" y="707150"/>
            <a:ext cx="3891900" cy="2037900"/>
          </a:xfrm>
          <a:prstGeom prst="rect">
            <a:avLst/>
          </a:prstGeom>
          <a:solidFill>
            <a:srgbClr val="FFFFFF">
              <a:alpha val="8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9" name="Google Shape;3349;p61"/>
          <p:cNvSpPr/>
          <p:nvPr/>
        </p:nvSpPr>
        <p:spPr>
          <a:xfrm>
            <a:off x="4023175" y="51075"/>
            <a:ext cx="5073600" cy="1704300"/>
          </a:xfrm>
          <a:prstGeom prst="rect">
            <a:avLst/>
          </a:prstGeom>
          <a:solidFill>
            <a:srgbClr val="FFFFFF">
              <a:alpha val="8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Background: Data Provenance</a:t>
            </a:r>
            <a:endParaRPr/>
          </a:p>
        </p:txBody>
      </p:sp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5" name="Google Shape;95;p17"/>
          <p:cNvSpPr/>
          <p:nvPr/>
        </p:nvSpPr>
        <p:spPr>
          <a:xfrm>
            <a:off x="3924150" y="4640150"/>
            <a:ext cx="1420500" cy="4911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96" name="Google Shape;96;p17"/>
          <p:cNvSpPr txBox="1"/>
          <p:nvPr/>
        </p:nvSpPr>
        <p:spPr>
          <a:xfrm>
            <a:off x="3979380" y="4640025"/>
            <a:ext cx="130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1"/>
                </a:solidFill>
              </a:rPr>
              <a:t>C:\Users\ezk\AppData\Local\Temp\PhishingAttachment.xlsm</a:t>
            </a:r>
            <a:endParaRPr sz="800">
              <a:solidFill>
                <a:schemeClr val="dk1"/>
              </a:solidFill>
            </a:endParaRPr>
          </a:p>
        </p:txBody>
      </p:sp>
      <p:grpSp>
        <p:nvGrpSpPr>
          <p:cNvPr id="97" name="Google Shape;97;p17"/>
          <p:cNvGrpSpPr/>
          <p:nvPr/>
        </p:nvGrpSpPr>
        <p:grpSpPr>
          <a:xfrm>
            <a:off x="1456150" y="3305400"/>
            <a:ext cx="4038015" cy="1416642"/>
            <a:chOff x="589575" y="890500"/>
            <a:chExt cx="4038015" cy="1416642"/>
          </a:xfrm>
        </p:grpSpPr>
        <p:sp>
          <p:nvSpPr>
            <p:cNvPr id="98" name="Google Shape;98;p17"/>
            <p:cNvSpPr/>
            <p:nvPr/>
          </p:nvSpPr>
          <p:spPr>
            <a:xfrm>
              <a:off x="589575" y="1621642"/>
              <a:ext cx="1679700" cy="685500"/>
            </a:xfrm>
            <a:prstGeom prst="ellipse">
              <a:avLst/>
            </a:prstGeom>
            <a:solidFill>
              <a:srgbClr val="C488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100"/>
                <a:t>powershell.exe</a:t>
              </a:r>
              <a:endParaRPr sz="1100"/>
            </a:p>
          </p:txBody>
        </p:sp>
        <p:grpSp>
          <p:nvGrpSpPr>
            <p:cNvPr id="99" name="Google Shape;99;p17"/>
            <p:cNvGrpSpPr/>
            <p:nvPr/>
          </p:nvGrpSpPr>
          <p:grpSpPr>
            <a:xfrm>
              <a:off x="2497363" y="890500"/>
              <a:ext cx="2130226" cy="758100"/>
              <a:chOff x="2497363" y="890500"/>
              <a:chExt cx="2130226" cy="758100"/>
            </a:xfrm>
          </p:grpSpPr>
          <p:sp>
            <p:nvSpPr>
              <p:cNvPr id="100" name="Google Shape;100;p17"/>
              <p:cNvSpPr/>
              <p:nvPr/>
            </p:nvSpPr>
            <p:spPr>
              <a:xfrm>
                <a:off x="2497363" y="890500"/>
                <a:ext cx="2106475" cy="758100"/>
              </a:xfrm>
              <a:prstGeom prst="flowChartDecision">
                <a:avLst/>
              </a:prstGeom>
              <a:solidFill>
                <a:srgbClr val="B58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01" name="Google Shape;101;p17"/>
              <p:cNvSpPr txBox="1"/>
              <p:nvPr/>
            </p:nvSpPr>
            <p:spPr>
              <a:xfrm>
                <a:off x="2574690" y="1110865"/>
                <a:ext cx="20529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700">
                    <a:solidFill>
                      <a:schemeClr val="dk1"/>
                    </a:solidFill>
                  </a:rPr>
                  <a:t>DESKTOP-BA1RQFC.blueteam.com:</a:t>
                </a:r>
                <a:r>
                  <a:rPr b="1" lang="zh-TW" sz="700">
                    <a:solidFill>
                      <a:srgbClr val="9900FF"/>
                    </a:solidFill>
                  </a:rPr>
                  <a:t> </a:t>
                </a:r>
                <a:r>
                  <a:rPr lang="zh-TW" sz="700">
                    <a:solidFill>
                      <a:schemeClr val="dk1"/>
                    </a:solidFill>
                  </a:rPr>
                  <a:t>65466 -&gt; </a:t>
                </a:r>
                <a:endParaRPr b="1" sz="700">
                  <a:solidFill>
                    <a:srgbClr val="9900FF"/>
                  </a:solidFill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700">
                    <a:solidFill>
                      <a:schemeClr val="dk1"/>
                    </a:solidFill>
                  </a:rPr>
                  <a:t>cdn-185-199-109-133.github:https</a:t>
                </a:r>
                <a:endParaRPr sz="700">
                  <a:solidFill>
                    <a:schemeClr val="dk1"/>
                  </a:solidFill>
                </a:endParaRPr>
              </a:p>
            </p:txBody>
          </p:sp>
        </p:grpSp>
      </p:grpSp>
      <p:sp>
        <p:nvSpPr>
          <p:cNvPr id="102" name="Google Shape;102;p17"/>
          <p:cNvSpPr txBox="1"/>
          <p:nvPr/>
        </p:nvSpPr>
        <p:spPr>
          <a:xfrm rot="-1393539">
            <a:off x="2868659" y="3889767"/>
            <a:ext cx="750850" cy="2771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/>
              <a:t>TCP Disconnect</a:t>
            </a:r>
            <a:endParaRPr sz="600"/>
          </a:p>
        </p:txBody>
      </p:sp>
      <p:sp>
        <p:nvSpPr>
          <p:cNvPr id="103" name="Google Shape;103;p17"/>
          <p:cNvSpPr txBox="1"/>
          <p:nvPr/>
        </p:nvSpPr>
        <p:spPr>
          <a:xfrm rot="1662129">
            <a:off x="3264871" y="4344008"/>
            <a:ext cx="567894" cy="2771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/>
              <a:t>CreateFile</a:t>
            </a:r>
            <a:endParaRPr sz="600"/>
          </a:p>
        </p:txBody>
      </p:sp>
      <p:sp>
        <p:nvSpPr>
          <p:cNvPr id="104" name="Google Shape;104;p17"/>
          <p:cNvSpPr txBox="1"/>
          <p:nvPr/>
        </p:nvSpPr>
        <p:spPr>
          <a:xfrm rot="1091454">
            <a:off x="2798896" y="4491044"/>
            <a:ext cx="1135869" cy="2769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/>
              <a:t>QueryBasicInformationFile</a:t>
            </a:r>
            <a:endParaRPr sz="600"/>
          </a:p>
        </p:txBody>
      </p:sp>
      <p:sp>
        <p:nvSpPr>
          <p:cNvPr id="105" name="Google Shape;105;p17"/>
          <p:cNvSpPr txBox="1"/>
          <p:nvPr/>
        </p:nvSpPr>
        <p:spPr>
          <a:xfrm rot="915307">
            <a:off x="2806453" y="4551383"/>
            <a:ext cx="567807" cy="277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/>
              <a:t>WriteFile</a:t>
            </a:r>
            <a:endParaRPr sz="600"/>
          </a:p>
        </p:txBody>
      </p:sp>
      <p:sp>
        <p:nvSpPr>
          <p:cNvPr id="106" name="Google Shape;106;p17"/>
          <p:cNvSpPr txBox="1"/>
          <p:nvPr/>
        </p:nvSpPr>
        <p:spPr>
          <a:xfrm rot="194184">
            <a:off x="2650006" y="4721573"/>
            <a:ext cx="589841" cy="277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/>
              <a:t>CloseFile</a:t>
            </a:r>
            <a:endParaRPr sz="600"/>
          </a:p>
        </p:txBody>
      </p:sp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143775" y="505600"/>
            <a:ext cx="9000300" cy="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3212" lvl="0" marL="457200" rtl="0" algn="l">
              <a:spcBef>
                <a:spcPts val="0"/>
              </a:spcBef>
              <a:spcAft>
                <a:spcPts val="0"/>
              </a:spcAft>
              <a:buSzPts val="1175"/>
              <a:buChar char="●"/>
            </a:pPr>
            <a:r>
              <a:rPr lang="zh-TW" sz="1175"/>
              <a:t>Provenance graphs encode causal dependence relations between system subjects (e.g., processes) and system objects (e.g., file, network, registry)</a:t>
            </a:r>
            <a:endParaRPr sz="1175"/>
          </a:p>
          <a:p>
            <a:pPr indent="-303212" lvl="0" marL="457200" rtl="0" algn="l">
              <a:spcBef>
                <a:spcPts val="0"/>
              </a:spcBef>
              <a:spcAft>
                <a:spcPts val="0"/>
              </a:spcAft>
              <a:buSzPts val="1175"/>
              <a:buChar char="●"/>
            </a:pPr>
            <a:r>
              <a:rPr lang="zh-TW" sz="1175"/>
              <a:t>navigating through a provenance graph is much more easier to observe the overall entity interaction than directly analyzing tedious logs events.</a:t>
            </a:r>
            <a:endParaRPr sz="1175"/>
          </a:p>
        </p:txBody>
      </p:sp>
      <p:grpSp>
        <p:nvGrpSpPr>
          <p:cNvPr id="108" name="Google Shape;108;p17"/>
          <p:cNvGrpSpPr/>
          <p:nvPr/>
        </p:nvGrpSpPr>
        <p:grpSpPr>
          <a:xfrm>
            <a:off x="2296000" y="3547584"/>
            <a:ext cx="1068000" cy="522300"/>
            <a:chOff x="1610200" y="3547584"/>
            <a:chExt cx="1068000" cy="522300"/>
          </a:xfrm>
        </p:grpSpPr>
        <p:sp>
          <p:nvSpPr>
            <p:cNvPr id="109" name="Google Shape;109;p17"/>
            <p:cNvSpPr txBox="1"/>
            <p:nvPr/>
          </p:nvSpPr>
          <p:spPr>
            <a:xfrm rot="-1418646">
              <a:off x="1780606" y="3670150"/>
              <a:ext cx="668738" cy="2771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600"/>
                <a:t>TCP Connect</a:t>
              </a:r>
              <a:endParaRPr sz="600"/>
            </a:p>
          </p:txBody>
        </p:sp>
        <p:cxnSp>
          <p:nvCxnSpPr>
            <p:cNvPr id="110" name="Google Shape;110;p17"/>
            <p:cNvCxnSpPr>
              <a:stCxn id="98" idx="0"/>
              <a:endCxn id="100" idx="1"/>
            </p:cNvCxnSpPr>
            <p:nvPr/>
          </p:nvCxnSpPr>
          <p:spPr>
            <a:xfrm flipH="1" rot="10800000">
              <a:off x="1610200" y="3684342"/>
              <a:ext cx="1068000" cy="35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11" name="Google Shape;111;p17"/>
          <p:cNvGrpSpPr/>
          <p:nvPr/>
        </p:nvGrpSpPr>
        <p:grpSpPr>
          <a:xfrm>
            <a:off x="2702305" y="3684532"/>
            <a:ext cx="688200" cy="579124"/>
            <a:chOff x="2016505" y="3684532"/>
            <a:chExt cx="688200" cy="579124"/>
          </a:xfrm>
        </p:grpSpPr>
        <p:sp>
          <p:nvSpPr>
            <p:cNvPr id="112" name="Google Shape;112;p17"/>
            <p:cNvSpPr txBox="1"/>
            <p:nvPr/>
          </p:nvSpPr>
          <p:spPr>
            <a:xfrm rot="-1787313">
              <a:off x="2043275" y="3847171"/>
              <a:ext cx="634661" cy="2770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600"/>
                <a:t>TCP Receive</a:t>
              </a:r>
              <a:endParaRPr sz="600"/>
            </a:p>
          </p:txBody>
        </p:sp>
        <p:cxnSp>
          <p:nvCxnSpPr>
            <p:cNvPr id="113" name="Google Shape;113;p17"/>
            <p:cNvCxnSpPr>
              <a:stCxn id="98" idx="7"/>
              <a:endCxn id="100" idx="1"/>
            </p:cNvCxnSpPr>
            <p:nvPr/>
          </p:nvCxnSpPr>
          <p:spPr>
            <a:xfrm flipH="1" rot="10800000">
              <a:off x="2204064" y="3684532"/>
              <a:ext cx="474000" cy="45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114" name="Google Shape;114;p17"/>
          <p:cNvCxnSpPr>
            <a:endCxn id="100" idx="1"/>
          </p:cNvCxnSpPr>
          <p:nvPr/>
        </p:nvCxnSpPr>
        <p:spPr>
          <a:xfrm flipH="1" rot="10800000">
            <a:off x="3084038" y="3684450"/>
            <a:ext cx="279900" cy="55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15" name="Google Shape;115;p17"/>
          <p:cNvGrpSpPr/>
          <p:nvPr/>
        </p:nvGrpSpPr>
        <p:grpSpPr>
          <a:xfrm>
            <a:off x="2609094" y="3684450"/>
            <a:ext cx="754844" cy="498810"/>
            <a:chOff x="1923294" y="3684450"/>
            <a:chExt cx="754844" cy="498810"/>
          </a:xfrm>
        </p:grpSpPr>
        <p:sp>
          <p:nvSpPr>
            <p:cNvPr id="116" name="Google Shape;116;p17"/>
            <p:cNvSpPr txBox="1"/>
            <p:nvPr/>
          </p:nvSpPr>
          <p:spPr>
            <a:xfrm rot="-1498061">
              <a:off x="1956156" y="3803399"/>
              <a:ext cx="548676" cy="2770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600"/>
                <a:t>TCP Send</a:t>
              </a:r>
              <a:endParaRPr sz="600"/>
            </a:p>
          </p:txBody>
        </p:sp>
        <p:cxnSp>
          <p:nvCxnSpPr>
            <p:cNvPr id="117" name="Google Shape;117;p17"/>
            <p:cNvCxnSpPr>
              <a:endCxn id="100" idx="1"/>
            </p:cNvCxnSpPr>
            <p:nvPr/>
          </p:nvCxnSpPr>
          <p:spPr>
            <a:xfrm flipH="1" rot="10800000">
              <a:off x="1927238" y="3684450"/>
              <a:ext cx="750900" cy="395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118" name="Google Shape;118;p17"/>
          <p:cNvCxnSpPr>
            <a:stCxn id="98" idx="6"/>
            <a:endCxn id="96" idx="1"/>
          </p:cNvCxnSpPr>
          <p:nvPr/>
        </p:nvCxnSpPr>
        <p:spPr>
          <a:xfrm>
            <a:off x="3135850" y="4379292"/>
            <a:ext cx="843600" cy="5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" name="Google Shape;119;p17"/>
          <p:cNvCxnSpPr>
            <a:endCxn id="95" idx="1"/>
          </p:cNvCxnSpPr>
          <p:nvPr/>
        </p:nvCxnSpPr>
        <p:spPr>
          <a:xfrm>
            <a:off x="3021150" y="4569500"/>
            <a:ext cx="903000" cy="31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" name="Google Shape;120;p17"/>
          <p:cNvCxnSpPr>
            <a:stCxn id="98" idx="4"/>
            <a:endCxn id="96" idx="1"/>
          </p:cNvCxnSpPr>
          <p:nvPr/>
        </p:nvCxnSpPr>
        <p:spPr>
          <a:xfrm>
            <a:off x="2296000" y="4722042"/>
            <a:ext cx="1683300" cy="19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Google Shape;121;p17"/>
          <p:cNvCxnSpPr>
            <a:endCxn id="95" idx="1"/>
          </p:cNvCxnSpPr>
          <p:nvPr/>
        </p:nvCxnSpPr>
        <p:spPr>
          <a:xfrm>
            <a:off x="2763750" y="4682600"/>
            <a:ext cx="1160400" cy="20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22" name="Google Shape;122;p17"/>
          <p:cNvGrpSpPr/>
          <p:nvPr/>
        </p:nvGrpSpPr>
        <p:grpSpPr>
          <a:xfrm>
            <a:off x="1197800" y="1503125"/>
            <a:ext cx="5055250" cy="1639850"/>
            <a:chOff x="283400" y="1503125"/>
            <a:chExt cx="5055250" cy="1639850"/>
          </a:xfrm>
        </p:grpSpPr>
        <p:grpSp>
          <p:nvGrpSpPr>
            <p:cNvPr id="123" name="Google Shape;123;p17"/>
            <p:cNvGrpSpPr/>
            <p:nvPr/>
          </p:nvGrpSpPr>
          <p:grpSpPr>
            <a:xfrm>
              <a:off x="283400" y="1503125"/>
              <a:ext cx="5037527" cy="1639703"/>
              <a:chOff x="-7825" y="152400"/>
              <a:chExt cx="6203851" cy="2277998"/>
            </a:xfrm>
          </p:grpSpPr>
          <p:pic>
            <p:nvPicPr>
              <p:cNvPr id="124" name="Google Shape;124;p17"/>
              <p:cNvPicPr preferRelativeResize="0"/>
              <p:nvPr/>
            </p:nvPicPr>
            <p:blipFill rotWithShape="1">
              <a:blip r:embed="rId3">
                <a:alphaModFix/>
              </a:blip>
              <a:srcRect b="73295" l="0" r="32240" t="0"/>
              <a:stretch/>
            </p:blipFill>
            <p:spPr>
              <a:xfrm>
                <a:off x="0" y="152400"/>
                <a:ext cx="6196026" cy="12717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5" name="Google Shape;125;p17"/>
              <p:cNvPicPr preferRelativeResize="0"/>
              <p:nvPr/>
            </p:nvPicPr>
            <p:blipFill rotWithShape="1">
              <a:blip r:embed="rId3">
                <a:alphaModFix/>
              </a:blip>
              <a:srcRect b="46585" l="0" r="32240" t="40102"/>
              <a:stretch/>
            </p:blipFill>
            <p:spPr>
              <a:xfrm>
                <a:off x="0" y="1377177"/>
                <a:ext cx="6196026" cy="6339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6" name="Google Shape;126;p17"/>
              <p:cNvPicPr preferRelativeResize="0"/>
              <p:nvPr/>
            </p:nvPicPr>
            <p:blipFill rotWithShape="1">
              <a:blip r:embed="rId3">
                <a:alphaModFix/>
              </a:blip>
              <a:srcRect b="3197" l="0" r="32240" t="87837"/>
              <a:stretch/>
            </p:blipFill>
            <p:spPr>
              <a:xfrm>
                <a:off x="-7825" y="2003473"/>
                <a:ext cx="6196026" cy="4269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7" name="Google Shape;127;p17"/>
            <p:cNvGrpSpPr/>
            <p:nvPr/>
          </p:nvGrpSpPr>
          <p:grpSpPr>
            <a:xfrm>
              <a:off x="2364375" y="2034775"/>
              <a:ext cx="2974275" cy="1108200"/>
              <a:chOff x="2364375" y="2034775"/>
              <a:chExt cx="2974275" cy="1108200"/>
            </a:xfrm>
          </p:grpSpPr>
          <p:sp>
            <p:nvSpPr>
              <p:cNvPr id="128" name="Google Shape;128;p17"/>
              <p:cNvSpPr/>
              <p:nvPr/>
            </p:nvSpPr>
            <p:spPr>
              <a:xfrm>
                <a:off x="2364450" y="2034775"/>
                <a:ext cx="2974200" cy="391500"/>
              </a:xfrm>
              <a:prstGeom prst="rect">
                <a:avLst/>
              </a:prstGeom>
              <a:noFill/>
              <a:ln cap="flat" cmpd="sng" w="38100">
                <a:solidFill>
                  <a:srgbClr val="99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17"/>
              <p:cNvSpPr/>
              <p:nvPr/>
            </p:nvSpPr>
            <p:spPr>
              <a:xfrm>
                <a:off x="2364375" y="2415775"/>
                <a:ext cx="2974200" cy="727200"/>
              </a:xfrm>
              <a:prstGeom prst="rect">
                <a:avLst/>
              </a:prstGeom>
              <a:noFill/>
              <a:ln cap="flat" cmpd="sng" w="38100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0" name="Google Shape;130;p17"/>
          <p:cNvSpPr/>
          <p:nvPr/>
        </p:nvSpPr>
        <p:spPr>
          <a:xfrm>
            <a:off x="1559300" y="2042725"/>
            <a:ext cx="688200" cy="1116900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7"/>
          <p:cNvSpPr txBox="1"/>
          <p:nvPr/>
        </p:nvSpPr>
        <p:spPr>
          <a:xfrm>
            <a:off x="1460525" y="3073900"/>
            <a:ext cx="106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C4125"/>
                </a:solidFill>
              </a:rPr>
              <a:t>system subject: process</a:t>
            </a:r>
            <a:endParaRPr sz="1000">
              <a:solidFill>
                <a:srgbClr val="CC4125"/>
              </a:solidFill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5281395" y="2013605"/>
            <a:ext cx="106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9900FF"/>
                </a:solidFill>
                <a:highlight>
                  <a:srgbClr val="EFEFEF"/>
                </a:highlight>
              </a:rPr>
              <a:t>system object: network</a:t>
            </a:r>
            <a:endParaRPr sz="1000">
              <a:solidFill>
                <a:srgbClr val="9900FF"/>
              </a:solidFill>
              <a:highlight>
                <a:srgbClr val="EFEFEF"/>
              </a:highlight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5357595" y="2658843"/>
            <a:ext cx="106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38761D"/>
                </a:solidFill>
                <a:highlight>
                  <a:schemeClr val="lt2"/>
                </a:highlight>
              </a:rPr>
              <a:t>system object: file</a:t>
            </a:r>
            <a:endParaRPr sz="1000">
              <a:solidFill>
                <a:srgbClr val="38761D"/>
              </a:solidFill>
              <a:highlight>
                <a:schemeClr val="lt2"/>
              </a:highlight>
            </a:endParaRPr>
          </a:p>
        </p:txBody>
      </p:sp>
      <p:sp>
        <p:nvSpPr>
          <p:cNvPr id="134" name="Google Shape;134;p17"/>
          <p:cNvSpPr/>
          <p:nvPr/>
        </p:nvSpPr>
        <p:spPr>
          <a:xfrm>
            <a:off x="2569200" y="2026000"/>
            <a:ext cx="688200" cy="1116900"/>
          </a:xfrm>
          <a:prstGeom prst="rect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7"/>
          <p:cNvSpPr txBox="1"/>
          <p:nvPr/>
        </p:nvSpPr>
        <p:spPr>
          <a:xfrm>
            <a:off x="2603525" y="3073900"/>
            <a:ext cx="65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222222"/>
                </a:solidFill>
              </a:rPr>
              <a:t>relation</a:t>
            </a:r>
            <a:endParaRPr sz="1000">
              <a:solidFill>
                <a:srgbClr val="222222"/>
              </a:solidFill>
            </a:endParaRPr>
          </a:p>
        </p:txBody>
      </p:sp>
      <p:sp>
        <p:nvSpPr>
          <p:cNvPr id="136" name="Google Shape;136;p17"/>
          <p:cNvSpPr txBox="1"/>
          <p:nvPr/>
        </p:nvSpPr>
        <p:spPr>
          <a:xfrm>
            <a:off x="6535638" y="2056425"/>
            <a:ext cx="2010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CC0000"/>
                </a:solidFill>
              </a:rPr>
              <a:t>1. Connect to github</a:t>
            </a:r>
            <a:endParaRPr sz="1300">
              <a:solidFill>
                <a:srgbClr val="CC0000"/>
              </a:solidFill>
            </a:endParaRPr>
          </a:p>
        </p:txBody>
      </p:sp>
      <p:sp>
        <p:nvSpPr>
          <p:cNvPr id="137" name="Google Shape;137;p17"/>
          <p:cNvSpPr txBox="1"/>
          <p:nvPr/>
        </p:nvSpPr>
        <p:spPr>
          <a:xfrm>
            <a:off x="6544253" y="2618575"/>
            <a:ext cx="2955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CC0000"/>
                </a:solidFill>
              </a:rPr>
              <a:t>2. Download Phishing Attachment</a:t>
            </a:r>
            <a:endParaRPr sz="1300">
              <a:solidFill>
                <a:srgbClr val="CC0000"/>
              </a:solidFill>
            </a:endParaRPr>
          </a:p>
        </p:txBody>
      </p:sp>
      <p:sp>
        <p:nvSpPr>
          <p:cNvPr id="138" name="Google Shape;138;p17"/>
          <p:cNvSpPr/>
          <p:nvPr/>
        </p:nvSpPr>
        <p:spPr>
          <a:xfrm>
            <a:off x="1047325" y="1982525"/>
            <a:ext cx="5378400" cy="463800"/>
          </a:xfrm>
          <a:prstGeom prst="bracePair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1047325" y="2439725"/>
            <a:ext cx="5438100" cy="733800"/>
          </a:xfrm>
          <a:prstGeom prst="bracePair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7"/>
          <p:cNvSpPr/>
          <p:nvPr/>
        </p:nvSpPr>
        <p:spPr>
          <a:xfrm>
            <a:off x="373775" y="2522325"/>
            <a:ext cx="548700" cy="17817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7"/>
          <p:cNvSpPr txBox="1"/>
          <p:nvPr/>
        </p:nvSpPr>
        <p:spPr>
          <a:xfrm>
            <a:off x="5413263" y="3444850"/>
            <a:ext cx="2010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CC0000"/>
                </a:solidFill>
              </a:rPr>
              <a:t>1. Connect to github</a:t>
            </a:r>
            <a:endParaRPr sz="1300">
              <a:solidFill>
                <a:srgbClr val="CC0000"/>
              </a:solidFill>
            </a:endParaRPr>
          </a:p>
        </p:txBody>
      </p:sp>
      <p:sp>
        <p:nvSpPr>
          <p:cNvPr id="142" name="Google Shape;142;p17"/>
          <p:cNvSpPr txBox="1"/>
          <p:nvPr/>
        </p:nvSpPr>
        <p:spPr>
          <a:xfrm>
            <a:off x="5311778" y="4693250"/>
            <a:ext cx="2955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CC0000"/>
                </a:solidFill>
              </a:rPr>
              <a:t>2. Download Phishing Attachment</a:t>
            </a:r>
            <a:endParaRPr sz="13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3" name="Shape 3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4" name="Google Shape;3354;p62"/>
          <p:cNvGrpSpPr/>
          <p:nvPr/>
        </p:nvGrpSpPr>
        <p:grpSpPr>
          <a:xfrm>
            <a:off x="4023179" y="1843258"/>
            <a:ext cx="4890228" cy="2137973"/>
            <a:chOff x="4387904" y="2521901"/>
            <a:chExt cx="3513600" cy="1056415"/>
          </a:xfrm>
        </p:grpSpPr>
        <p:sp>
          <p:nvSpPr>
            <p:cNvPr id="3355" name="Google Shape;3355;p62"/>
            <p:cNvSpPr/>
            <p:nvPr/>
          </p:nvSpPr>
          <p:spPr>
            <a:xfrm>
              <a:off x="4387904" y="2525916"/>
              <a:ext cx="3513600" cy="10524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3356" name="Google Shape;3356;p62"/>
            <p:cNvSpPr txBox="1"/>
            <p:nvPr/>
          </p:nvSpPr>
          <p:spPr>
            <a:xfrm>
              <a:off x="4433125" y="2521901"/>
              <a:ext cx="2037600" cy="16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Rule-based Method</a:t>
              </a:r>
              <a:endParaRPr b="1" sz="1000"/>
            </a:p>
          </p:txBody>
        </p:sp>
      </p:grpSp>
      <p:sp>
        <p:nvSpPr>
          <p:cNvPr id="3357" name="Google Shape;3357;p62"/>
          <p:cNvSpPr txBox="1"/>
          <p:nvPr/>
        </p:nvSpPr>
        <p:spPr>
          <a:xfrm>
            <a:off x="6803038" y="2064638"/>
            <a:ext cx="548700" cy="507900"/>
          </a:xfrm>
          <a:prstGeom prst="rect">
            <a:avLst/>
          </a:prstGeom>
          <a:solidFill>
            <a:srgbClr val="20124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00FF00"/>
                </a:solidFill>
              </a:rPr>
              <a:t>registry:</a:t>
            </a:r>
            <a:endParaRPr sz="3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C9DAF8"/>
                </a:solidFill>
              </a:rPr>
              <a:t>    attr:</a:t>
            </a:r>
            <a:endParaRPr sz="3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C9DAF8"/>
                </a:solidFill>
              </a:rPr>
              <a:t>        - OOO: src_ooo</a:t>
            </a:r>
            <a:br>
              <a:rPr lang="zh-TW" sz="300">
                <a:solidFill>
                  <a:srgbClr val="C9DAF8"/>
                </a:solidFill>
              </a:rPr>
            </a:br>
            <a:r>
              <a:rPr lang="zh-TW" sz="300">
                <a:solidFill>
                  <a:srgbClr val="C9DAF8"/>
                </a:solidFill>
              </a:rPr>
              <a:t>        - XXX: dst_xxx</a:t>
            </a:r>
            <a:endParaRPr sz="3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C9DAF8"/>
                </a:solidFill>
              </a:rPr>
              <a:t>    relation:</a:t>
            </a:r>
            <a:endParaRPr sz="3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00FF00"/>
                </a:solidFill>
              </a:rPr>
              <a:t>network:</a:t>
            </a:r>
            <a:endParaRPr sz="3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C9DAF8"/>
                </a:solidFill>
              </a:rPr>
              <a:t>    …</a:t>
            </a:r>
            <a:endParaRPr sz="300">
              <a:solidFill>
                <a:srgbClr val="C9DAF8"/>
              </a:solidFill>
            </a:endParaRPr>
          </a:p>
        </p:txBody>
      </p:sp>
      <p:grpSp>
        <p:nvGrpSpPr>
          <p:cNvPr id="3358" name="Google Shape;3358;p62"/>
          <p:cNvGrpSpPr/>
          <p:nvPr/>
        </p:nvGrpSpPr>
        <p:grpSpPr>
          <a:xfrm>
            <a:off x="4023500" y="238526"/>
            <a:ext cx="4890228" cy="1381297"/>
            <a:chOff x="4387894" y="2309289"/>
            <a:chExt cx="3513600" cy="1284688"/>
          </a:xfrm>
        </p:grpSpPr>
        <p:sp>
          <p:nvSpPr>
            <p:cNvPr id="3359" name="Google Shape;3359;p62"/>
            <p:cNvSpPr/>
            <p:nvPr/>
          </p:nvSpPr>
          <p:spPr>
            <a:xfrm>
              <a:off x="4387894" y="2315377"/>
              <a:ext cx="3513600" cy="1278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22222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3360" name="Google Shape;3360;p62"/>
            <p:cNvSpPr txBox="1"/>
            <p:nvPr/>
          </p:nvSpPr>
          <p:spPr>
            <a:xfrm>
              <a:off x="4433125" y="2309289"/>
              <a:ext cx="2037600" cy="31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DL-based Method</a:t>
              </a:r>
              <a:endParaRPr b="1" sz="1000"/>
            </a:p>
          </p:txBody>
        </p:sp>
      </p:grpSp>
      <p:sp>
        <p:nvSpPr>
          <p:cNvPr id="3361" name="Google Shape;3361;p62"/>
          <p:cNvSpPr txBox="1"/>
          <p:nvPr>
            <p:ph idx="4294967295" type="title"/>
          </p:nvPr>
        </p:nvSpPr>
        <p:spPr>
          <a:xfrm>
            <a:off x="6900" y="-12175"/>
            <a:ext cx="401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Sigma</a:t>
            </a:r>
            <a:endParaRPr/>
          </a:p>
        </p:txBody>
      </p:sp>
      <p:pic>
        <p:nvPicPr>
          <p:cNvPr id="3362" name="Google Shape;336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75" y="1386999"/>
            <a:ext cx="374200" cy="3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3" name="Google Shape;336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625" y="1362349"/>
            <a:ext cx="423500" cy="4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4" name="Google Shape;3364;p62"/>
          <p:cNvSpPr txBox="1"/>
          <p:nvPr/>
        </p:nvSpPr>
        <p:spPr>
          <a:xfrm>
            <a:off x="43300" y="1755400"/>
            <a:ext cx="977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Windows 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Audit Logs</a:t>
            </a:r>
            <a:endParaRPr sz="1000"/>
          </a:p>
        </p:txBody>
      </p:sp>
      <p:sp>
        <p:nvSpPr>
          <p:cNvPr id="3365" name="Google Shape;3365;p62"/>
          <p:cNvSpPr txBox="1"/>
          <p:nvPr/>
        </p:nvSpPr>
        <p:spPr>
          <a:xfrm>
            <a:off x="2219075" y="1980750"/>
            <a:ext cx="125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Provenance Graph</a:t>
            </a:r>
            <a:endParaRPr sz="1000"/>
          </a:p>
        </p:txBody>
      </p:sp>
      <p:grpSp>
        <p:nvGrpSpPr>
          <p:cNvPr id="3366" name="Google Shape;3366;p62"/>
          <p:cNvGrpSpPr/>
          <p:nvPr/>
        </p:nvGrpSpPr>
        <p:grpSpPr>
          <a:xfrm>
            <a:off x="2360102" y="1116227"/>
            <a:ext cx="1002243" cy="806107"/>
            <a:chOff x="3630964" y="-26772"/>
            <a:chExt cx="1759246" cy="1407064"/>
          </a:xfrm>
        </p:grpSpPr>
        <p:grpSp>
          <p:nvGrpSpPr>
            <p:cNvPr id="3367" name="Google Shape;3367;p62"/>
            <p:cNvGrpSpPr/>
            <p:nvPr/>
          </p:nvGrpSpPr>
          <p:grpSpPr>
            <a:xfrm>
              <a:off x="3630964" y="25496"/>
              <a:ext cx="1759246" cy="1354797"/>
              <a:chOff x="381092" y="1605392"/>
              <a:chExt cx="3520605" cy="2491351"/>
            </a:xfrm>
          </p:grpSpPr>
          <p:sp>
            <p:nvSpPr>
              <p:cNvPr id="3368" name="Google Shape;3368;p62"/>
              <p:cNvSpPr/>
              <p:nvPr/>
            </p:nvSpPr>
            <p:spPr>
              <a:xfrm>
                <a:off x="2127022" y="2269592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9" name="Google Shape;3369;p62"/>
              <p:cNvSpPr/>
              <p:nvPr/>
            </p:nvSpPr>
            <p:spPr>
              <a:xfrm>
                <a:off x="1026416" y="2269592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370" name="Google Shape;3370;p62"/>
              <p:cNvCxnSpPr>
                <a:stCxn id="3369" idx="6"/>
                <a:endCxn id="3368" idx="2"/>
              </p:cNvCxnSpPr>
              <p:nvPr/>
            </p:nvCxnSpPr>
            <p:spPr>
              <a:xfrm>
                <a:off x="1281116" y="2396042"/>
                <a:ext cx="84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3371" name="Google Shape;3371;p62"/>
              <p:cNvSpPr/>
              <p:nvPr/>
            </p:nvSpPr>
            <p:spPr>
              <a:xfrm>
                <a:off x="1026416" y="2765095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2" name="Google Shape;3372;p62"/>
              <p:cNvSpPr/>
              <p:nvPr/>
            </p:nvSpPr>
            <p:spPr>
              <a:xfrm>
                <a:off x="1491111" y="2765095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3" name="Google Shape;3373;p62"/>
              <p:cNvSpPr/>
              <p:nvPr/>
            </p:nvSpPr>
            <p:spPr>
              <a:xfrm>
                <a:off x="466593" y="2765095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4" name="Google Shape;3374;p62"/>
              <p:cNvSpPr/>
              <p:nvPr/>
            </p:nvSpPr>
            <p:spPr>
              <a:xfrm>
                <a:off x="721408" y="3307263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5" name="Google Shape;3375;p62"/>
              <p:cNvSpPr/>
              <p:nvPr/>
            </p:nvSpPr>
            <p:spPr>
              <a:xfrm>
                <a:off x="564672" y="1887961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6" name="Google Shape;3376;p62"/>
              <p:cNvSpPr/>
              <p:nvPr/>
            </p:nvSpPr>
            <p:spPr>
              <a:xfrm>
                <a:off x="381092" y="2310112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7" name="Google Shape;3377;p62"/>
              <p:cNvSpPr/>
              <p:nvPr/>
            </p:nvSpPr>
            <p:spPr>
              <a:xfrm>
                <a:off x="1409822" y="3347724"/>
                <a:ext cx="336000" cy="171900"/>
              </a:xfrm>
              <a:prstGeom prst="rect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8" name="Google Shape;3378;p62"/>
              <p:cNvSpPr/>
              <p:nvPr/>
            </p:nvSpPr>
            <p:spPr>
              <a:xfrm>
                <a:off x="2086377" y="2846018"/>
                <a:ext cx="336000" cy="171900"/>
              </a:xfrm>
              <a:prstGeom prst="rect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9" name="Google Shape;3379;p62"/>
              <p:cNvSpPr/>
              <p:nvPr/>
            </p:nvSpPr>
            <p:spPr>
              <a:xfrm>
                <a:off x="2127022" y="3341520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0" name="Google Shape;3380;p62"/>
              <p:cNvSpPr/>
              <p:nvPr/>
            </p:nvSpPr>
            <p:spPr>
              <a:xfrm>
                <a:off x="1100466" y="3782958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1" name="Google Shape;3381;p62"/>
              <p:cNvSpPr/>
              <p:nvPr/>
            </p:nvSpPr>
            <p:spPr>
              <a:xfrm>
                <a:off x="3078442" y="2845479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2" name="Google Shape;3382;p62"/>
              <p:cNvSpPr/>
              <p:nvPr/>
            </p:nvSpPr>
            <p:spPr>
              <a:xfrm>
                <a:off x="3078442" y="3080388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3" name="Google Shape;3383;p62"/>
              <p:cNvSpPr/>
              <p:nvPr/>
            </p:nvSpPr>
            <p:spPr>
              <a:xfrm>
                <a:off x="3078442" y="3315297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4" name="Google Shape;3384;p62"/>
              <p:cNvSpPr/>
              <p:nvPr/>
            </p:nvSpPr>
            <p:spPr>
              <a:xfrm>
                <a:off x="3078442" y="3550207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5" name="Google Shape;3385;p62"/>
              <p:cNvSpPr/>
              <p:nvPr/>
            </p:nvSpPr>
            <p:spPr>
              <a:xfrm>
                <a:off x="3078442" y="3843843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6" name="Google Shape;3386;p62"/>
              <p:cNvSpPr/>
              <p:nvPr/>
            </p:nvSpPr>
            <p:spPr>
              <a:xfrm>
                <a:off x="3646883" y="3594464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7" name="Google Shape;3387;p62"/>
              <p:cNvSpPr/>
              <p:nvPr/>
            </p:nvSpPr>
            <p:spPr>
              <a:xfrm>
                <a:off x="3646883" y="3888101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388" name="Google Shape;3388;p62"/>
              <p:cNvCxnSpPr>
                <a:stCxn id="3369" idx="0"/>
                <a:endCxn id="3389" idx="1"/>
              </p:cNvCxnSpPr>
              <p:nvPr/>
            </p:nvCxnSpPr>
            <p:spPr>
              <a:xfrm rot="10800000">
                <a:off x="1038866" y="1605392"/>
                <a:ext cx="114900" cy="66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390" name="Google Shape;3390;p62"/>
              <p:cNvCxnSpPr>
                <a:stCxn id="3369" idx="1"/>
                <a:endCxn id="3375" idx="5"/>
              </p:cNvCxnSpPr>
              <p:nvPr/>
            </p:nvCxnSpPr>
            <p:spPr>
              <a:xfrm rot="10800000">
                <a:off x="782016" y="2103829"/>
                <a:ext cx="281700" cy="202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391" name="Google Shape;3391;p62"/>
              <p:cNvCxnSpPr>
                <a:stCxn id="3369" idx="2"/>
                <a:endCxn id="3376" idx="3"/>
              </p:cNvCxnSpPr>
              <p:nvPr/>
            </p:nvCxnSpPr>
            <p:spPr>
              <a:xfrm rot="10800000">
                <a:off x="635816" y="2396042"/>
                <a:ext cx="390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392" name="Google Shape;3392;p62"/>
              <p:cNvCxnSpPr>
                <a:stCxn id="3369" idx="3"/>
                <a:endCxn id="3373" idx="7"/>
              </p:cNvCxnSpPr>
              <p:nvPr/>
            </p:nvCxnSpPr>
            <p:spPr>
              <a:xfrm flipH="1">
                <a:off x="683916" y="2485456"/>
                <a:ext cx="379800" cy="31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393" name="Google Shape;3393;p62"/>
              <p:cNvCxnSpPr>
                <a:stCxn id="3369" idx="4"/>
                <a:endCxn id="3371" idx="0"/>
              </p:cNvCxnSpPr>
              <p:nvPr/>
            </p:nvCxnSpPr>
            <p:spPr>
              <a:xfrm>
                <a:off x="1153766" y="2522492"/>
                <a:ext cx="0" cy="24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394" name="Google Shape;3394;p62"/>
              <p:cNvCxnSpPr>
                <a:stCxn id="3371" idx="3"/>
                <a:endCxn id="3374" idx="7"/>
              </p:cNvCxnSpPr>
              <p:nvPr/>
            </p:nvCxnSpPr>
            <p:spPr>
              <a:xfrm flipH="1">
                <a:off x="938916" y="2980958"/>
                <a:ext cx="124800" cy="36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395" name="Google Shape;3395;p62"/>
              <p:cNvCxnSpPr>
                <a:stCxn id="3371" idx="5"/>
                <a:endCxn id="3377" idx="0"/>
              </p:cNvCxnSpPr>
              <p:nvPr/>
            </p:nvCxnSpPr>
            <p:spPr>
              <a:xfrm>
                <a:off x="1243817" y="2980958"/>
                <a:ext cx="333900" cy="366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396" name="Google Shape;3396;p62"/>
              <p:cNvCxnSpPr>
                <a:stCxn id="3371" idx="6"/>
                <a:endCxn id="3372" idx="2"/>
              </p:cNvCxnSpPr>
              <p:nvPr/>
            </p:nvCxnSpPr>
            <p:spPr>
              <a:xfrm>
                <a:off x="1281116" y="2891545"/>
                <a:ext cx="210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397" name="Google Shape;3397;p62"/>
              <p:cNvCxnSpPr>
                <a:stCxn id="3374" idx="5"/>
                <a:endCxn id="3380" idx="1"/>
              </p:cNvCxnSpPr>
              <p:nvPr/>
            </p:nvCxnSpPr>
            <p:spPr>
              <a:xfrm>
                <a:off x="938808" y="3523126"/>
                <a:ext cx="198900" cy="297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398" name="Google Shape;3398;p62"/>
              <p:cNvCxnSpPr>
                <a:stCxn id="3379" idx="2"/>
                <a:endCxn id="3377" idx="3"/>
              </p:cNvCxnSpPr>
              <p:nvPr/>
            </p:nvCxnSpPr>
            <p:spPr>
              <a:xfrm rot="10800000">
                <a:off x="1745722" y="3433770"/>
                <a:ext cx="381300" cy="3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399" name="Google Shape;3399;p62"/>
              <p:cNvCxnSpPr>
                <a:stCxn id="3368" idx="6"/>
                <a:endCxn id="3381" idx="1"/>
              </p:cNvCxnSpPr>
              <p:nvPr/>
            </p:nvCxnSpPr>
            <p:spPr>
              <a:xfrm>
                <a:off x="2381722" y="2396042"/>
                <a:ext cx="696600" cy="53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400" name="Google Shape;3400;p62"/>
              <p:cNvCxnSpPr>
                <a:stCxn id="3368" idx="6"/>
                <a:endCxn id="3383" idx="1"/>
              </p:cNvCxnSpPr>
              <p:nvPr/>
            </p:nvCxnSpPr>
            <p:spPr>
              <a:xfrm>
                <a:off x="2381722" y="2396042"/>
                <a:ext cx="696600" cy="1005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401" name="Google Shape;3401;p62"/>
              <p:cNvCxnSpPr>
                <a:stCxn id="3368" idx="6"/>
                <a:endCxn id="3382" idx="1"/>
              </p:cNvCxnSpPr>
              <p:nvPr/>
            </p:nvCxnSpPr>
            <p:spPr>
              <a:xfrm>
                <a:off x="2381722" y="2396042"/>
                <a:ext cx="696600" cy="770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402" name="Google Shape;3402;p62"/>
              <p:cNvCxnSpPr>
                <a:stCxn id="3368" idx="6"/>
                <a:endCxn id="3384" idx="2"/>
              </p:cNvCxnSpPr>
              <p:nvPr/>
            </p:nvCxnSpPr>
            <p:spPr>
              <a:xfrm>
                <a:off x="2381722" y="2396042"/>
                <a:ext cx="696600" cy="1280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403" name="Google Shape;3403;p62"/>
              <p:cNvCxnSpPr>
                <a:stCxn id="3368" idx="6"/>
                <a:endCxn id="3385" idx="2"/>
              </p:cNvCxnSpPr>
              <p:nvPr/>
            </p:nvCxnSpPr>
            <p:spPr>
              <a:xfrm>
                <a:off x="2381722" y="2396042"/>
                <a:ext cx="696600" cy="157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404" name="Google Shape;3404;p62"/>
              <p:cNvCxnSpPr>
                <a:stCxn id="3379" idx="0"/>
                <a:endCxn id="3378" idx="2"/>
              </p:cNvCxnSpPr>
              <p:nvPr/>
            </p:nvCxnSpPr>
            <p:spPr>
              <a:xfrm rot="10800000">
                <a:off x="2254372" y="3017820"/>
                <a:ext cx="0" cy="32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405" name="Google Shape;3405;p62"/>
              <p:cNvCxnSpPr>
                <a:stCxn id="3384" idx="6"/>
                <a:endCxn id="3386" idx="0"/>
              </p:cNvCxnSpPr>
              <p:nvPr/>
            </p:nvCxnSpPr>
            <p:spPr>
              <a:xfrm flipH="1" rot="10800000">
                <a:off x="3333142" y="3594457"/>
                <a:ext cx="441000" cy="82200"/>
              </a:xfrm>
              <a:prstGeom prst="curvedConnector4">
                <a:avLst>
                  <a:gd fmla="val 35572" name="adj1"/>
                  <a:gd fmla="val 1029846" name="adj2"/>
                </a:avLst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406" name="Google Shape;3406;p62"/>
              <p:cNvCxnSpPr>
                <a:stCxn id="3384" idx="6"/>
                <a:endCxn id="3386" idx="2"/>
              </p:cNvCxnSpPr>
              <p:nvPr/>
            </p:nvCxnSpPr>
            <p:spPr>
              <a:xfrm>
                <a:off x="3333142" y="3676657"/>
                <a:ext cx="441000" cy="89700"/>
              </a:xfrm>
              <a:prstGeom prst="curvedConnector4">
                <a:avLst>
                  <a:gd fmla="val 35572" name="adj1"/>
                  <a:gd fmla="val 952121" name="adj2"/>
                </a:avLst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407" name="Google Shape;3407;p62"/>
              <p:cNvCxnSpPr>
                <a:stCxn id="3385" idx="6"/>
                <a:endCxn id="3387" idx="0"/>
              </p:cNvCxnSpPr>
              <p:nvPr/>
            </p:nvCxnSpPr>
            <p:spPr>
              <a:xfrm flipH="1" rot="10800000">
                <a:off x="3333142" y="3888093"/>
                <a:ext cx="441000" cy="82200"/>
              </a:xfrm>
              <a:prstGeom prst="curvedConnector4">
                <a:avLst>
                  <a:gd fmla="val 35572" name="adj1"/>
                  <a:gd fmla="val 1029846" name="adj2"/>
                </a:avLst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408" name="Google Shape;3408;p62"/>
              <p:cNvCxnSpPr>
                <a:stCxn id="3385" idx="6"/>
                <a:endCxn id="3387" idx="2"/>
              </p:cNvCxnSpPr>
              <p:nvPr/>
            </p:nvCxnSpPr>
            <p:spPr>
              <a:xfrm>
                <a:off x="3333142" y="3970293"/>
                <a:ext cx="441000" cy="89700"/>
              </a:xfrm>
              <a:prstGeom prst="curvedConnector4">
                <a:avLst>
                  <a:gd fmla="val 35572" name="adj1"/>
                  <a:gd fmla="val 952121" name="adj2"/>
                </a:avLst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409" name="Google Shape;3409;p62"/>
              <p:cNvCxnSpPr>
                <a:stCxn id="3371" idx="5"/>
                <a:endCxn id="3377" idx="1"/>
              </p:cNvCxnSpPr>
              <p:nvPr/>
            </p:nvCxnSpPr>
            <p:spPr>
              <a:xfrm>
                <a:off x="1243817" y="2980958"/>
                <a:ext cx="165900" cy="45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410" name="Google Shape;3410;p62"/>
              <p:cNvCxnSpPr>
                <a:stCxn id="3369" idx="3"/>
                <a:endCxn id="3373" idx="0"/>
              </p:cNvCxnSpPr>
              <p:nvPr/>
            </p:nvCxnSpPr>
            <p:spPr>
              <a:xfrm flipH="1">
                <a:off x="593916" y="2485456"/>
                <a:ext cx="469800" cy="279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411" name="Google Shape;3411;p62"/>
              <p:cNvCxnSpPr>
                <a:stCxn id="3369" idx="0"/>
                <a:endCxn id="3389" idx="2"/>
              </p:cNvCxnSpPr>
              <p:nvPr/>
            </p:nvCxnSpPr>
            <p:spPr>
              <a:xfrm flipH="1" rot="10800000">
                <a:off x="1153766" y="1701392"/>
                <a:ext cx="99000" cy="56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412" name="Google Shape;3412;p62"/>
              <p:cNvCxnSpPr>
                <a:stCxn id="3369" idx="0"/>
                <a:endCxn id="3389" idx="3"/>
              </p:cNvCxnSpPr>
              <p:nvPr/>
            </p:nvCxnSpPr>
            <p:spPr>
              <a:xfrm flipH="1" rot="10800000">
                <a:off x="1153766" y="1605392"/>
                <a:ext cx="312900" cy="66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413" name="Google Shape;3413;p62"/>
              <p:cNvCxnSpPr>
                <a:stCxn id="3368" idx="6"/>
                <a:endCxn id="3414" idx="1"/>
              </p:cNvCxnSpPr>
              <p:nvPr/>
            </p:nvCxnSpPr>
            <p:spPr>
              <a:xfrm>
                <a:off x="2381722" y="2396042"/>
                <a:ext cx="696600" cy="30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415" name="Google Shape;3415;p62"/>
              <p:cNvCxnSpPr>
                <a:stCxn id="3368" idx="6"/>
                <a:endCxn id="3416" idx="1"/>
              </p:cNvCxnSpPr>
              <p:nvPr/>
            </p:nvCxnSpPr>
            <p:spPr>
              <a:xfrm flipH="1" rot="10800000">
                <a:off x="2381722" y="2226842"/>
                <a:ext cx="696600" cy="169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417" name="Google Shape;3417;p62"/>
              <p:cNvCxnSpPr>
                <a:stCxn id="3368" idx="6"/>
                <a:endCxn id="3418" idx="1"/>
              </p:cNvCxnSpPr>
              <p:nvPr/>
            </p:nvCxnSpPr>
            <p:spPr>
              <a:xfrm>
                <a:off x="2381722" y="2396042"/>
                <a:ext cx="696600" cy="6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419" name="Google Shape;3419;p62"/>
              <p:cNvCxnSpPr>
                <a:stCxn id="3368" idx="6"/>
                <a:endCxn id="3420" idx="1"/>
              </p:cNvCxnSpPr>
              <p:nvPr/>
            </p:nvCxnSpPr>
            <p:spPr>
              <a:xfrm flipH="1" rot="10800000">
                <a:off x="2381722" y="1973942"/>
                <a:ext cx="656100" cy="422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421" name="Google Shape;3421;p62"/>
              <p:cNvCxnSpPr>
                <a:stCxn id="3368" idx="6"/>
                <a:endCxn id="3422" idx="1"/>
              </p:cNvCxnSpPr>
              <p:nvPr/>
            </p:nvCxnSpPr>
            <p:spPr>
              <a:xfrm flipH="1" rot="10800000">
                <a:off x="2381722" y="1698242"/>
                <a:ext cx="696600" cy="697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3422" name="Google Shape;3422;p62"/>
              <p:cNvSpPr/>
              <p:nvPr/>
            </p:nvSpPr>
            <p:spPr>
              <a:xfrm>
                <a:off x="3078442" y="1612204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0" name="Google Shape;3420;p62"/>
              <p:cNvSpPr/>
              <p:nvPr/>
            </p:nvSpPr>
            <p:spPr>
              <a:xfrm>
                <a:off x="3037797" y="1887961"/>
                <a:ext cx="336000" cy="171900"/>
              </a:xfrm>
              <a:prstGeom prst="rect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6" name="Google Shape;3416;p62"/>
              <p:cNvSpPr/>
              <p:nvPr/>
            </p:nvSpPr>
            <p:spPr>
              <a:xfrm>
                <a:off x="3078442" y="2140750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8" name="Google Shape;3418;p62"/>
              <p:cNvSpPr/>
              <p:nvPr/>
            </p:nvSpPr>
            <p:spPr>
              <a:xfrm>
                <a:off x="3078442" y="2375660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4" name="Google Shape;3414;p62"/>
              <p:cNvSpPr/>
              <p:nvPr/>
            </p:nvSpPr>
            <p:spPr>
              <a:xfrm>
                <a:off x="3078442" y="2610569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89" name="Google Shape;3389;p62"/>
            <p:cNvSpPr/>
            <p:nvPr/>
          </p:nvSpPr>
          <p:spPr>
            <a:xfrm>
              <a:off x="3959640" y="-26772"/>
              <a:ext cx="213809" cy="104494"/>
            </a:xfrm>
            <a:prstGeom prst="flowChartDecision">
              <a:avLst/>
            </a:prstGeom>
            <a:noFill/>
            <a:ln cap="flat" cmpd="sng" w="2857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23" name="Google Shape;3423;p62"/>
          <p:cNvGrpSpPr/>
          <p:nvPr/>
        </p:nvGrpSpPr>
        <p:grpSpPr>
          <a:xfrm>
            <a:off x="8347300" y="999801"/>
            <a:ext cx="503100" cy="668999"/>
            <a:chOff x="4772600" y="3091226"/>
            <a:chExt cx="503100" cy="668999"/>
          </a:xfrm>
        </p:grpSpPr>
        <p:pic>
          <p:nvPicPr>
            <p:cNvPr id="3424" name="Google Shape;3424;p6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00600" y="3091226"/>
              <a:ext cx="423500" cy="42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25" name="Google Shape;3425;p62"/>
            <p:cNvSpPr txBox="1"/>
            <p:nvPr/>
          </p:nvSpPr>
          <p:spPr>
            <a:xfrm>
              <a:off x="4772600" y="3437125"/>
              <a:ext cx="5031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/>
                <a:t>FFNN</a:t>
              </a:r>
              <a:endParaRPr sz="900"/>
            </a:p>
          </p:txBody>
        </p:sp>
      </p:grpSp>
      <p:grpSp>
        <p:nvGrpSpPr>
          <p:cNvPr id="3426" name="Google Shape;3426;p62"/>
          <p:cNvGrpSpPr/>
          <p:nvPr/>
        </p:nvGrpSpPr>
        <p:grpSpPr>
          <a:xfrm>
            <a:off x="4208366" y="1034517"/>
            <a:ext cx="747934" cy="498222"/>
            <a:chOff x="6687088" y="2967117"/>
            <a:chExt cx="1009629" cy="687487"/>
          </a:xfrm>
        </p:grpSpPr>
        <p:grpSp>
          <p:nvGrpSpPr>
            <p:cNvPr id="3427" name="Google Shape;3427;p62"/>
            <p:cNvGrpSpPr/>
            <p:nvPr/>
          </p:nvGrpSpPr>
          <p:grpSpPr>
            <a:xfrm>
              <a:off x="6687088" y="2967117"/>
              <a:ext cx="1002300" cy="317600"/>
              <a:chOff x="2193900" y="4331067"/>
              <a:chExt cx="1002300" cy="317600"/>
            </a:xfrm>
          </p:grpSpPr>
          <p:grpSp>
            <p:nvGrpSpPr>
              <p:cNvPr id="3428" name="Google Shape;3428;p62"/>
              <p:cNvGrpSpPr/>
              <p:nvPr/>
            </p:nvGrpSpPr>
            <p:grpSpPr>
              <a:xfrm>
                <a:off x="2345400" y="4331067"/>
                <a:ext cx="850800" cy="210000"/>
                <a:chOff x="863475" y="3440001"/>
                <a:chExt cx="850800" cy="210000"/>
              </a:xfrm>
            </p:grpSpPr>
            <p:sp>
              <p:nvSpPr>
                <p:cNvPr id="3429" name="Google Shape;3429;p62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430" name="Google Shape;3430;p62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3431" name="Google Shape;3431;p62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3432" name="Google Shape;3432;p62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3433" name="Google Shape;3433;p62"/>
                    <p:cNvCxnSpPr>
                      <a:stCxn id="3432" idx="6"/>
                      <a:endCxn id="3434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3434" name="Google Shape;3434;p62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3435" name="Google Shape;3435;p62"/>
              <p:cNvGrpSpPr/>
              <p:nvPr/>
            </p:nvGrpSpPr>
            <p:grpSpPr>
              <a:xfrm>
                <a:off x="2269650" y="4384867"/>
                <a:ext cx="850800" cy="210000"/>
                <a:chOff x="863475" y="3440001"/>
                <a:chExt cx="850800" cy="210000"/>
              </a:xfrm>
            </p:grpSpPr>
            <p:sp>
              <p:nvSpPr>
                <p:cNvPr id="3436" name="Google Shape;3436;p62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437" name="Google Shape;3437;p62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3438" name="Google Shape;3438;p62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3439" name="Google Shape;3439;p62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3440" name="Google Shape;3440;p62"/>
                    <p:cNvCxnSpPr>
                      <a:stCxn id="3439" idx="6"/>
                      <a:endCxn id="3441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3441" name="Google Shape;3441;p62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3442" name="Google Shape;3442;p62"/>
              <p:cNvGrpSpPr/>
              <p:nvPr/>
            </p:nvGrpSpPr>
            <p:grpSpPr>
              <a:xfrm>
                <a:off x="2193900" y="4438667"/>
                <a:ext cx="850800" cy="210000"/>
                <a:chOff x="863475" y="3440001"/>
                <a:chExt cx="850800" cy="210000"/>
              </a:xfrm>
            </p:grpSpPr>
            <p:sp>
              <p:nvSpPr>
                <p:cNvPr id="3443" name="Google Shape;3443;p62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444" name="Google Shape;3444;p62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3445" name="Google Shape;3445;p62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3446" name="Google Shape;3446;p62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3447" name="Google Shape;3447;p62"/>
                    <p:cNvCxnSpPr>
                      <a:stCxn id="3446" idx="6"/>
                      <a:endCxn id="3448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3448" name="Google Shape;3448;p62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3449" name="Google Shape;3449;p62"/>
            <p:cNvSpPr txBox="1"/>
            <p:nvPr/>
          </p:nvSpPr>
          <p:spPr>
            <a:xfrm>
              <a:off x="6845917" y="3208504"/>
              <a:ext cx="850800" cy="4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/>
                <a:t>Triplets</a:t>
              </a:r>
              <a:endParaRPr sz="900"/>
            </a:p>
          </p:txBody>
        </p:sp>
      </p:grpSp>
      <p:pic>
        <p:nvPicPr>
          <p:cNvPr id="3450" name="Google Shape;3450;p62"/>
          <p:cNvPicPr preferRelativeResize="0"/>
          <p:nvPr/>
        </p:nvPicPr>
        <p:blipFill rotWithShape="1">
          <a:blip r:embed="rId6">
            <a:alphaModFix/>
          </a:blip>
          <a:srcRect b="0" l="0" r="58932" t="0"/>
          <a:stretch/>
        </p:blipFill>
        <p:spPr>
          <a:xfrm>
            <a:off x="4284650" y="3107462"/>
            <a:ext cx="563400" cy="5273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1" name="Google Shape;3451;p62"/>
          <p:cNvGrpSpPr/>
          <p:nvPr/>
        </p:nvGrpSpPr>
        <p:grpSpPr>
          <a:xfrm>
            <a:off x="96409" y="4165681"/>
            <a:ext cx="1150066" cy="936457"/>
            <a:chOff x="325009" y="3683593"/>
            <a:chExt cx="1150066" cy="936457"/>
          </a:xfrm>
        </p:grpSpPr>
        <p:grpSp>
          <p:nvGrpSpPr>
            <p:cNvPr id="3452" name="Google Shape;3452;p62"/>
            <p:cNvGrpSpPr/>
            <p:nvPr/>
          </p:nvGrpSpPr>
          <p:grpSpPr>
            <a:xfrm>
              <a:off x="325009" y="3683593"/>
              <a:ext cx="977391" cy="454538"/>
              <a:chOff x="6131147" y="2007588"/>
              <a:chExt cx="2026941" cy="863813"/>
            </a:xfrm>
          </p:grpSpPr>
          <p:sp>
            <p:nvSpPr>
              <p:cNvPr id="3453" name="Google Shape;3453;p62"/>
              <p:cNvSpPr/>
              <p:nvPr/>
            </p:nvSpPr>
            <p:spPr>
              <a:xfrm>
                <a:off x="6131147" y="2287762"/>
                <a:ext cx="328200" cy="328200"/>
              </a:xfrm>
              <a:prstGeom prst="ellipse">
                <a:avLst/>
              </a:prstGeom>
              <a:solidFill>
                <a:srgbClr val="C488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4" name="Google Shape;3454;p62"/>
              <p:cNvSpPr/>
              <p:nvPr/>
            </p:nvSpPr>
            <p:spPr>
              <a:xfrm>
                <a:off x="6963188" y="2007588"/>
                <a:ext cx="328200" cy="328200"/>
              </a:xfrm>
              <a:prstGeom prst="ellipse">
                <a:avLst/>
              </a:prstGeom>
              <a:solidFill>
                <a:srgbClr val="C488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5" name="Google Shape;3455;p62"/>
              <p:cNvSpPr/>
              <p:nvPr/>
            </p:nvSpPr>
            <p:spPr>
              <a:xfrm>
                <a:off x="6963188" y="2543200"/>
                <a:ext cx="328200" cy="328200"/>
              </a:xfrm>
              <a:prstGeom prst="ellipse">
                <a:avLst/>
              </a:prstGeom>
              <a:solidFill>
                <a:srgbClr val="C488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456" name="Google Shape;3456;p62"/>
              <p:cNvCxnSpPr>
                <a:stCxn id="3453" idx="6"/>
                <a:endCxn id="3454" idx="2"/>
              </p:cNvCxnSpPr>
              <p:nvPr/>
            </p:nvCxnSpPr>
            <p:spPr>
              <a:xfrm flipH="1" rot="10800000">
                <a:off x="6459347" y="2171662"/>
                <a:ext cx="503700" cy="280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457" name="Google Shape;3457;p62"/>
              <p:cNvCxnSpPr>
                <a:stCxn id="3453" idx="6"/>
                <a:endCxn id="3455" idx="2"/>
              </p:cNvCxnSpPr>
              <p:nvPr/>
            </p:nvCxnSpPr>
            <p:spPr>
              <a:xfrm>
                <a:off x="6459347" y="2451862"/>
                <a:ext cx="503700" cy="255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3458" name="Google Shape;3458;p62"/>
              <p:cNvSpPr/>
              <p:nvPr/>
            </p:nvSpPr>
            <p:spPr>
              <a:xfrm>
                <a:off x="7829887" y="2035548"/>
                <a:ext cx="328200" cy="223050"/>
              </a:xfrm>
              <a:prstGeom prst="flowChartPreparation">
                <a:avLst/>
              </a:prstGeom>
              <a:solidFill>
                <a:srgbClr val="3C78D8"/>
              </a:solidFill>
              <a:ln cap="flat" cmpd="sng" w="2857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459" name="Google Shape;3459;p62"/>
              <p:cNvCxnSpPr>
                <a:stCxn id="3454" idx="6"/>
                <a:endCxn id="3458" idx="0"/>
              </p:cNvCxnSpPr>
              <p:nvPr/>
            </p:nvCxnSpPr>
            <p:spPr>
              <a:xfrm flipH="1" rot="10800000">
                <a:off x="7291388" y="2035488"/>
                <a:ext cx="702600" cy="136200"/>
              </a:xfrm>
              <a:prstGeom prst="curvedConnector4">
                <a:avLst>
                  <a:gd fmla="val 38322" name="adj1"/>
                  <a:gd fmla="val 128045" name="adj2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460" name="Google Shape;3460;p62"/>
              <p:cNvCxnSpPr>
                <a:stCxn id="3454" idx="6"/>
                <a:endCxn id="3458" idx="2"/>
              </p:cNvCxnSpPr>
              <p:nvPr/>
            </p:nvCxnSpPr>
            <p:spPr>
              <a:xfrm>
                <a:off x="7291388" y="2171688"/>
                <a:ext cx="702600" cy="87000"/>
              </a:xfrm>
              <a:prstGeom prst="curvedConnector4">
                <a:avLst>
                  <a:gd fmla="val 38322" name="adj1"/>
                  <a:gd fmla="val 104648" name="adj2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3461" name="Google Shape;3461;p62"/>
              <p:cNvSpPr/>
              <p:nvPr/>
            </p:nvSpPr>
            <p:spPr>
              <a:xfrm>
                <a:off x="7829887" y="2645148"/>
                <a:ext cx="328200" cy="223050"/>
              </a:xfrm>
              <a:prstGeom prst="flowChartPreparation">
                <a:avLst/>
              </a:prstGeom>
              <a:solidFill>
                <a:srgbClr val="3C78D8"/>
              </a:solidFill>
              <a:ln cap="flat" cmpd="sng" w="2857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462" name="Google Shape;3462;p62"/>
              <p:cNvCxnSpPr>
                <a:stCxn id="3455" idx="6"/>
                <a:endCxn id="3461" idx="0"/>
              </p:cNvCxnSpPr>
              <p:nvPr/>
            </p:nvCxnSpPr>
            <p:spPr>
              <a:xfrm flipH="1" rot="10800000">
                <a:off x="7291388" y="2645200"/>
                <a:ext cx="702600" cy="62100"/>
              </a:xfrm>
              <a:prstGeom prst="curvedConnector4">
                <a:avLst>
                  <a:gd fmla="val 38322" name="adj1"/>
                  <a:gd fmla="val 213016" name="adj2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463" name="Google Shape;3463;p62"/>
              <p:cNvCxnSpPr>
                <a:stCxn id="3455" idx="6"/>
                <a:endCxn id="3461" idx="2"/>
              </p:cNvCxnSpPr>
              <p:nvPr/>
            </p:nvCxnSpPr>
            <p:spPr>
              <a:xfrm>
                <a:off x="7291388" y="2707300"/>
                <a:ext cx="702600" cy="160800"/>
              </a:xfrm>
              <a:prstGeom prst="curvedConnector4">
                <a:avLst>
                  <a:gd fmla="val 38322" name="adj1"/>
                  <a:gd fmla="val 121663" name="adj2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sp>
          <p:nvSpPr>
            <p:cNvPr id="3464" name="Google Shape;3464;p62"/>
            <p:cNvSpPr txBox="1"/>
            <p:nvPr/>
          </p:nvSpPr>
          <p:spPr>
            <a:xfrm>
              <a:off x="362675" y="4127450"/>
              <a:ext cx="1112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/>
                <a:t>TTP graph</a:t>
              </a:r>
              <a:endParaRPr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/>
                <a:t>(T1070.005)</a:t>
              </a:r>
              <a:endParaRPr sz="1000"/>
            </a:p>
          </p:txBody>
        </p:sp>
      </p:grpSp>
      <p:pic>
        <p:nvPicPr>
          <p:cNvPr id="3465" name="Google Shape;3465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15125" y="3127752"/>
            <a:ext cx="503100" cy="5030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66" name="Google Shape;3466;p62"/>
          <p:cNvCxnSpPr>
            <a:stCxn id="3450" idx="3"/>
            <a:endCxn id="3467" idx="1"/>
          </p:cNvCxnSpPr>
          <p:nvPr/>
        </p:nvCxnSpPr>
        <p:spPr>
          <a:xfrm>
            <a:off x="4848050" y="3371147"/>
            <a:ext cx="352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468" name="Google Shape;3468;p62"/>
          <p:cNvGrpSpPr/>
          <p:nvPr/>
        </p:nvGrpSpPr>
        <p:grpSpPr>
          <a:xfrm>
            <a:off x="6432025" y="3070175"/>
            <a:ext cx="711125" cy="618225"/>
            <a:chOff x="1526875" y="4128700"/>
            <a:chExt cx="711125" cy="618225"/>
          </a:xfrm>
        </p:grpSpPr>
        <p:sp>
          <p:nvSpPr>
            <p:cNvPr id="3469" name="Google Shape;3469;p62"/>
            <p:cNvSpPr txBox="1"/>
            <p:nvPr/>
          </p:nvSpPr>
          <p:spPr>
            <a:xfrm>
              <a:off x="1637100" y="4128700"/>
              <a:ext cx="600900" cy="492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selection</a:t>
              </a:r>
              <a:r>
                <a:rPr lang="zh-TW" sz="400">
                  <a:solidFill>
                    <a:srgbClr val="6AA84F"/>
                  </a:solidFill>
                </a:rPr>
                <a:t>:</a:t>
              </a:r>
              <a:endParaRPr sz="400">
                <a:solidFill>
                  <a:srgbClr val="6AA84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434343"/>
                  </a:solidFill>
                </a:rPr>
                <a:t>    - ZZZ: ^A.*B$</a:t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filter:</a:t>
              </a:r>
              <a:endParaRPr sz="400">
                <a:solidFill>
                  <a:srgbClr val="38761D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C9DAF8"/>
                  </a:solidFill>
                </a:rPr>
                <a:t>   </a:t>
              </a:r>
              <a:r>
                <a:rPr lang="zh-TW" sz="400">
                  <a:solidFill>
                    <a:srgbClr val="434343"/>
                  </a:solidFill>
                </a:rPr>
                <a:t> - XXX: ^(?=.*H)(?=.*I).*$</a:t>
              </a:r>
              <a:endParaRPr sz="400">
                <a:solidFill>
                  <a:srgbClr val="434343"/>
                </a:solidFill>
              </a:endParaRPr>
            </a:p>
          </p:txBody>
        </p:sp>
        <p:sp>
          <p:nvSpPr>
            <p:cNvPr id="3470" name="Google Shape;3470;p62"/>
            <p:cNvSpPr txBox="1"/>
            <p:nvPr/>
          </p:nvSpPr>
          <p:spPr>
            <a:xfrm>
              <a:off x="1593000" y="4182500"/>
              <a:ext cx="600900" cy="492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selection</a:t>
              </a:r>
              <a:r>
                <a:rPr lang="zh-TW" sz="400">
                  <a:solidFill>
                    <a:srgbClr val="6AA84F"/>
                  </a:solidFill>
                </a:rPr>
                <a:t>:</a:t>
              </a:r>
              <a:endParaRPr sz="400">
                <a:solidFill>
                  <a:srgbClr val="6AA84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434343"/>
                  </a:solidFill>
                </a:rPr>
                <a:t>    - ZZZ: ^A.*B$</a:t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filter:</a:t>
              </a:r>
              <a:endParaRPr sz="400">
                <a:solidFill>
                  <a:srgbClr val="38761D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C9DAF8"/>
                  </a:solidFill>
                </a:rPr>
                <a:t>   </a:t>
              </a:r>
              <a:r>
                <a:rPr lang="zh-TW" sz="400">
                  <a:solidFill>
                    <a:srgbClr val="434343"/>
                  </a:solidFill>
                </a:rPr>
                <a:t> - XXX: ^(?=.*H)(?=.*I).*$</a:t>
              </a:r>
              <a:endParaRPr sz="400">
                <a:solidFill>
                  <a:srgbClr val="434343"/>
                </a:solidFill>
              </a:endParaRPr>
            </a:p>
          </p:txBody>
        </p:sp>
        <p:sp>
          <p:nvSpPr>
            <p:cNvPr id="3471" name="Google Shape;3471;p62"/>
            <p:cNvSpPr txBox="1"/>
            <p:nvPr/>
          </p:nvSpPr>
          <p:spPr>
            <a:xfrm>
              <a:off x="1526875" y="4254325"/>
              <a:ext cx="600900" cy="492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selection</a:t>
              </a:r>
              <a:r>
                <a:rPr lang="zh-TW" sz="400">
                  <a:solidFill>
                    <a:srgbClr val="6AA84F"/>
                  </a:solidFill>
                </a:rPr>
                <a:t>:</a:t>
              </a:r>
              <a:endParaRPr sz="400">
                <a:solidFill>
                  <a:srgbClr val="6AA84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434343"/>
                  </a:solidFill>
                </a:rPr>
                <a:t>    - ZZZ: ^A.*B$</a:t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filter:</a:t>
              </a:r>
              <a:endParaRPr sz="400">
                <a:solidFill>
                  <a:srgbClr val="38761D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C9DAF8"/>
                  </a:solidFill>
                </a:rPr>
                <a:t>   </a:t>
              </a:r>
              <a:r>
                <a:rPr lang="zh-TW" sz="400">
                  <a:solidFill>
                    <a:srgbClr val="434343"/>
                  </a:solidFill>
                </a:rPr>
                <a:t> - XXX: ^(?=.*H)(?=.*I).*$</a:t>
              </a:r>
              <a:endParaRPr sz="400">
                <a:solidFill>
                  <a:srgbClr val="434343"/>
                </a:solidFill>
              </a:endParaRPr>
            </a:p>
          </p:txBody>
        </p:sp>
      </p:grpSp>
      <p:grpSp>
        <p:nvGrpSpPr>
          <p:cNvPr id="3472" name="Google Shape;3472;p62"/>
          <p:cNvGrpSpPr/>
          <p:nvPr/>
        </p:nvGrpSpPr>
        <p:grpSpPr>
          <a:xfrm>
            <a:off x="4210707" y="2309160"/>
            <a:ext cx="742548" cy="504858"/>
            <a:chOff x="6687088" y="2967117"/>
            <a:chExt cx="1003036" cy="621593"/>
          </a:xfrm>
        </p:grpSpPr>
        <p:grpSp>
          <p:nvGrpSpPr>
            <p:cNvPr id="3473" name="Google Shape;3473;p62"/>
            <p:cNvGrpSpPr/>
            <p:nvPr/>
          </p:nvGrpSpPr>
          <p:grpSpPr>
            <a:xfrm>
              <a:off x="6687088" y="2967117"/>
              <a:ext cx="1002300" cy="317600"/>
              <a:chOff x="2193900" y="4331067"/>
              <a:chExt cx="1002300" cy="317600"/>
            </a:xfrm>
          </p:grpSpPr>
          <p:grpSp>
            <p:nvGrpSpPr>
              <p:cNvPr id="3474" name="Google Shape;3474;p62"/>
              <p:cNvGrpSpPr/>
              <p:nvPr/>
            </p:nvGrpSpPr>
            <p:grpSpPr>
              <a:xfrm>
                <a:off x="2345400" y="4331067"/>
                <a:ext cx="850800" cy="210000"/>
                <a:chOff x="863475" y="3440001"/>
                <a:chExt cx="850800" cy="210000"/>
              </a:xfrm>
            </p:grpSpPr>
            <p:sp>
              <p:nvSpPr>
                <p:cNvPr id="3475" name="Google Shape;3475;p62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476" name="Google Shape;3476;p62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3477" name="Google Shape;3477;p62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3478" name="Google Shape;3478;p62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3479" name="Google Shape;3479;p62"/>
                    <p:cNvCxnSpPr>
                      <a:stCxn id="3478" idx="6"/>
                      <a:endCxn id="3480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3480" name="Google Shape;3480;p62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3481" name="Google Shape;3481;p62"/>
              <p:cNvGrpSpPr/>
              <p:nvPr/>
            </p:nvGrpSpPr>
            <p:grpSpPr>
              <a:xfrm>
                <a:off x="2269650" y="4384867"/>
                <a:ext cx="850800" cy="210000"/>
                <a:chOff x="863475" y="3440001"/>
                <a:chExt cx="850800" cy="210000"/>
              </a:xfrm>
            </p:grpSpPr>
            <p:sp>
              <p:nvSpPr>
                <p:cNvPr id="3482" name="Google Shape;3482;p62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483" name="Google Shape;3483;p62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3484" name="Google Shape;3484;p62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3485" name="Google Shape;3485;p62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3486" name="Google Shape;3486;p62"/>
                    <p:cNvCxnSpPr>
                      <a:stCxn id="3485" idx="6"/>
                      <a:endCxn id="3487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3487" name="Google Shape;3487;p62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3488" name="Google Shape;3488;p62"/>
              <p:cNvGrpSpPr/>
              <p:nvPr/>
            </p:nvGrpSpPr>
            <p:grpSpPr>
              <a:xfrm>
                <a:off x="2193900" y="4438667"/>
                <a:ext cx="850800" cy="210000"/>
                <a:chOff x="863475" y="3440001"/>
                <a:chExt cx="850800" cy="210000"/>
              </a:xfrm>
            </p:grpSpPr>
            <p:sp>
              <p:nvSpPr>
                <p:cNvPr id="3489" name="Google Shape;3489;p62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490" name="Google Shape;3490;p62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3491" name="Google Shape;3491;p62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3492" name="Google Shape;3492;p62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3493" name="Google Shape;3493;p62"/>
                    <p:cNvCxnSpPr>
                      <a:stCxn id="3492" idx="6"/>
                      <a:endCxn id="3494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3494" name="Google Shape;3494;p62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3495" name="Google Shape;3495;p62"/>
            <p:cNvSpPr txBox="1"/>
            <p:nvPr/>
          </p:nvSpPr>
          <p:spPr>
            <a:xfrm>
              <a:off x="6729524" y="3190910"/>
              <a:ext cx="960600" cy="39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/>
                <a:t>Triplets</a:t>
              </a:r>
              <a:endParaRPr sz="900"/>
            </a:p>
          </p:txBody>
        </p:sp>
      </p:grpSp>
      <p:cxnSp>
        <p:nvCxnSpPr>
          <p:cNvPr id="3496" name="Google Shape;3496;p62"/>
          <p:cNvCxnSpPr/>
          <p:nvPr/>
        </p:nvCxnSpPr>
        <p:spPr>
          <a:xfrm>
            <a:off x="6071267" y="804279"/>
            <a:ext cx="353400" cy="46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97" name="Google Shape;3497;p62"/>
          <p:cNvCxnSpPr>
            <a:endCxn id="3498" idx="1"/>
          </p:cNvCxnSpPr>
          <p:nvPr/>
        </p:nvCxnSpPr>
        <p:spPr>
          <a:xfrm flipH="1" rot="10800000">
            <a:off x="7043942" y="803666"/>
            <a:ext cx="231600" cy="57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99" name="Google Shape;3499;p62"/>
          <p:cNvCxnSpPr>
            <a:endCxn id="3500" idx="2"/>
          </p:cNvCxnSpPr>
          <p:nvPr/>
        </p:nvCxnSpPr>
        <p:spPr>
          <a:xfrm rot="10800000">
            <a:off x="5903689" y="2797176"/>
            <a:ext cx="657900" cy="283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01" name="Google Shape;3501;p62"/>
          <p:cNvCxnSpPr>
            <a:endCxn id="3500" idx="1"/>
          </p:cNvCxnSpPr>
          <p:nvPr/>
        </p:nvCxnSpPr>
        <p:spPr>
          <a:xfrm flipH="1" rot="10800000">
            <a:off x="4847875" y="2473926"/>
            <a:ext cx="681900" cy="1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02" name="Google Shape;3502;p62"/>
          <p:cNvSpPr txBox="1"/>
          <p:nvPr/>
        </p:nvSpPr>
        <p:spPr>
          <a:xfrm>
            <a:off x="3966655" y="3550851"/>
            <a:ext cx="119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Sigma Rule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(Human readable)</a:t>
            </a:r>
            <a:endParaRPr sz="900"/>
          </a:p>
        </p:txBody>
      </p:sp>
      <p:sp>
        <p:nvSpPr>
          <p:cNvPr id="3503" name="Google Shape;3503;p62"/>
          <p:cNvSpPr txBox="1"/>
          <p:nvPr/>
        </p:nvSpPr>
        <p:spPr>
          <a:xfrm>
            <a:off x="6444300" y="3597318"/>
            <a:ext cx="136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Rule Database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(Machine readable)</a:t>
            </a:r>
            <a:endParaRPr sz="900"/>
          </a:p>
        </p:txBody>
      </p:sp>
      <p:sp>
        <p:nvSpPr>
          <p:cNvPr id="3504" name="Google Shape;3504;p62"/>
          <p:cNvSpPr txBox="1"/>
          <p:nvPr/>
        </p:nvSpPr>
        <p:spPr>
          <a:xfrm>
            <a:off x="2474977" y="4662528"/>
            <a:ext cx="149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Detected TTP Triplets</a:t>
            </a:r>
            <a:endParaRPr sz="1000"/>
          </a:p>
        </p:txBody>
      </p:sp>
      <p:grpSp>
        <p:nvGrpSpPr>
          <p:cNvPr id="3505" name="Google Shape;3505;p62"/>
          <p:cNvGrpSpPr/>
          <p:nvPr/>
        </p:nvGrpSpPr>
        <p:grpSpPr>
          <a:xfrm>
            <a:off x="2731531" y="3591875"/>
            <a:ext cx="834728" cy="1171377"/>
            <a:chOff x="3408381" y="3086475"/>
            <a:chExt cx="834728" cy="1171377"/>
          </a:xfrm>
        </p:grpSpPr>
        <p:grpSp>
          <p:nvGrpSpPr>
            <p:cNvPr id="3506" name="Google Shape;3506;p62"/>
            <p:cNvGrpSpPr/>
            <p:nvPr/>
          </p:nvGrpSpPr>
          <p:grpSpPr>
            <a:xfrm>
              <a:off x="3408381" y="3086475"/>
              <a:ext cx="598877" cy="775697"/>
              <a:chOff x="3821400" y="3292037"/>
              <a:chExt cx="913200" cy="1203938"/>
            </a:xfrm>
          </p:grpSpPr>
          <p:sp>
            <p:nvSpPr>
              <p:cNvPr id="3507" name="Google Shape;3507;p62"/>
              <p:cNvSpPr/>
              <p:nvPr/>
            </p:nvSpPr>
            <p:spPr>
              <a:xfrm>
                <a:off x="3821400" y="3427975"/>
                <a:ext cx="913200" cy="10680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508" name="Google Shape;3508;p62"/>
              <p:cNvGrpSpPr/>
              <p:nvPr/>
            </p:nvGrpSpPr>
            <p:grpSpPr>
              <a:xfrm>
                <a:off x="3913207" y="4314125"/>
                <a:ext cx="600968" cy="137411"/>
                <a:chOff x="6820145" y="2138427"/>
                <a:chExt cx="600968" cy="137411"/>
              </a:xfrm>
            </p:grpSpPr>
            <p:sp>
              <p:nvSpPr>
                <p:cNvPr id="3509" name="Google Shape;3509;p62"/>
                <p:cNvSpPr/>
                <p:nvPr/>
              </p:nvSpPr>
              <p:spPr>
                <a:xfrm>
                  <a:off x="7293913" y="2138427"/>
                  <a:ext cx="127200" cy="137400"/>
                </a:xfrm>
                <a:prstGeom prst="ellipse">
                  <a:avLst/>
                </a:prstGeom>
                <a:noFill/>
                <a:ln cap="flat" cmpd="sng" w="28575">
                  <a:solidFill>
                    <a:srgbClr val="C4889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10" name="Google Shape;3510;p62"/>
                <p:cNvSpPr/>
                <p:nvPr/>
              </p:nvSpPr>
              <p:spPr>
                <a:xfrm>
                  <a:off x="6820145" y="2138438"/>
                  <a:ext cx="127200" cy="137400"/>
                </a:xfrm>
                <a:prstGeom prst="ellipse">
                  <a:avLst/>
                </a:prstGeom>
                <a:noFill/>
                <a:ln cap="flat" cmpd="sng" w="28575">
                  <a:solidFill>
                    <a:srgbClr val="C4889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511" name="Google Shape;3511;p62"/>
                <p:cNvCxnSpPr>
                  <a:stCxn id="3510" idx="6"/>
                  <a:endCxn id="3509" idx="2"/>
                </p:cNvCxnSpPr>
                <p:nvPr/>
              </p:nvCxnSpPr>
              <p:spPr>
                <a:xfrm>
                  <a:off x="6947345" y="2207138"/>
                  <a:ext cx="346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</p:grpSp>
          <p:grpSp>
            <p:nvGrpSpPr>
              <p:cNvPr id="3512" name="Google Shape;3512;p62"/>
              <p:cNvGrpSpPr/>
              <p:nvPr/>
            </p:nvGrpSpPr>
            <p:grpSpPr>
              <a:xfrm>
                <a:off x="3911992" y="3618663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3513" name="Google Shape;3513;p62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3514" name="Google Shape;3514;p62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515" name="Google Shape;3515;p62"/>
                  <p:cNvCxnSpPr>
                    <a:stCxn id="3514" idx="6"/>
                    <a:endCxn id="3516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3516" name="Google Shape;3516;p62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17" name="Google Shape;3517;p62"/>
              <p:cNvGrpSpPr/>
              <p:nvPr/>
            </p:nvGrpSpPr>
            <p:grpSpPr>
              <a:xfrm>
                <a:off x="3911992" y="3847263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3518" name="Google Shape;3518;p62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3519" name="Google Shape;3519;p62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520" name="Google Shape;3520;p62"/>
                  <p:cNvCxnSpPr>
                    <a:stCxn id="3519" idx="6"/>
                    <a:endCxn id="3521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3521" name="Google Shape;3521;p62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22" name="Google Shape;3522;p62"/>
              <p:cNvGrpSpPr/>
              <p:nvPr/>
            </p:nvGrpSpPr>
            <p:grpSpPr>
              <a:xfrm>
                <a:off x="3911992" y="4075863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3523" name="Google Shape;3523;p62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3524" name="Google Shape;3524;p62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525" name="Google Shape;3525;p62"/>
                  <p:cNvCxnSpPr>
                    <a:stCxn id="3524" idx="6"/>
                    <a:endCxn id="3526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3526" name="Google Shape;3526;p62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527" name="Google Shape;3527;p62"/>
              <p:cNvSpPr txBox="1"/>
              <p:nvPr/>
            </p:nvSpPr>
            <p:spPr>
              <a:xfrm>
                <a:off x="3972771" y="3292037"/>
                <a:ext cx="645900" cy="42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600">
                    <a:solidFill>
                      <a:srgbClr val="1155CC"/>
                    </a:solidFill>
                  </a:rPr>
                  <a:t>Benign</a:t>
                </a:r>
                <a:endParaRPr sz="600">
                  <a:solidFill>
                    <a:srgbClr val="1155CC"/>
                  </a:solidFill>
                </a:endParaRPr>
              </a:p>
            </p:txBody>
          </p:sp>
        </p:grpSp>
        <p:grpSp>
          <p:nvGrpSpPr>
            <p:cNvPr id="3528" name="Google Shape;3528;p62"/>
            <p:cNvGrpSpPr/>
            <p:nvPr/>
          </p:nvGrpSpPr>
          <p:grpSpPr>
            <a:xfrm>
              <a:off x="3481879" y="3209575"/>
              <a:ext cx="761229" cy="1048277"/>
              <a:chOff x="398292" y="2323137"/>
              <a:chExt cx="761229" cy="1048277"/>
            </a:xfrm>
          </p:grpSpPr>
          <p:grpSp>
            <p:nvGrpSpPr>
              <p:cNvPr id="3529" name="Google Shape;3529;p62"/>
              <p:cNvGrpSpPr/>
              <p:nvPr/>
            </p:nvGrpSpPr>
            <p:grpSpPr>
              <a:xfrm>
                <a:off x="398292" y="2323137"/>
                <a:ext cx="598842" cy="822164"/>
                <a:chOff x="4717000" y="3632044"/>
                <a:chExt cx="846300" cy="1195006"/>
              </a:xfrm>
            </p:grpSpPr>
            <p:sp>
              <p:nvSpPr>
                <p:cNvPr id="3530" name="Google Shape;3530;p62"/>
                <p:cNvSpPr/>
                <p:nvPr/>
              </p:nvSpPr>
              <p:spPr>
                <a:xfrm>
                  <a:off x="4717000" y="3715550"/>
                  <a:ext cx="846300" cy="11115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rgbClr val="CC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531" name="Google Shape;3531;p62"/>
                <p:cNvGrpSpPr/>
                <p:nvPr/>
              </p:nvGrpSpPr>
              <p:grpSpPr>
                <a:xfrm>
                  <a:off x="4801569" y="3908936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3532" name="Google Shape;3532;p62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33" name="Google Shape;3533;p62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534" name="Google Shape;3534;p62"/>
                  <p:cNvCxnSpPr>
                    <a:stCxn id="3533" idx="6"/>
                    <a:endCxn id="3532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3535" name="Google Shape;3535;p62"/>
                <p:cNvGrpSpPr/>
                <p:nvPr/>
              </p:nvGrpSpPr>
              <p:grpSpPr>
                <a:xfrm>
                  <a:off x="4801569" y="4028604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3536" name="Google Shape;3536;p62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37" name="Google Shape;3537;p62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538" name="Google Shape;3538;p62"/>
                  <p:cNvCxnSpPr>
                    <a:stCxn id="3537" idx="6"/>
                    <a:endCxn id="3536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3539" name="Google Shape;3539;p62"/>
                <p:cNvGrpSpPr/>
                <p:nvPr/>
              </p:nvGrpSpPr>
              <p:grpSpPr>
                <a:xfrm>
                  <a:off x="4804682" y="41810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3540" name="Google Shape;3540;p62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541" name="Google Shape;3541;p62"/>
                  <p:cNvCxnSpPr>
                    <a:stCxn id="3540" idx="6"/>
                    <a:endCxn id="3542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3542" name="Google Shape;3542;p62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543" name="Google Shape;3543;p62"/>
                <p:cNvGrpSpPr/>
                <p:nvPr/>
              </p:nvGrpSpPr>
              <p:grpSpPr>
                <a:xfrm>
                  <a:off x="4804682" y="43334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3544" name="Google Shape;3544;p62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545" name="Google Shape;3545;p62"/>
                  <p:cNvCxnSpPr>
                    <a:stCxn id="3544" idx="6"/>
                    <a:endCxn id="3546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3546" name="Google Shape;3546;p62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547" name="Google Shape;3547;p62"/>
                <p:cNvGrpSpPr/>
                <p:nvPr/>
              </p:nvGrpSpPr>
              <p:grpSpPr>
                <a:xfrm>
                  <a:off x="4804682" y="44858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3548" name="Google Shape;3548;p62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549" name="Google Shape;3549;p62"/>
                  <p:cNvCxnSpPr>
                    <a:stCxn id="3548" idx="6"/>
                    <a:endCxn id="3550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3550" name="Google Shape;3550;p62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551" name="Google Shape;3551;p62"/>
                <p:cNvGrpSpPr/>
                <p:nvPr/>
              </p:nvGrpSpPr>
              <p:grpSpPr>
                <a:xfrm>
                  <a:off x="4804682" y="46382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3552" name="Google Shape;3552;p62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553" name="Google Shape;3553;p62"/>
                  <p:cNvCxnSpPr>
                    <a:stCxn id="3552" idx="6"/>
                    <a:endCxn id="3554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3554" name="Google Shape;3554;p62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555" name="Google Shape;3555;p62"/>
                <p:cNvSpPr txBox="1"/>
                <p:nvPr/>
              </p:nvSpPr>
              <p:spPr>
                <a:xfrm>
                  <a:off x="4852293" y="3632044"/>
                  <a:ext cx="598500" cy="402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600">
                      <a:solidFill>
                        <a:srgbClr val="FF0000"/>
                      </a:solidFill>
                    </a:rPr>
                    <a:t>T1111</a:t>
                  </a:r>
                  <a:endParaRPr sz="60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3556" name="Google Shape;3556;p62"/>
              <p:cNvGrpSpPr/>
              <p:nvPr/>
            </p:nvGrpSpPr>
            <p:grpSpPr>
              <a:xfrm>
                <a:off x="461066" y="2435737"/>
                <a:ext cx="598842" cy="822164"/>
                <a:chOff x="4717000" y="3632044"/>
                <a:chExt cx="846300" cy="1195006"/>
              </a:xfrm>
            </p:grpSpPr>
            <p:sp>
              <p:nvSpPr>
                <p:cNvPr id="3557" name="Google Shape;3557;p62"/>
                <p:cNvSpPr/>
                <p:nvPr/>
              </p:nvSpPr>
              <p:spPr>
                <a:xfrm>
                  <a:off x="4717000" y="3715550"/>
                  <a:ext cx="846300" cy="11115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rgbClr val="CC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558" name="Google Shape;3558;p62"/>
                <p:cNvGrpSpPr/>
                <p:nvPr/>
              </p:nvGrpSpPr>
              <p:grpSpPr>
                <a:xfrm>
                  <a:off x="4801569" y="3908936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3559" name="Google Shape;3559;p62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60" name="Google Shape;3560;p62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561" name="Google Shape;3561;p62"/>
                  <p:cNvCxnSpPr>
                    <a:stCxn id="3560" idx="6"/>
                    <a:endCxn id="3559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3562" name="Google Shape;3562;p62"/>
                <p:cNvGrpSpPr/>
                <p:nvPr/>
              </p:nvGrpSpPr>
              <p:grpSpPr>
                <a:xfrm>
                  <a:off x="4801569" y="4028604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3563" name="Google Shape;3563;p62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64" name="Google Shape;3564;p62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565" name="Google Shape;3565;p62"/>
                  <p:cNvCxnSpPr>
                    <a:stCxn id="3564" idx="6"/>
                    <a:endCxn id="3563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3566" name="Google Shape;3566;p62"/>
                <p:cNvGrpSpPr/>
                <p:nvPr/>
              </p:nvGrpSpPr>
              <p:grpSpPr>
                <a:xfrm>
                  <a:off x="4804682" y="41810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3567" name="Google Shape;3567;p62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568" name="Google Shape;3568;p62"/>
                  <p:cNvCxnSpPr>
                    <a:stCxn id="3567" idx="6"/>
                    <a:endCxn id="3569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3569" name="Google Shape;3569;p62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570" name="Google Shape;3570;p62"/>
                <p:cNvGrpSpPr/>
                <p:nvPr/>
              </p:nvGrpSpPr>
              <p:grpSpPr>
                <a:xfrm>
                  <a:off x="4804682" y="43334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3571" name="Google Shape;3571;p62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572" name="Google Shape;3572;p62"/>
                  <p:cNvCxnSpPr>
                    <a:stCxn id="3571" idx="6"/>
                    <a:endCxn id="3573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3573" name="Google Shape;3573;p62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574" name="Google Shape;3574;p62"/>
                <p:cNvGrpSpPr/>
                <p:nvPr/>
              </p:nvGrpSpPr>
              <p:grpSpPr>
                <a:xfrm>
                  <a:off x="4804682" y="44858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3575" name="Google Shape;3575;p62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576" name="Google Shape;3576;p62"/>
                  <p:cNvCxnSpPr>
                    <a:stCxn id="3575" idx="6"/>
                    <a:endCxn id="3577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3577" name="Google Shape;3577;p62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578" name="Google Shape;3578;p62"/>
                <p:cNvGrpSpPr/>
                <p:nvPr/>
              </p:nvGrpSpPr>
              <p:grpSpPr>
                <a:xfrm>
                  <a:off x="4804682" y="46382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3579" name="Google Shape;3579;p62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580" name="Google Shape;3580;p62"/>
                  <p:cNvCxnSpPr>
                    <a:stCxn id="3579" idx="6"/>
                    <a:endCxn id="3581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3581" name="Google Shape;3581;p62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582" name="Google Shape;3582;p62"/>
                <p:cNvSpPr txBox="1"/>
                <p:nvPr/>
              </p:nvSpPr>
              <p:spPr>
                <a:xfrm>
                  <a:off x="4852293" y="3632044"/>
                  <a:ext cx="598500" cy="402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600">
                      <a:solidFill>
                        <a:srgbClr val="FF0000"/>
                      </a:solidFill>
                    </a:rPr>
                    <a:t>T2222</a:t>
                  </a:r>
                  <a:endParaRPr sz="60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3583" name="Google Shape;3583;p62"/>
              <p:cNvGrpSpPr/>
              <p:nvPr/>
            </p:nvGrpSpPr>
            <p:grpSpPr>
              <a:xfrm>
                <a:off x="560679" y="2549254"/>
                <a:ext cx="598842" cy="822160"/>
                <a:chOff x="4717000" y="3632050"/>
                <a:chExt cx="846300" cy="1195000"/>
              </a:xfrm>
            </p:grpSpPr>
            <p:sp>
              <p:nvSpPr>
                <p:cNvPr id="3584" name="Google Shape;3584;p62"/>
                <p:cNvSpPr/>
                <p:nvPr/>
              </p:nvSpPr>
              <p:spPr>
                <a:xfrm>
                  <a:off x="4717000" y="3715550"/>
                  <a:ext cx="846300" cy="11115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rgbClr val="CC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585" name="Google Shape;3585;p62"/>
                <p:cNvGrpSpPr/>
                <p:nvPr/>
              </p:nvGrpSpPr>
              <p:grpSpPr>
                <a:xfrm>
                  <a:off x="4801569" y="3908936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3586" name="Google Shape;3586;p62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87" name="Google Shape;3587;p62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588" name="Google Shape;3588;p62"/>
                  <p:cNvCxnSpPr>
                    <a:stCxn id="3587" idx="6"/>
                    <a:endCxn id="3586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3589" name="Google Shape;3589;p62"/>
                <p:cNvGrpSpPr/>
                <p:nvPr/>
              </p:nvGrpSpPr>
              <p:grpSpPr>
                <a:xfrm>
                  <a:off x="4801569" y="4028604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3590" name="Google Shape;3590;p62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91" name="Google Shape;3591;p62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592" name="Google Shape;3592;p62"/>
                  <p:cNvCxnSpPr>
                    <a:stCxn id="3591" idx="6"/>
                    <a:endCxn id="3590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3593" name="Google Shape;3593;p62"/>
                <p:cNvGrpSpPr/>
                <p:nvPr/>
              </p:nvGrpSpPr>
              <p:grpSpPr>
                <a:xfrm>
                  <a:off x="4804682" y="41810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3594" name="Google Shape;3594;p62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595" name="Google Shape;3595;p62"/>
                  <p:cNvCxnSpPr>
                    <a:stCxn id="3594" idx="6"/>
                    <a:endCxn id="3596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3596" name="Google Shape;3596;p62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597" name="Google Shape;3597;p62"/>
                <p:cNvGrpSpPr/>
                <p:nvPr/>
              </p:nvGrpSpPr>
              <p:grpSpPr>
                <a:xfrm>
                  <a:off x="4804682" y="43334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3598" name="Google Shape;3598;p62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599" name="Google Shape;3599;p62"/>
                  <p:cNvCxnSpPr>
                    <a:stCxn id="3598" idx="6"/>
                    <a:endCxn id="3600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3600" name="Google Shape;3600;p62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601" name="Google Shape;3601;p62"/>
                <p:cNvGrpSpPr/>
                <p:nvPr/>
              </p:nvGrpSpPr>
              <p:grpSpPr>
                <a:xfrm>
                  <a:off x="4804682" y="44858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3602" name="Google Shape;3602;p62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603" name="Google Shape;3603;p62"/>
                  <p:cNvCxnSpPr>
                    <a:stCxn id="3602" idx="6"/>
                    <a:endCxn id="3604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3604" name="Google Shape;3604;p62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605" name="Google Shape;3605;p62"/>
                <p:cNvGrpSpPr/>
                <p:nvPr/>
              </p:nvGrpSpPr>
              <p:grpSpPr>
                <a:xfrm>
                  <a:off x="4804682" y="46382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3606" name="Google Shape;3606;p62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607" name="Google Shape;3607;p62"/>
                  <p:cNvCxnSpPr>
                    <a:stCxn id="3606" idx="6"/>
                    <a:endCxn id="3608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3608" name="Google Shape;3608;p62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609" name="Google Shape;3609;p62"/>
                <p:cNvSpPr txBox="1"/>
                <p:nvPr/>
              </p:nvSpPr>
              <p:spPr>
                <a:xfrm>
                  <a:off x="4744600" y="3632050"/>
                  <a:ext cx="785700" cy="402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600">
                      <a:solidFill>
                        <a:srgbClr val="FF0000"/>
                      </a:solidFill>
                    </a:rPr>
                    <a:t>T1070.005</a:t>
                  </a:r>
                  <a:endParaRPr sz="600">
                    <a:solidFill>
                      <a:srgbClr val="FF0000"/>
                    </a:solidFill>
                  </a:endParaRPr>
                </a:p>
              </p:txBody>
            </p:sp>
          </p:grpSp>
        </p:grpSp>
      </p:grpSp>
      <p:cxnSp>
        <p:nvCxnSpPr>
          <p:cNvPr id="3610" name="Google Shape;3610;p62"/>
          <p:cNvCxnSpPr>
            <a:stCxn id="3363" idx="3"/>
            <a:endCxn id="3611" idx="1"/>
          </p:cNvCxnSpPr>
          <p:nvPr/>
        </p:nvCxnSpPr>
        <p:spPr>
          <a:xfrm>
            <a:off x="997124" y="1574098"/>
            <a:ext cx="228300" cy="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12" name="Google Shape;3612;p62"/>
          <p:cNvCxnSpPr>
            <a:stCxn id="3611" idx="3"/>
          </p:cNvCxnSpPr>
          <p:nvPr/>
        </p:nvCxnSpPr>
        <p:spPr>
          <a:xfrm>
            <a:off x="1990837" y="1574642"/>
            <a:ext cx="384900" cy="11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13" name="Google Shape;3613;p62"/>
          <p:cNvCxnSpPr>
            <a:endCxn id="3446" idx="2"/>
          </p:cNvCxnSpPr>
          <p:nvPr/>
        </p:nvCxnSpPr>
        <p:spPr>
          <a:xfrm flipH="1" rot="10800000">
            <a:off x="3372453" y="1174193"/>
            <a:ext cx="880800" cy="353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14" name="Google Shape;3614;p62"/>
          <p:cNvCxnSpPr>
            <a:endCxn id="3495" idx="1"/>
          </p:cNvCxnSpPr>
          <p:nvPr/>
        </p:nvCxnSpPr>
        <p:spPr>
          <a:xfrm>
            <a:off x="3385922" y="1523272"/>
            <a:ext cx="856200" cy="1129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15" name="Google Shape;3615;p62"/>
          <p:cNvCxnSpPr>
            <a:stCxn id="3424" idx="3"/>
            <a:endCxn id="3584" idx="3"/>
          </p:cNvCxnSpPr>
          <p:nvPr/>
        </p:nvCxnSpPr>
        <p:spPr>
          <a:xfrm flipH="1">
            <a:off x="3566200" y="1211551"/>
            <a:ext cx="5232600" cy="3169200"/>
          </a:xfrm>
          <a:prstGeom prst="bentConnector3">
            <a:avLst>
              <a:gd fmla="val -4551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16" name="Google Shape;3616;p62"/>
          <p:cNvCxnSpPr>
            <a:stCxn id="3617" idx="3"/>
            <a:endCxn id="3584" idx="3"/>
          </p:cNvCxnSpPr>
          <p:nvPr/>
        </p:nvCxnSpPr>
        <p:spPr>
          <a:xfrm flipH="1">
            <a:off x="3566374" y="2506811"/>
            <a:ext cx="5189700" cy="1874100"/>
          </a:xfrm>
          <a:prstGeom prst="bentConnector3">
            <a:avLst>
              <a:gd fmla="val -4588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18" name="Google Shape;3618;p62"/>
          <p:cNvCxnSpPr>
            <a:endCxn id="3619" idx="3"/>
          </p:cNvCxnSpPr>
          <p:nvPr/>
        </p:nvCxnSpPr>
        <p:spPr>
          <a:xfrm rot="10800000">
            <a:off x="2303725" y="4417409"/>
            <a:ext cx="4050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20" name="Google Shape;3620;p62"/>
          <p:cNvCxnSpPr/>
          <p:nvPr/>
        </p:nvCxnSpPr>
        <p:spPr>
          <a:xfrm rot="10800000">
            <a:off x="1122025" y="4425613"/>
            <a:ext cx="328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21" name="Google Shape;3621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3622" name="Google Shape;3622;p62"/>
          <p:cNvGrpSpPr/>
          <p:nvPr/>
        </p:nvGrpSpPr>
        <p:grpSpPr>
          <a:xfrm>
            <a:off x="1151588" y="1267442"/>
            <a:ext cx="913200" cy="646500"/>
            <a:chOff x="1279850" y="1289550"/>
            <a:chExt cx="913200" cy="646500"/>
          </a:xfrm>
        </p:grpSpPr>
        <p:sp>
          <p:nvSpPr>
            <p:cNvPr id="3611" name="Google Shape;3611;p62"/>
            <p:cNvSpPr/>
            <p:nvPr/>
          </p:nvSpPr>
          <p:spPr>
            <a:xfrm>
              <a:off x="1353800" y="1310400"/>
              <a:ext cx="765300" cy="5727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3623" name="Google Shape;3623;p62"/>
            <p:cNvSpPr txBox="1"/>
            <p:nvPr/>
          </p:nvSpPr>
          <p:spPr>
            <a:xfrm>
              <a:off x="1279850" y="1289550"/>
              <a:ext cx="913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>
                  <a:solidFill>
                    <a:schemeClr val="dk1"/>
                  </a:solidFill>
                </a:rPr>
                <a:t>Provenance Graph Building </a:t>
              </a:r>
              <a:endParaRPr/>
            </a:p>
          </p:txBody>
        </p:sp>
      </p:grpSp>
      <p:cxnSp>
        <p:nvCxnSpPr>
          <p:cNvPr id="3624" name="Google Shape;3624;p62"/>
          <p:cNvCxnSpPr>
            <a:stCxn id="3429" idx="3"/>
            <a:endCxn id="3625" idx="1"/>
          </p:cNvCxnSpPr>
          <p:nvPr/>
        </p:nvCxnSpPr>
        <p:spPr>
          <a:xfrm flipH="1" rot="10800000">
            <a:off x="4950870" y="804310"/>
            <a:ext cx="362100" cy="306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626" name="Google Shape;3626;p62"/>
          <p:cNvGrpSpPr/>
          <p:nvPr/>
        </p:nvGrpSpPr>
        <p:grpSpPr>
          <a:xfrm>
            <a:off x="5294342" y="481025"/>
            <a:ext cx="853134" cy="646500"/>
            <a:chOff x="749850" y="2342404"/>
            <a:chExt cx="853134" cy="646500"/>
          </a:xfrm>
        </p:grpSpPr>
        <p:sp>
          <p:nvSpPr>
            <p:cNvPr id="3627" name="Google Shape;3627;p62"/>
            <p:cNvSpPr/>
            <p:nvPr/>
          </p:nvSpPr>
          <p:spPr>
            <a:xfrm>
              <a:off x="749850" y="2378695"/>
              <a:ext cx="834600" cy="5727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3625" name="Google Shape;3625;p62"/>
            <p:cNvSpPr txBox="1"/>
            <p:nvPr/>
          </p:nvSpPr>
          <p:spPr>
            <a:xfrm>
              <a:off x="768384" y="2342404"/>
              <a:ext cx="8346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Triplet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Sementic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Inference</a:t>
              </a:r>
              <a:endParaRPr b="1" sz="1000"/>
            </a:p>
          </p:txBody>
        </p:sp>
      </p:grpSp>
      <p:grpSp>
        <p:nvGrpSpPr>
          <p:cNvPr id="3628" name="Google Shape;3628;p62"/>
          <p:cNvGrpSpPr/>
          <p:nvPr/>
        </p:nvGrpSpPr>
        <p:grpSpPr>
          <a:xfrm>
            <a:off x="6347643" y="1128121"/>
            <a:ext cx="977398" cy="557645"/>
            <a:chOff x="5454450" y="2942454"/>
            <a:chExt cx="1185300" cy="706596"/>
          </a:xfrm>
        </p:grpSpPr>
        <p:grpSp>
          <p:nvGrpSpPr>
            <p:cNvPr id="3629" name="Google Shape;3629;p62"/>
            <p:cNvGrpSpPr/>
            <p:nvPr/>
          </p:nvGrpSpPr>
          <p:grpSpPr>
            <a:xfrm>
              <a:off x="5500609" y="2942454"/>
              <a:ext cx="978541" cy="366924"/>
              <a:chOff x="677559" y="3831117"/>
              <a:chExt cx="978541" cy="366924"/>
            </a:xfrm>
          </p:grpSpPr>
          <p:grpSp>
            <p:nvGrpSpPr>
              <p:cNvPr id="3630" name="Google Shape;3630;p62"/>
              <p:cNvGrpSpPr/>
              <p:nvPr/>
            </p:nvGrpSpPr>
            <p:grpSpPr>
              <a:xfrm>
                <a:off x="805300" y="3831117"/>
                <a:ext cx="850800" cy="210000"/>
                <a:chOff x="805300" y="3831117"/>
                <a:chExt cx="850800" cy="210000"/>
              </a:xfrm>
            </p:grpSpPr>
            <p:sp>
              <p:nvSpPr>
                <p:cNvPr id="3631" name="Google Shape;3631;p62"/>
                <p:cNvSpPr/>
                <p:nvPr/>
              </p:nvSpPr>
              <p:spPr>
                <a:xfrm>
                  <a:off x="805300" y="3831117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632" name="Google Shape;3632;p62"/>
                <p:cNvGrpSpPr/>
                <p:nvPr/>
              </p:nvGrpSpPr>
              <p:grpSpPr>
                <a:xfrm>
                  <a:off x="858965" y="3880368"/>
                  <a:ext cx="743450" cy="111507"/>
                  <a:chOff x="1649737" y="4444871"/>
                  <a:chExt cx="743450" cy="111507"/>
                </a:xfrm>
              </p:grpSpPr>
              <p:sp>
                <p:nvSpPr>
                  <p:cNvPr id="3633" name="Google Shape;3633;p62"/>
                  <p:cNvSpPr/>
                  <p:nvPr/>
                </p:nvSpPr>
                <p:spPr>
                  <a:xfrm rot="-5400000">
                    <a:off x="16384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34" name="Google Shape;3634;p62"/>
                  <p:cNvSpPr/>
                  <p:nvPr/>
                </p:nvSpPr>
                <p:spPr>
                  <a:xfrm rot="-5400000">
                    <a:off x="17146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35" name="Google Shape;3635;p62"/>
                  <p:cNvSpPr/>
                  <p:nvPr/>
                </p:nvSpPr>
                <p:spPr>
                  <a:xfrm rot="-5400000">
                    <a:off x="17908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36" name="Google Shape;3636;p62"/>
                  <p:cNvSpPr/>
                  <p:nvPr/>
                </p:nvSpPr>
                <p:spPr>
                  <a:xfrm rot="-5400000">
                    <a:off x="1880566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37" name="Google Shape;3637;p62"/>
                  <p:cNvSpPr/>
                  <p:nvPr/>
                </p:nvSpPr>
                <p:spPr>
                  <a:xfrm rot="-5400000">
                    <a:off x="19649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38" name="Google Shape;3638;p62"/>
                  <p:cNvSpPr/>
                  <p:nvPr/>
                </p:nvSpPr>
                <p:spPr>
                  <a:xfrm rot="-5400000">
                    <a:off x="20411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39" name="Google Shape;3639;p62"/>
                  <p:cNvSpPr/>
                  <p:nvPr/>
                </p:nvSpPr>
                <p:spPr>
                  <a:xfrm rot="-5400000">
                    <a:off x="2133121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40" name="Google Shape;3640;p62"/>
                  <p:cNvSpPr/>
                  <p:nvPr/>
                </p:nvSpPr>
                <p:spPr>
                  <a:xfrm rot="-5400000">
                    <a:off x="22175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41" name="Google Shape;3641;p62"/>
                  <p:cNvSpPr/>
                  <p:nvPr/>
                </p:nvSpPr>
                <p:spPr>
                  <a:xfrm rot="-5400000">
                    <a:off x="22937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3642" name="Google Shape;3642;p62"/>
              <p:cNvGrpSpPr/>
              <p:nvPr/>
            </p:nvGrpSpPr>
            <p:grpSpPr>
              <a:xfrm>
                <a:off x="735875" y="3901367"/>
                <a:ext cx="850800" cy="210000"/>
                <a:chOff x="805300" y="3831117"/>
                <a:chExt cx="850800" cy="210000"/>
              </a:xfrm>
            </p:grpSpPr>
            <p:sp>
              <p:nvSpPr>
                <p:cNvPr id="3643" name="Google Shape;3643;p62"/>
                <p:cNvSpPr/>
                <p:nvPr/>
              </p:nvSpPr>
              <p:spPr>
                <a:xfrm>
                  <a:off x="805300" y="3831117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644" name="Google Shape;3644;p62"/>
                <p:cNvGrpSpPr/>
                <p:nvPr/>
              </p:nvGrpSpPr>
              <p:grpSpPr>
                <a:xfrm>
                  <a:off x="858965" y="3880368"/>
                  <a:ext cx="743450" cy="111507"/>
                  <a:chOff x="1649737" y="4444871"/>
                  <a:chExt cx="743450" cy="111507"/>
                </a:xfrm>
              </p:grpSpPr>
              <p:sp>
                <p:nvSpPr>
                  <p:cNvPr id="3645" name="Google Shape;3645;p62"/>
                  <p:cNvSpPr/>
                  <p:nvPr/>
                </p:nvSpPr>
                <p:spPr>
                  <a:xfrm rot="-5400000">
                    <a:off x="16384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46" name="Google Shape;3646;p62"/>
                  <p:cNvSpPr/>
                  <p:nvPr/>
                </p:nvSpPr>
                <p:spPr>
                  <a:xfrm rot="-5400000">
                    <a:off x="17146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47" name="Google Shape;3647;p62"/>
                  <p:cNvSpPr/>
                  <p:nvPr/>
                </p:nvSpPr>
                <p:spPr>
                  <a:xfrm rot="-5400000">
                    <a:off x="17908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48" name="Google Shape;3648;p62"/>
                  <p:cNvSpPr/>
                  <p:nvPr/>
                </p:nvSpPr>
                <p:spPr>
                  <a:xfrm rot="-5400000">
                    <a:off x="1880566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49" name="Google Shape;3649;p62"/>
                  <p:cNvSpPr/>
                  <p:nvPr/>
                </p:nvSpPr>
                <p:spPr>
                  <a:xfrm rot="-5400000">
                    <a:off x="19649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50" name="Google Shape;3650;p62"/>
                  <p:cNvSpPr/>
                  <p:nvPr/>
                </p:nvSpPr>
                <p:spPr>
                  <a:xfrm rot="-5400000">
                    <a:off x="20411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51" name="Google Shape;3651;p62"/>
                  <p:cNvSpPr/>
                  <p:nvPr/>
                </p:nvSpPr>
                <p:spPr>
                  <a:xfrm rot="-5400000">
                    <a:off x="2133121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52" name="Google Shape;3652;p62"/>
                  <p:cNvSpPr/>
                  <p:nvPr/>
                </p:nvSpPr>
                <p:spPr>
                  <a:xfrm rot="-5400000">
                    <a:off x="22175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53" name="Google Shape;3653;p62"/>
                  <p:cNvSpPr/>
                  <p:nvPr/>
                </p:nvSpPr>
                <p:spPr>
                  <a:xfrm rot="-5400000">
                    <a:off x="22937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3654" name="Google Shape;3654;p62"/>
              <p:cNvGrpSpPr/>
              <p:nvPr/>
            </p:nvGrpSpPr>
            <p:grpSpPr>
              <a:xfrm>
                <a:off x="677559" y="3988041"/>
                <a:ext cx="850800" cy="210000"/>
                <a:chOff x="805300" y="3831117"/>
                <a:chExt cx="850800" cy="210000"/>
              </a:xfrm>
            </p:grpSpPr>
            <p:sp>
              <p:nvSpPr>
                <p:cNvPr id="3655" name="Google Shape;3655;p62"/>
                <p:cNvSpPr/>
                <p:nvPr/>
              </p:nvSpPr>
              <p:spPr>
                <a:xfrm>
                  <a:off x="805300" y="3831117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656" name="Google Shape;3656;p62"/>
                <p:cNvGrpSpPr/>
                <p:nvPr/>
              </p:nvGrpSpPr>
              <p:grpSpPr>
                <a:xfrm>
                  <a:off x="858965" y="3880368"/>
                  <a:ext cx="743450" cy="111507"/>
                  <a:chOff x="1649737" y="4444871"/>
                  <a:chExt cx="743450" cy="111507"/>
                </a:xfrm>
              </p:grpSpPr>
              <p:sp>
                <p:nvSpPr>
                  <p:cNvPr id="3657" name="Google Shape;3657;p62"/>
                  <p:cNvSpPr/>
                  <p:nvPr/>
                </p:nvSpPr>
                <p:spPr>
                  <a:xfrm rot="-5400000">
                    <a:off x="16384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58" name="Google Shape;3658;p62"/>
                  <p:cNvSpPr/>
                  <p:nvPr/>
                </p:nvSpPr>
                <p:spPr>
                  <a:xfrm rot="-5400000">
                    <a:off x="17146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59" name="Google Shape;3659;p62"/>
                  <p:cNvSpPr/>
                  <p:nvPr/>
                </p:nvSpPr>
                <p:spPr>
                  <a:xfrm rot="-5400000">
                    <a:off x="17908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0" name="Google Shape;3660;p62"/>
                  <p:cNvSpPr/>
                  <p:nvPr/>
                </p:nvSpPr>
                <p:spPr>
                  <a:xfrm rot="-5400000">
                    <a:off x="1880566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1" name="Google Shape;3661;p62"/>
                  <p:cNvSpPr/>
                  <p:nvPr/>
                </p:nvSpPr>
                <p:spPr>
                  <a:xfrm rot="-5400000">
                    <a:off x="19649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2" name="Google Shape;3662;p62"/>
                  <p:cNvSpPr/>
                  <p:nvPr/>
                </p:nvSpPr>
                <p:spPr>
                  <a:xfrm rot="-5400000">
                    <a:off x="20411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3" name="Google Shape;3663;p62"/>
                  <p:cNvSpPr/>
                  <p:nvPr/>
                </p:nvSpPr>
                <p:spPr>
                  <a:xfrm rot="-5400000">
                    <a:off x="2133121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4" name="Google Shape;3664;p62"/>
                  <p:cNvSpPr/>
                  <p:nvPr/>
                </p:nvSpPr>
                <p:spPr>
                  <a:xfrm rot="-5400000">
                    <a:off x="22175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5" name="Google Shape;3665;p62"/>
                  <p:cNvSpPr/>
                  <p:nvPr/>
                </p:nvSpPr>
                <p:spPr>
                  <a:xfrm rot="-5400000">
                    <a:off x="22937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3666" name="Google Shape;3666;p62"/>
            <p:cNvSpPr txBox="1"/>
            <p:nvPr/>
          </p:nvSpPr>
          <p:spPr>
            <a:xfrm>
              <a:off x="5454450" y="3239550"/>
              <a:ext cx="1185300" cy="40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/>
                <a:t>Embeddings</a:t>
              </a:r>
              <a:endParaRPr sz="900"/>
            </a:p>
          </p:txBody>
        </p:sp>
      </p:grpSp>
      <p:grpSp>
        <p:nvGrpSpPr>
          <p:cNvPr id="3667" name="Google Shape;3667;p62"/>
          <p:cNvGrpSpPr/>
          <p:nvPr/>
        </p:nvGrpSpPr>
        <p:grpSpPr>
          <a:xfrm>
            <a:off x="7275542" y="480188"/>
            <a:ext cx="853134" cy="646500"/>
            <a:chOff x="826050" y="2341567"/>
            <a:chExt cx="853134" cy="646500"/>
          </a:xfrm>
        </p:grpSpPr>
        <p:sp>
          <p:nvSpPr>
            <p:cNvPr id="3498" name="Google Shape;3498;p62"/>
            <p:cNvSpPr/>
            <p:nvPr/>
          </p:nvSpPr>
          <p:spPr>
            <a:xfrm>
              <a:off x="826050" y="2378695"/>
              <a:ext cx="834600" cy="5727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3668" name="Google Shape;3668;p62"/>
            <p:cNvSpPr txBox="1"/>
            <p:nvPr/>
          </p:nvSpPr>
          <p:spPr>
            <a:xfrm>
              <a:off x="844584" y="2341567"/>
              <a:ext cx="8346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Detection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Model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Training</a:t>
              </a:r>
              <a:endParaRPr b="1" sz="1000"/>
            </a:p>
          </p:txBody>
        </p:sp>
      </p:grpSp>
      <p:cxnSp>
        <p:nvCxnSpPr>
          <p:cNvPr id="3669" name="Google Shape;3669;p62"/>
          <p:cNvCxnSpPr>
            <a:stCxn id="3668" idx="3"/>
            <a:endCxn id="3424" idx="1"/>
          </p:cNvCxnSpPr>
          <p:nvPr/>
        </p:nvCxnSpPr>
        <p:spPr>
          <a:xfrm>
            <a:off x="8128676" y="803438"/>
            <a:ext cx="246600" cy="40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670" name="Google Shape;3670;p62"/>
          <p:cNvGrpSpPr/>
          <p:nvPr/>
        </p:nvGrpSpPr>
        <p:grpSpPr>
          <a:xfrm>
            <a:off x="1285625" y="4118009"/>
            <a:ext cx="1150200" cy="658667"/>
            <a:chOff x="1361825" y="3780025"/>
            <a:chExt cx="1150200" cy="658667"/>
          </a:xfrm>
        </p:grpSpPr>
        <p:sp>
          <p:nvSpPr>
            <p:cNvPr id="3619" name="Google Shape;3619;p62"/>
            <p:cNvSpPr/>
            <p:nvPr/>
          </p:nvSpPr>
          <p:spPr>
            <a:xfrm>
              <a:off x="1526725" y="3780025"/>
              <a:ext cx="853200" cy="5988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3671" name="Google Shape;3671;p62"/>
            <p:cNvSpPr txBox="1"/>
            <p:nvPr/>
          </p:nvSpPr>
          <p:spPr>
            <a:xfrm>
              <a:off x="1361825" y="3792192"/>
              <a:ext cx="1150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>
                  <a:solidFill>
                    <a:schemeClr val="dk1"/>
                  </a:solidFill>
                </a:rPr>
                <a:t>TTP</a:t>
              </a:r>
              <a:endParaRPr b="1" sz="10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>
                  <a:solidFill>
                    <a:schemeClr val="dk1"/>
                  </a:solidFill>
                </a:rPr>
                <a:t>Graph</a:t>
              </a:r>
              <a:endParaRPr b="1" sz="10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>
                  <a:solidFill>
                    <a:schemeClr val="dk1"/>
                  </a:solidFill>
                </a:rPr>
                <a:t>Reconstruction</a:t>
              </a:r>
              <a:endParaRPr/>
            </a:p>
          </p:txBody>
        </p:sp>
      </p:grpSp>
      <p:grpSp>
        <p:nvGrpSpPr>
          <p:cNvPr id="3672" name="Google Shape;3672;p62"/>
          <p:cNvGrpSpPr/>
          <p:nvPr/>
        </p:nvGrpSpPr>
        <p:grpSpPr>
          <a:xfrm>
            <a:off x="5181642" y="3084791"/>
            <a:ext cx="853134" cy="572700"/>
            <a:chOff x="826050" y="2378695"/>
            <a:chExt cx="853134" cy="572700"/>
          </a:xfrm>
        </p:grpSpPr>
        <p:sp>
          <p:nvSpPr>
            <p:cNvPr id="3673" name="Google Shape;3673;p62"/>
            <p:cNvSpPr/>
            <p:nvPr/>
          </p:nvSpPr>
          <p:spPr>
            <a:xfrm>
              <a:off x="826050" y="2378695"/>
              <a:ext cx="834600" cy="5727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3467" name="Google Shape;3467;p62"/>
            <p:cNvSpPr txBox="1"/>
            <p:nvPr/>
          </p:nvSpPr>
          <p:spPr>
            <a:xfrm>
              <a:off x="844584" y="2418604"/>
              <a:ext cx="834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Rule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Converter</a:t>
              </a:r>
              <a:endParaRPr b="1" sz="1000"/>
            </a:p>
          </p:txBody>
        </p:sp>
      </p:grpSp>
      <p:cxnSp>
        <p:nvCxnSpPr>
          <p:cNvPr id="3674" name="Google Shape;3674;p62"/>
          <p:cNvCxnSpPr/>
          <p:nvPr/>
        </p:nvCxnSpPr>
        <p:spPr>
          <a:xfrm>
            <a:off x="6047336" y="3371147"/>
            <a:ext cx="378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675" name="Google Shape;3675;p62"/>
          <p:cNvGrpSpPr/>
          <p:nvPr/>
        </p:nvGrpSpPr>
        <p:grpSpPr>
          <a:xfrm>
            <a:off x="7723612" y="2220602"/>
            <a:ext cx="1032462" cy="572700"/>
            <a:chOff x="826050" y="2378695"/>
            <a:chExt cx="853134" cy="572700"/>
          </a:xfrm>
        </p:grpSpPr>
        <p:sp>
          <p:nvSpPr>
            <p:cNvPr id="3676" name="Google Shape;3676;p62"/>
            <p:cNvSpPr/>
            <p:nvPr/>
          </p:nvSpPr>
          <p:spPr>
            <a:xfrm>
              <a:off x="826050" y="2378695"/>
              <a:ext cx="834600" cy="5727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3617" name="Google Shape;3617;p62"/>
            <p:cNvSpPr txBox="1"/>
            <p:nvPr/>
          </p:nvSpPr>
          <p:spPr>
            <a:xfrm>
              <a:off x="844584" y="2418604"/>
              <a:ext cx="834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Multi-process Matcher</a:t>
              </a:r>
              <a:endParaRPr b="1" sz="1000"/>
            </a:p>
          </p:txBody>
        </p:sp>
      </p:grpSp>
      <p:grpSp>
        <p:nvGrpSpPr>
          <p:cNvPr id="3677" name="Google Shape;3677;p62"/>
          <p:cNvGrpSpPr/>
          <p:nvPr/>
        </p:nvGrpSpPr>
        <p:grpSpPr>
          <a:xfrm>
            <a:off x="5529775" y="2150676"/>
            <a:ext cx="747827" cy="646500"/>
            <a:chOff x="816694" y="2320230"/>
            <a:chExt cx="841200" cy="646500"/>
          </a:xfrm>
        </p:grpSpPr>
        <p:sp>
          <p:nvSpPr>
            <p:cNvPr id="3678" name="Google Shape;3678;p62"/>
            <p:cNvSpPr/>
            <p:nvPr/>
          </p:nvSpPr>
          <p:spPr>
            <a:xfrm>
              <a:off x="826030" y="2386804"/>
              <a:ext cx="799800" cy="5079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3500" name="Google Shape;3500;p62"/>
            <p:cNvSpPr txBox="1"/>
            <p:nvPr/>
          </p:nvSpPr>
          <p:spPr>
            <a:xfrm>
              <a:off x="816694" y="2320230"/>
              <a:ext cx="841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Valid Rule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Filter</a:t>
              </a:r>
              <a:endParaRPr b="1" sz="1000"/>
            </a:p>
          </p:txBody>
        </p:sp>
      </p:grpSp>
      <p:grpSp>
        <p:nvGrpSpPr>
          <p:cNvPr id="3679" name="Google Shape;3679;p62"/>
          <p:cNvGrpSpPr/>
          <p:nvPr/>
        </p:nvGrpSpPr>
        <p:grpSpPr>
          <a:xfrm>
            <a:off x="6484594" y="2250233"/>
            <a:ext cx="691787" cy="136727"/>
            <a:chOff x="2193900" y="4331067"/>
            <a:chExt cx="1002300" cy="317600"/>
          </a:xfrm>
        </p:grpSpPr>
        <p:grpSp>
          <p:nvGrpSpPr>
            <p:cNvPr id="3680" name="Google Shape;3680;p62"/>
            <p:cNvGrpSpPr/>
            <p:nvPr/>
          </p:nvGrpSpPr>
          <p:grpSpPr>
            <a:xfrm>
              <a:off x="2345400" y="4331067"/>
              <a:ext cx="850800" cy="210000"/>
              <a:chOff x="863475" y="3440001"/>
              <a:chExt cx="850800" cy="210000"/>
            </a:xfrm>
          </p:grpSpPr>
          <p:sp>
            <p:nvSpPr>
              <p:cNvPr id="3681" name="Google Shape;3681;p62"/>
              <p:cNvSpPr/>
              <p:nvPr/>
            </p:nvSpPr>
            <p:spPr>
              <a:xfrm>
                <a:off x="863475" y="3440001"/>
                <a:ext cx="850800" cy="210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682" name="Google Shape;3682;p62"/>
              <p:cNvGrpSpPr/>
              <p:nvPr/>
            </p:nvGrpSpPr>
            <p:grpSpPr>
              <a:xfrm>
                <a:off x="924067" y="3456438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3683" name="Google Shape;3683;p62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3684" name="Google Shape;3684;p62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685" name="Google Shape;3685;p62"/>
                  <p:cNvCxnSpPr>
                    <a:stCxn id="3684" idx="6"/>
                    <a:endCxn id="3686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3686" name="Google Shape;3686;p62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687" name="Google Shape;3687;p62"/>
            <p:cNvGrpSpPr/>
            <p:nvPr/>
          </p:nvGrpSpPr>
          <p:grpSpPr>
            <a:xfrm>
              <a:off x="2269650" y="4384867"/>
              <a:ext cx="850800" cy="210000"/>
              <a:chOff x="863475" y="3440001"/>
              <a:chExt cx="850800" cy="210000"/>
            </a:xfrm>
          </p:grpSpPr>
          <p:sp>
            <p:nvSpPr>
              <p:cNvPr id="3688" name="Google Shape;3688;p62"/>
              <p:cNvSpPr/>
              <p:nvPr/>
            </p:nvSpPr>
            <p:spPr>
              <a:xfrm>
                <a:off x="863475" y="3440001"/>
                <a:ext cx="850800" cy="210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689" name="Google Shape;3689;p62"/>
              <p:cNvGrpSpPr/>
              <p:nvPr/>
            </p:nvGrpSpPr>
            <p:grpSpPr>
              <a:xfrm>
                <a:off x="924067" y="3456438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3690" name="Google Shape;3690;p62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3691" name="Google Shape;3691;p62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692" name="Google Shape;3692;p62"/>
                  <p:cNvCxnSpPr>
                    <a:stCxn id="3691" idx="6"/>
                    <a:endCxn id="3693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3693" name="Google Shape;3693;p62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694" name="Google Shape;3694;p62"/>
            <p:cNvGrpSpPr/>
            <p:nvPr/>
          </p:nvGrpSpPr>
          <p:grpSpPr>
            <a:xfrm>
              <a:off x="2193900" y="4438667"/>
              <a:ext cx="850800" cy="210000"/>
              <a:chOff x="863475" y="3440001"/>
              <a:chExt cx="850800" cy="210000"/>
            </a:xfrm>
          </p:grpSpPr>
          <p:sp>
            <p:nvSpPr>
              <p:cNvPr id="3695" name="Google Shape;3695;p62"/>
              <p:cNvSpPr/>
              <p:nvPr/>
            </p:nvSpPr>
            <p:spPr>
              <a:xfrm>
                <a:off x="863475" y="3440001"/>
                <a:ext cx="850800" cy="210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696" name="Google Shape;3696;p62"/>
              <p:cNvGrpSpPr/>
              <p:nvPr/>
            </p:nvGrpSpPr>
            <p:grpSpPr>
              <a:xfrm>
                <a:off x="924067" y="3456438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3697" name="Google Shape;3697;p62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3698" name="Google Shape;3698;p62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699" name="Google Shape;3699;p62"/>
                  <p:cNvCxnSpPr>
                    <a:stCxn id="3698" idx="6"/>
                    <a:endCxn id="3700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3700" name="Google Shape;3700;p62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3701" name="Google Shape;3701;p62"/>
          <p:cNvGrpSpPr/>
          <p:nvPr/>
        </p:nvGrpSpPr>
        <p:grpSpPr>
          <a:xfrm>
            <a:off x="6729575" y="2329577"/>
            <a:ext cx="453982" cy="415389"/>
            <a:chOff x="1541665" y="4111886"/>
            <a:chExt cx="534222" cy="1527167"/>
          </a:xfrm>
        </p:grpSpPr>
        <p:sp>
          <p:nvSpPr>
            <p:cNvPr id="3702" name="Google Shape;3702;p62"/>
            <p:cNvSpPr txBox="1"/>
            <p:nvPr/>
          </p:nvSpPr>
          <p:spPr>
            <a:xfrm>
              <a:off x="1577587" y="4111886"/>
              <a:ext cx="498300" cy="13581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solidFill>
                  <a:srgbClr val="434343"/>
                </a:solidFill>
              </a:endParaRPr>
            </a:p>
          </p:txBody>
        </p:sp>
        <p:sp>
          <p:nvSpPr>
            <p:cNvPr id="3703" name="Google Shape;3703;p62"/>
            <p:cNvSpPr txBox="1"/>
            <p:nvPr/>
          </p:nvSpPr>
          <p:spPr>
            <a:xfrm>
              <a:off x="1541665" y="4323553"/>
              <a:ext cx="498300" cy="13155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">
                  <a:solidFill>
                    <a:srgbClr val="38761D"/>
                  </a:solidFill>
                </a:rPr>
                <a:t>selection</a:t>
              </a:r>
              <a:r>
                <a:rPr lang="zh-TW" sz="100">
                  <a:solidFill>
                    <a:srgbClr val="6AA84F"/>
                  </a:solidFill>
                </a:rPr>
                <a:t>:</a:t>
              </a:r>
              <a:endParaRPr sz="100">
                <a:solidFill>
                  <a:srgbClr val="6AA84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">
                  <a:solidFill>
                    <a:srgbClr val="434343"/>
                  </a:solidFill>
                </a:rPr>
                <a:t>    - ZZZ: ^A.*B$</a:t>
              </a:r>
              <a:endParaRPr sz="1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">
                  <a:solidFill>
                    <a:srgbClr val="38761D"/>
                  </a:solidFill>
                </a:rPr>
                <a:t>filter:</a:t>
              </a:r>
              <a:endParaRPr sz="100">
                <a:solidFill>
                  <a:srgbClr val="38761D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">
                  <a:solidFill>
                    <a:srgbClr val="C9DAF8"/>
                  </a:solidFill>
                </a:rPr>
                <a:t>   </a:t>
              </a:r>
              <a:r>
                <a:rPr lang="zh-TW" sz="100">
                  <a:solidFill>
                    <a:srgbClr val="434343"/>
                  </a:solidFill>
                </a:rPr>
                <a:t> - XXX: ^(?=.*H)(?=.*I).*$</a:t>
              </a:r>
              <a:endParaRPr sz="100">
                <a:solidFill>
                  <a:srgbClr val="434343"/>
                </a:solidFill>
              </a:endParaRPr>
            </a:p>
          </p:txBody>
        </p:sp>
      </p:grpSp>
      <p:cxnSp>
        <p:nvCxnSpPr>
          <p:cNvPr id="3704" name="Google Shape;3704;p62"/>
          <p:cNvCxnSpPr>
            <a:stCxn id="3500" idx="3"/>
          </p:cNvCxnSpPr>
          <p:nvPr/>
        </p:nvCxnSpPr>
        <p:spPr>
          <a:xfrm>
            <a:off x="6277602" y="2473926"/>
            <a:ext cx="451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05" name="Google Shape;3705;p62"/>
          <p:cNvCxnSpPr>
            <a:endCxn id="3617" idx="1"/>
          </p:cNvCxnSpPr>
          <p:nvPr/>
        </p:nvCxnSpPr>
        <p:spPr>
          <a:xfrm>
            <a:off x="7344341" y="2489711"/>
            <a:ext cx="401700" cy="17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06" name="Google Shape;3706;p62"/>
          <p:cNvSpPr txBox="1"/>
          <p:nvPr/>
        </p:nvSpPr>
        <p:spPr>
          <a:xfrm>
            <a:off x="6119875" y="1831571"/>
            <a:ext cx="227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/>
              <a:t>Triplets / Custom Field Map / Valid Rules</a:t>
            </a:r>
            <a:endParaRPr sz="800"/>
          </a:p>
        </p:txBody>
      </p:sp>
      <p:sp>
        <p:nvSpPr>
          <p:cNvPr id="3707" name="Google Shape;3707;p62"/>
          <p:cNvSpPr/>
          <p:nvPr/>
        </p:nvSpPr>
        <p:spPr>
          <a:xfrm>
            <a:off x="3925800" y="1785850"/>
            <a:ext cx="5171100" cy="1171500"/>
          </a:xfrm>
          <a:prstGeom prst="rect">
            <a:avLst/>
          </a:prstGeom>
          <a:solidFill>
            <a:srgbClr val="FFFFFF">
              <a:alpha val="8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8" name="Google Shape;3708;p62"/>
          <p:cNvSpPr/>
          <p:nvPr/>
        </p:nvSpPr>
        <p:spPr>
          <a:xfrm>
            <a:off x="6900" y="3018925"/>
            <a:ext cx="3918900" cy="2037900"/>
          </a:xfrm>
          <a:prstGeom prst="rect">
            <a:avLst/>
          </a:prstGeom>
          <a:solidFill>
            <a:srgbClr val="FFFFFF">
              <a:alpha val="8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9" name="Google Shape;3709;p62"/>
          <p:cNvSpPr/>
          <p:nvPr/>
        </p:nvSpPr>
        <p:spPr>
          <a:xfrm>
            <a:off x="131225" y="707150"/>
            <a:ext cx="3891900" cy="2037900"/>
          </a:xfrm>
          <a:prstGeom prst="rect">
            <a:avLst/>
          </a:prstGeom>
          <a:solidFill>
            <a:srgbClr val="FFFFFF">
              <a:alpha val="8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0" name="Google Shape;3710;p62"/>
          <p:cNvSpPr/>
          <p:nvPr/>
        </p:nvSpPr>
        <p:spPr>
          <a:xfrm>
            <a:off x="4023175" y="51075"/>
            <a:ext cx="5073600" cy="1704300"/>
          </a:xfrm>
          <a:prstGeom prst="rect">
            <a:avLst/>
          </a:prstGeom>
          <a:solidFill>
            <a:srgbClr val="FFFFFF">
              <a:alpha val="8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1" name="Google Shape;3711;p62"/>
          <p:cNvSpPr/>
          <p:nvPr/>
        </p:nvSpPr>
        <p:spPr>
          <a:xfrm>
            <a:off x="3083450" y="1148875"/>
            <a:ext cx="3786300" cy="1080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What is Sigma?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How much Sigma rules collected?</a:t>
            </a:r>
            <a:endParaRPr/>
          </a:p>
        </p:txBody>
      </p:sp>
      <p:cxnSp>
        <p:nvCxnSpPr>
          <p:cNvPr id="3712" name="Google Shape;3712;p62"/>
          <p:cNvCxnSpPr/>
          <p:nvPr/>
        </p:nvCxnSpPr>
        <p:spPr>
          <a:xfrm flipH="1">
            <a:off x="4596838" y="2233250"/>
            <a:ext cx="11100" cy="86040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13" name="Google Shape;3713;p62"/>
          <p:cNvSpPr/>
          <p:nvPr/>
        </p:nvSpPr>
        <p:spPr>
          <a:xfrm>
            <a:off x="3899275" y="4175900"/>
            <a:ext cx="5171100" cy="527400"/>
          </a:xfrm>
          <a:prstGeom prst="rect">
            <a:avLst/>
          </a:prstGeom>
          <a:solidFill>
            <a:srgbClr val="FFFFFF">
              <a:alpha val="8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4" name="Google Shape;3714;p62"/>
          <p:cNvSpPr/>
          <p:nvPr/>
        </p:nvSpPr>
        <p:spPr>
          <a:xfrm>
            <a:off x="8967450" y="2957350"/>
            <a:ext cx="176400" cy="1218600"/>
          </a:xfrm>
          <a:prstGeom prst="rect">
            <a:avLst/>
          </a:prstGeom>
          <a:solidFill>
            <a:srgbClr val="FFFFFF">
              <a:alpha val="8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5" name="Google Shape;3715;p62"/>
          <p:cNvSpPr/>
          <p:nvPr/>
        </p:nvSpPr>
        <p:spPr>
          <a:xfrm>
            <a:off x="5077800" y="2935175"/>
            <a:ext cx="3891900" cy="1171500"/>
          </a:xfrm>
          <a:prstGeom prst="rect">
            <a:avLst/>
          </a:prstGeom>
          <a:solidFill>
            <a:srgbClr val="FFFFFF">
              <a:alpha val="8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9" name="Shape 3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0" name="Google Shape;3720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Why we study Sigma?</a:t>
            </a:r>
            <a:endParaRPr/>
          </a:p>
        </p:txBody>
      </p:sp>
      <p:sp>
        <p:nvSpPr>
          <p:cNvPr id="3721" name="Google Shape;3721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zh-TW" sz="1600"/>
              <a:t>Open Source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zh-TW" sz="1600"/>
              <a:t>Active Community</a:t>
            </a:r>
            <a:endParaRPr sz="1600"/>
          </a:p>
        </p:txBody>
      </p:sp>
      <p:pic>
        <p:nvPicPr>
          <p:cNvPr id="3722" name="Google Shape;372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8574" y="117900"/>
            <a:ext cx="2002400" cy="7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3" name="Google Shape;372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075" y="2148225"/>
            <a:ext cx="3419499" cy="25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4" name="Google Shape;3724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4750" y="2662304"/>
            <a:ext cx="5429251" cy="1079075"/>
          </a:xfrm>
          <a:prstGeom prst="rect">
            <a:avLst/>
          </a:prstGeom>
          <a:noFill/>
          <a:ln>
            <a:noFill/>
          </a:ln>
        </p:spPr>
      </p:pic>
      <p:sp>
        <p:nvSpPr>
          <p:cNvPr id="3725" name="Google Shape;3725;p63"/>
          <p:cNvSpPr txBox="1"/>
          <p:nvPr/>
        </p:nvSpPr>
        <p:spPr>
          <a:xfrm>
            <a:off x="4084775" y="3950700"/>
            <a:ext cx="377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星星數和產品數都很高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726" name="Google Shape;3726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727" name="Google Shape;3727;p63"/>
          <p:cNvSpPr txBox="1"/>
          <p:nvPr/>
        </p:nvSpPr>
        <p:spPr>
          <a:xfrm>
            <a:off x="4835125" y="797575"/>
            <a:ext cx="42327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chemeClr val="dk2"/>
                </a:solidFill>
              </a:rPr>
              <a:t>Sigma is a </a:t>
            </a:r>
            <a:r>
              <a:rPr lang="zh-TW" sz="1000">
                <a:solidFill>
                  <a:srgbClr val="4A86E8"/>
                </a:solidFill>
              </a:rPr>
              <a:t>generic and open signature format</a:t>
            </a:r>
            <a:r>
              <a:rPr lang="zh-TW" sz="1000">
                <a:solidFill>
                  <a:schemeClr val="dk2"/>
                </a:solidFill>
              </a:rPr>
              <a:t> that allows you to </a:t>
            </a:r>
            <a:r>
              <a:rPr lang="zh-TW" sz="1000">
                <a:solidFill>
                  <a:srgbClr val="4A86E8"/>
                </a:solidFill>
              </a:rPr>
              <a:t>describe relevant log events in a straightforward manner</a:t>
            </a:r>
            <a:r>
              <a:rPr lang="zh-TW" sz="1000">
                <a:solidFill>
                  <a:schemeClr val="dk2"/>
                </a:solidFill>
              </a:rPr>
              <a:t>. The rule format is very flexible, easy to write and applicable to any type of log file. The main purpose of this project is to </a:t>
            </a:r>
            <a:r>
              <a:rPr lang="zh-TW" sz="1000">
                <a:solidFill>
                  <a:schemeClr val="accent1"/>
                </a:solidFill>
              </a:rPr>
              <a:t>provide a structured form in which researchers or analysts can describe their once developed detection methods and make them shareable with others.</a:t>
            </a:r>
            <a:endParaRPr sz="10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1" name="Shape 3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2" name="Google Shape;3732;p64"/>
          <p:cNvSpPr txBox="1"/>
          <p:nvPr>
            <p:ph idx="1" type="body"/>
          </p:nvPr>
        </p:nvSpPr>
        <p:spPr>
          <a:xfrm>
            <a:off x="527275" y="311375"/>
            <a:ext cx="3786000" cy="48027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title:</a:t>
            </a:r>
            <a:r>
              <a:rPr lang="zh-TW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Disable Administrative Share Creation at Startup</a:t>
            </a:r>
            <a:endParaRPr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status: </a:t>
            </a:r>
            <a:r>
              <a:rPr lang="zh-TW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test</a:t>
            </a:r>
            <a:endParaRPr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description: </a:t>
            </a:r>
            <a:r>
              <a:rPr lang="zh-TW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Administrative shares are hidden network shares created by Microsoft Windows NT operating systems that grant system administrators remote access to every disk volume on a network-connected system</a:t>
            </a:r>
            <a:endParaRPr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tags:</a:t>
            </a:r>
            <a:endParaRPr sz="90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- attack.defense_evasion</a:t>
            </a:r>
            <a:endParaRPr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- attack.t1070.005</a:t>
            </a:r>
            <a:endParaRPr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logsource:</a:t>
            </a:r>
            <a:endParaRPr sz="90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zh-TW" sz="9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category: </a:t>
            </a:r>
            <a:r>
              <a:rPr lang="zh-TW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registry_set</a:t>
            </a:r>
            <a:endParaRPr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zh-TW" sz="9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product: </a:t>
            </a:r>
            <a:r>
              <a:rPr lang="zh-TW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windows</a:t>
            </a:r>
            <a:endParaRPr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detection:</a:t>
            </a:r>
            <a:endParaRPr sz="90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zh-TW" sz="9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selection:</a:t>
            </a:r>
            <a:endParaRPr sz="90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zh-TW" sz="9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EventType: </a:t>
            </a:r>
            <a:r>
              <a:rPr lang="zh-TW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SetValue</a:t>
            </a:r>
            <a:endParaRPr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zh-TW" sz="9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TargetObject|startswith:   </a:t>
            </a:r>
            <a:r>
              <a:rPr lang="zh-TW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'HKLM\System\CurrentControlSet\Services\LanmanServer\Parameters\'</a:t>
            </a:r>
            <a:endParaRPr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zh-TW" sz="9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TargetObject|endswith:</a:t>
            </a:r>
            <a:endParaRPr sz="90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- 'AutoShareWks'</a:t>
            </a:r>
            <a:endParaRPr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- 'AutoShareServer'</a:t>
            </a:r>
            <a:endParaRPr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zh-TW" sz="9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Details: </a:t>
            </a:r>
            <a:r>
              <a:rPr lang="zh-TW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'DWORD (0x00000000)'</a:t>
            </a:r>
            <a:endParaRPr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zh-TW" sz="9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condition: </a:t>
            </a:r>
            <a:r>
              <a:rPr lang="zh-TW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selection</a:t>
            </a:r>
            <a:endParaRPr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level: </a:t>
            </a:r>
            <a:r>
              <a:rPr lang="zh-TW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medium</a:t>
            </a:r>
            <a:endParaRPr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33" name="Google Shape;3733;p64"/>
          <p:cNvSpPr txBox="1"/>
          <p:nvPr/>
        </p:nvSpPr>
        <p:spPr>
          <a:xfrm>
            <a:off x="4383475" y="123625"/>
            <a:ext cx="558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T1070.005</a:t>
            </a:r>
            <a:r>
              <a:rPr lang="zh-TW" sz="1200"/>
              <a:t>: Indicator Removal: Network Share Connection Removal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Rule Source: </a:t>
            </a:r>
            <a:r>
              <a:rPr lang="zh-TW" sz="1200" u="sng">
                <a:solidFill>
                  <a:srgbClr val="0097A7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registry_set_disable_administrative_share.yml</a:t>
            </a:r>
            <a:endParaRPr sz="1200"/>
          </a:p>
        </p:txBody>
      </p:sp>
      <p:sp>
        <p:nvSpPr>
          <p:cNvPr id="3734" name="Google Shape;3734;p64"/>
          <p:cNvSpPr txBox="1"/>
          <p:nvPr/>
        </p:nvSpPr>
        <p:spPr>
          <a:xfrm>
            <a:off x="504625" y="-17475"/>
            <a:ext cx="213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 Sigma Rule Example</a:t>
            </a:r>
            <a:endParaRPr/>
          </a:p>
        </p:txBody>
      </p:sp>
      <p:sp>
        <p:nvSpPr>
          <p:cNvPr id="3735" name="Google Shape;3735;p64"/>
          <p:cNvSpPr txBox="1"/>
          <p:nvPr/>
        </p:nvSpPr>
        <p:spPr>
          <a:xfrm>
            <a:off x="1416775" y="495500"/>
            <a:ext cx="2966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rgbClr val="E06666"/>
                </a:solidFill>
              </a:rPr>
              <a:t>stable / test / experimental / deprecated / unsupported</a:t>
            </a:r>
            <a:endParaRPr sz="900">
              <a:solidFill>
                <a:srgbClr val="E06666"/>
              </a:solidFill>
            </a:endParaRPr>
          </a:p>
        </p:txBody>
      </p:sp>
      <p:sp>
        <p:nvSpPr>
          <p:cNvPr id="3736" name="Google Shape;3736;p64"/>
          <p:cNvSpPr/>
          <p:nvPr/>
        </p:nvSpPr>
        <p:spPr>
          <a:xfrm>
            <a:off x="771450" y="1956850"/>
            <a:ext cx="1273800" cy="154200"/>
          </a:xfrm>
          <a:prstGeom prst="rect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7" name="Google Shape;3737;p64"/>
          <p:cNvSpPr/>
          <p:nvPr/>
        </p:nvSpPr>
        <p:spPr>
          <a:xfrm>
            <a:off x="560550" y="2758275"/>
            <a:ext cx="3724200" cy="2119200"/>
          </a:xfrm>
          <a:prstGeom prst="rect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8" name="Google Shape;3738;p64"/>
          <p:cNvSpPr/>
          <p:nvPr/>
        </p:nvSpPr>
        <p:spPr>
          <a:xfrm>
            <a:off x="771450" y="2357576"/>
            <a:ext cx="1436100" cy="154200"/>
          </a:xfrm>
          <a:prstGeom prst="rect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9" name="Google Shape;3739;p64"/>
          <p:cNvSpPr txBox="1"/>
          <p:nvPr>
            <p:ph idx="1" type="body"/>
          </p:nvPr>
        </p:nvSpPr>
        <p:spPr>
          <a:xfrm>
            <a:off x="4404550" y="988800"/>
            <a:ext cx="4353300" cy="20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The rules consist of a many sections, including</a:t>
            </a:r>
            <a:endParaRPr sz="11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-"/>
            </a:pPr>
            <a:r>
              <a:rPr lang="zh-TW" sz="1100"/>
              <a:t>title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100"/>
              <a:buChar char="-"/>
            </a:pPr>
            <a:r>
              <a:rPr lang="zh-TW" sz="1100">
                <a:solidFill>
                  <a:srgbClr val="CC0000"/>
                </a:solidFill>
              </a:rPr>
              <a:t>status</a:t>
            </a:r>
            <a:endParaRPr sz="1100">
              <a:solidFill>
                <a:srgbClr val="CC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zh-TW" sz="1100"/>
              <a:t>description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zh-TW" sz="1100">
                <a:solidFill>
                  <a:srgbClr val="CC0000"/>
                </a:solidFill>
              </a:rPr>
              <a:t>tags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zh-TW" sz="1100">
                <a:solidFill>
                  <a:srgbClr val="CC0000"/>
                </a:solidFill>
              </a:rPr>
              <a:t>logsource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zh-TW" sz="1100">
                <a:solidFill>
                  <a:srgbClr val="CC0000"/>
                </a:solidFill>
              </a:rPr>
              <a:t>detection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zh-TW" sz="1100"/>
              <a:t>level</a:t>
            </a:r>
            <a:endParaRPr sz="11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3" name="Shape 3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4" name="Google Shape;3744;p65"/>
          <p:cNvGrpSpPr/>
          <p:nvPr/>
        </p:nvGrpSpPr>
        <p:grpSpPr>
          <a:xfrm>
            <a:off x="4023179" y="1843258"/>
            <a:ext cx="4890228" cy="2137973"/>
            <a:chOff x="4387904" y="2521901"/>
            <a:chExt cx="3513600" cy="1056415"/>
          </a:xfrm>
        </p:grpSpPr>
        <p:sp>
          <p:nvSpPr>
            <p:cNvPr id="3745" name="Google Shape;3745;p65"/>
            <p:cNvSpPr/>
            <p:nvPr/>
          </p:nvSpPr>
          <p:spPr>
            <a:xfrm>
              <a:off x="4387904" y="2525916"/>
              <a:ext cx="3513600" cy="10524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3746" name="Google Shape;3746;p65"/>
            <p:cNvSpPr txBox="1"/>
            <p:nvPr/>
          </p:nvSpPr>
          <p:spPr>
            <a:xfrm>
              <a:off x="4433125" y="2521901"/>
              <a:ext cx="2037600" cy="16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Rule-based Method</a:t>
              </a:r>
              <a:endParaRPr b="1" sz="1000"/>
            </a:p>
          </p:txBody>
        </p:sp>
      </p:grpSp>
      <p:sp>
        <p:nvSpPr>
          <p:cNvPr id="3747" name="Google Shape;3747;p65"/>
          <p:cNvSpPr txBox="1"/>
          <p:nvPr/>
        </p:nvSpPr>
        <p:spPr>
          <a:xfrm>
            <a:off x="6803038" y="2064638"/>
            <a:ext cx="548700" cy="507900"/>
          </a:xfrm>
          <a:prstGeom prst="rect">
            <a:avLst/>
          </a:prstGeom>
          <a:solidFill>
            <a:srgbClr val="20124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00FF00"/>
                </a:solidFill>
              </a:rPr>
              <a:t>registry:</a:t>
            </a:r>
            <a:endParaRPr sz="3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C9DAF8"/>
                </a:solidFill>
              </a:rPr>
              <a:t>    attr:</a:t>
            </a:r>
            <a:endParaRPr sz="3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C9DAF8"/>
                </a:solidFill>
              </a:rPr>
              <a:t>        - OOO: src_ooo</a:t>
            </a:r>
            <a:br>
              <a:rPr lang="zh-TW" sz="300">
                <a:solidFill>
                  <a:srgbClr val="C9DAF8"/>
                </a:solidFill>
              </a:rPr>
            </a:br>
            <a:r>
              <a:rPr lang="zh-TW" sz="300">
                <a:solidFill>
                  <a:srgbClr val="C9DAF8"/>
                </a:solidFill>
              </a:rPr>
              <a:t>        - XXX: dst_xxx</a:t>
            </a:r>
            <a:endParaRPr sz="3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C9DAF8"/>
                </a:solidFill>
              </a:rPr>
              <a:t>    relation:</a:t>
            </a:r>
            <a:endParaRPr sz="3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00FF00"/>
                </a:solidFill>
              </a:rPr>
              <a:t>network:</a:t>
            </a:r>
            <a:endParaRPr sz="3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C9DAF8"/>
                </a:solidFill>
              </a:rPr>
              <a:t>    …</a:t>
            </a:r>
            <a:endParaRPr sz="300">
              <a:solidFill>
                <a:srgbClr val="C9DAF8"/>
              </a:solidFill>
            </a:endParaRPr>
          </a:p>
        </p:txBody>
      </p:sp>
      <p:grpSp>
        <p:nvGrpSpPr>
          <p:cNvPr id="3748" name="Google Shape;3748;p65"/>
          <p:cNvGrpSpPr/>
          <p:nvPr/>
        </p:nvGrpSpPr>
        <p:grpSpPr>
          <a:xfrm>
            <a:off x="4023500" y="238526"/>
            <a:ext cx="4890228" cy="1381297"/>
            <a:chOff x="4387894" y="2309289"/>
            <a:chExt cx="3513600" cy="1284688"/>
          </a:xfrm>
        </p:grpSpPr>
        <p:sp>
          <p:nvSpPr>
            <p:cNvPr id="3749" name="Google Shape;3749;p65"/>
            <p:cNvSpPr/>
            <p:nvPr/>
          </p:nvSpPr>
          <p:spPr>
            <a:xfrm>
              <a:off x="4387894" y="2315377"/>
              <a:ext cx="3513600" cy="1278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22222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3750" name="Google Shape;3750;p65"/>
            <p:cNvSpPr txBox="1"/>
            <p:nvPr/>
          </p:nvSpPr>
          <p:spPr>
            <a:xfrm>
              <a:off x="4433125" y="2309289"/>
              <a:ext cx="2037600" cy="31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DL-based Method</a:t>
              </a:r>
              <a:endParaRPr b="1" sz="1000"/>
            </a:p>
          </p:txBody>
        </p:sp>
      </p:grpSp>
      <p:sp>
        <p:nvSpPr>
          <p:cNvPr id="3751" name="Google Shape;3751;p65"/>
          <p:cNvSpPr txBox="1"/>
          <p:nvPr>
            <p:ph idx="4294967295" type="title"/>
          </p:nvPr>
        </p:nvSpPr>
        <p:spPr>
          <a:xfrm>
            <a:off x="6900" y="-12175"/>
            <a:ext cx="401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Converter</a:t>
            </a:r>
            <a:endParaRPr/>
          </a:p>
        </p:txBody>
      </p:sp>
      <p:pic>
        <p:nvPicPr>
          <p:cNvPr id="3752" name="Google Shape;375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75" y="1386999"/>
            <a:ext cx="374200" cy="3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3" name="Google Shape;375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625" y="1362349"/>
            <a:ext cx="423500" cy="4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4" name="Google Shape;3754;p65"/>
          <p:cNvSpPr txBox="1"/>
          <p:nvPr/>
        </p:nvSpPr>
        <p:spPr>
          <a:xfrm>
            <a:off x="43300" y="1755400"/>
            <a:ext cx="977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Windows 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Audit Logs</a:t>
            </a:r>
            <a:endParaRPr sz="1000"/>
          </a:p>
        </p:txBody>
      </p:sp>
      <p:sp>
        <p:nvSpPr>
          <p:cNvPr id="3755" name="Google Shape;3755;p65"/>
          <p:cNvSpPr txBox="1"/>
          <p:nvPr/>
        </p:nvSpPr>
        <p:spPr>
          <a:xfrm>
            <a:off x="2219075" y="1980750"/>
            <a:ext cx="125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Provenance Graph</a:t>
            </a:r>
            <a:endParaRPr sz="1000"/>
          </a:p>
        </p:txBody>
      </p:sp>
      <p:grpSp>
        <p:nvGrpSpPr>
          <p:cNvPr id="3756" name="Google Shape;3756;p65"/>
          <p:cNvGrpSpPr/>
          <p:nvPr/>
        </p:nvGrpSpPr>
        <p:grpSpPr>
          <a:xfrm>
            <a:off x="2360102" y="1116227"/>
            <a:ext cx="1002243" cy="806107"/>
            <a:chOff x="3630964" y="-26772"/>
            <a:chExt cx="1759246" cy="1407064"/>
          </a:xfrm>
        </p:grpSpPr>
        <p:grpSp>
          <p:nvGrpSpPr>
            <p:cNvPr id="3757" name="Google Shape;3757;p65"/>
            <p:cNvGrpSpPr/>
            <p:nvPr/>
          </p:nvGrpSpPr>
          <p:grpSpPr>
            <a:xfrm>
              <a:off x="3630964" y="25496"/>
              <a:ext cx="1759246" cy="1354797"/>
              <a:chOff x="381092" y="1605392"/>
              <a:chExt cx="3520605" cy="2491351"/>
            </a:xfrm>
          </p:grpSpPr>
          <p:sp>
            <p:nvSpPr>
              <p:cNvPr id="3758" name="Google Shape;3758;p65"/>
              <p:cNvSpPr/>
              <p:nvPr/>
            </p:nvSpPr>
            <p:spPr>
              <a:xfrm>
                <a:off x="2127022" y="2269592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9" name="Google Shape;3759;p65"/>
              <p:cNvSpPr/>
              <p:nvPr/>
            </p:nvSpPr>
            <p:spPr>
              <a:xfrm>
                <a:off x="1026416" y="2269592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760" name="Google Shape;3760;p65"/>
              <p:cNvCxnSpPr>
                <a:stCxn id="3759" idx="6"/>
                <a:endCxn id="3758" idx="2"/>
              </p:cNvCxnSpPr>
              <p:nvPr/>
            </p:nvCxnSpPr>
            <p:spPr>
              <a:xfrm>
                <a:off x="1281116" y="2396042"/>
                <a:ext cx="84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3761" name="Google Shape;3761;p65"/>
              <p:cNvSpPr/>
              <p:nvPr/>
            </p:nvSpPr>
            <p:spPr>
              <a:xfrm>
                <a:off x="1026416" y="2765095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2" name="Google Shape;3762;p65"/>
              <p:cNvSpPr/>
              <p:nvPr/>
            </p:nvSpPr>
            <p:spPr>
              <a:xfrm>
                <a:off x="1491111" y="2765095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3" name="Google Shape;3763;p65"/>
              <p:cNvSpPr/>
              <p:nvPr/>
            </p:nvSpPr>
            <p:spPr>
              <a:xfrm>
                <a:off x="466593" y="2765095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4" name="Google Shape;3764;p65"/>
              <p:cNvSpPr/>
              <p:nvPr/>
            </p:nvSpPr>
            <p:spPr>
              <a:xfrm>
                <a:off x="721408" y="3307263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5" name="Google Shape;3765;p65"/>
              <p:cNvSpPr/>
              <p:nvPr/>
            </p:nvSpPr>
            <p:spPr>
              <a:xfrm>
                <a:off x="564672" y="1887961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6" name="Google Shape;3766;p65"/>
              <p:cNvSpPr/>
              <p:nvPr/>
            </p:nvSpPr>
            <p:spPr>
              <a:xfrm>
                <a:off x="381092" y="2310112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7" name="Google Shape;3767;p65"/>
              <p:cNvSpPr/>
              <p:nvPr/>
            </p:nvSpPr>
            <p:spPr>
              <a:xfrm>
                <a:off x="1409822" y="3347724"/>
                <a:ext cx="336000" cy="171900"/>
              </a:xfrm>
              <a:prstGeom prst="rect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8" name="Google Shape;3768;p65"/>
              <p:cNvSpPr/>
              <p:nvPr/>
            </p:nvSpPr>
            <p:spPr>
              <a:xfrm>
                <a:off x="2086377" y="2846018"/>
                <a:ext cx="336000" cy="171900"/>
              </a:xfrm>
              <a:prstGeom prst="rect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9" name="Google Shape;3769;p65"/>
              <p:cNvSpPr/>
              <p:nvPr/>
            </p:nvSpPr>
            <p:spPr>
              <a:xfrm>
                <a:off x="2127022" y="3341520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0" name="Google Shape;3770;p65"/>
              <p:cNvSpPr/>
              <p:nvPr/>
            </p:nvSpPr>
            <p:spPr>
              <a:xfrm>
                <a:off x="1100466" y="3782958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1" name="Google Shape;3771;p65"/>
              <p:cNvSpPr/>
              <p:nvPr/>
            </p:nvSpPr>
            <p:spPr>
              <a:xfrm>
                <a:off x="3078442" y="2845479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2" name="Google Shape;3772;p65"/>
              <p:cNvSpPr/>
              <p:nvPr/>
            </p:nvSpPr>
            <p:spPr>
              <a:xfrm>
                <a:off x="3078442" y="3080388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3" name="Google Shape;3773;p65"/>
              <p:cNvSpPr/>
              <p:nvPr/>
            </p:nvSpPr>
            <p:spPr>
              <a:xfrm>
                <a:off x="3078442" y="3315297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4" name="Google Shape;3774;p65"/>
              <p:cNvSpPr/>
              <p:nvPr/>
            </p:nvSpPr>
            <p:spPr>
              <a:xfrm>
                <a:off x="3078442" y="3550207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5" name="Google Shape;3775;p65"/>
              <p:cNvSpPr/>
              <p:nvPr/>
            </p:nvSpPr>
            <p:spPr>
              <a:xfrm>
                <a:off x="3078442" y="3843843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6" name="Google Shape;3776;p65"/>
              <p:cNvSpPr/>
              <p:nvPr/>
            </p:nvSpPr>
            <p:spPr>
              <a:xfrm>
                <a:off x="3646883" y="3594464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7" name="Google Shape;3777;p65"/>
              <p:cNvSpPr/>
              <p:nvPr/>
            </p:nvSpPr>
            <p:spPr>
              <a:xfrm>
                <a:off x="3646883" y="3888101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778" name="Google Shape;3778;p65"/>
              <p:cNvCxnSpPr>
                <a:stCxn id="3759" idx="0"/>
                <a:endCxn id="3779" idx="1"/>
              </p:cNvCxnSpPr>
              <p:nvPr/>
            </p:nvCxnSpPr>
            <p:spPr>
              <a:xfrm rot="10800000">
                <a:off x="1038866" y="1605392"/>
                <a:ext cx="114900" cy="66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780" name="Google Shape;3780;p65"/>
              <p:cNvCxnSpPr>
                <a:stCxn id="3759" idx="1"/>
                <a:endCxn id="3765" idx="5"/>
              </p:cNvCxnSpPr>
              <p:nvPr/>
            </p:nvCxnSpPr>
            <p:spPr>
              <a:xfrm rot="10800000">
                <a:off x="782016" y="2103829"/>
                <a:ext cx="281700" cy="202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781" name="Google Shape;3781;p65"/>
              <p:cNvCxnSpPr>
                <a:stCxn id="3759" idx="2"/>
                <a:endCxn id="3766" idx="3"/>
              </p:cNvCxnSpPr>
              <p:nvPr/>
            </p:nvCxnSpPr>
            <p:spPr>
              <a:xfrm rot="10800000">
                <a:off x="635816" y="2396042"/>
                <a:ext cx="390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782" name="Google Shape;3782;p65"/>
              <p:cNvCxnSpPr>
                <a:stCxn id="3759" idx="3"/>
                <a:endCxn id="3763" idx="7"/>
              </p:cNvCxnSpPr>
              <p:nvPr/>
            </p:nvCxnSpPr>
            <p:spPr>
              <a:xfrm flipH="1">
                <a:off x="683916" y="2485456"/>
                <a:ext cx="379800" cy="31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783" name="Google Shape;3783;p65"/>
              <p:cNvCxnSpPr>
                <a:stCxn id="3759" idx="4"/>
                <a:endCxn id="3761" idx="0"/>
              </p:cNvCxnSpPr>
              <p:nvPr/>
            </p:nvCxnSpPr>
            <p:spPr>
              <a:xfrm>
                <a:off x="1153766" y="2522492"/>
                <a:ext cx="0" cy="24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784" name="Google Shape;3784;p65"/>
              <p:cNvCxnSpPr>
                <a:stCxn id="3761" idx="3"/>
                <a:endCxn id="3764" idx="7"/>
              </p:cNvCxnSpPr>
              <p:nvPr/>
            </p:nvCxnSpPr>
            <p:spPr>
              <a:xfrm flipH="1">
                <a:off x="938916" y="2980958"/>
                <a:ext cx="124800" cy="36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785" name="Google Shape;3785;p65"/>
              <p:cNvCxnSpPr>
                <a:stCxn id="3761" idx="5"/>
                <a:endCxn id="3767" idx="0"/>
              </p:cNvCxnSpPr>
              <p:nvPr/>
            </p:nvCxnSpPr>
            <p:spPr>
              <a:xfrm>
                <a:off x="1243817" y="2980958"/>
                <a:ext cx="333900" cy="366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786" name="Google Shape;3786;p65"/>
              <p:cNvCxnSpPr>
                <a:stCxn id="3761" idx="6"/>
                <a:endCxn id="3762" idx="2"/>
              </p:cNvCxnSpPr>
              <p:nvPr/>
            </p:nvCxnSpPr>
            <p:spPr>
              <a:xfrm>
                <a:off x="1281116" y="2891545"/>
                <a:ext cx="210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787" name="Google Shape;3787;p65"/>
              <p:cNvCxnSpPr>
                <a:stCxn id="3764" idx="5"/>
                <a:endCxn id="3770" idx="1"/>
              </p:cNvCxnSpPr>
              <p:nvPr/>
            </p:nvCxnSpPr>
            <p:spPr>
              <a:xfrm>
                <a:off x="938808" y="3523126"/>
                <a:ext cx="198900" cy="297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788" name="Google Shape;3788;p65"/>
              <p:cNvCxnSpPr>
                <a:stCxn id="3769" idx="2"/>
                <a:endCxn id="3767" idx="3"/>
              </p:cNvCxnSpPr>
              <p:nvPr/>
            </p:nvCxnSpPr>
            <p:spPr>
              <a:xfrm rot="10800000">
                <a:off x="1745722" y="3433770"/>
                <a:ext cx="381300" cy="3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789" name="Google Shape;3789;p65"/>
              <p:cNvCxnSpPr>
                <a:stCxn id="3758" idx="6"/>
                <a:endCxn id="3771" idx="1"/>
              </p:cNvCxnSpPr>
              <p:nvPr/>
            </p:nvCxnSpPr>
            <p:spPr>
              <a:xfrm>
                <a:off x="2381722" y="2396042"/>
                <a:ext cx="696600" cy="53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790" name="Google Shape;3790;p65"/>
              <p:cNvCxnSpPr>
                <a:stCxn id="3758" idx="6"/>
                <a:endCxn id="3773" idx="1"/>
              </p:cNvCxnSpPr>
              <p:nvPr/>
            </p:nvCxnSpPr>
            <p:spPr>
              <a:xfrm>
                <a:off x="2381722" y="2396042"/>
                <a:ext cx="696600" cy="1005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791" name="Google Shape;3791;p65"/>
              <p:cNvCxnSpPr>
                <a:stCxn id="3758" idx="6"/>
                <a:endCxn id="3772" idx="1"/>
              </p:cNvCxnSpPr>
              <p:nvPr/>
            </p:nvCxnSpPr>
            <p:spPr>
              <a:xfrm>
                <a:off x="2381722" y="2396042"/>
                <a:ext cx="696600" cy="770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792" name="Google Shape;3792;p65"/>
              <p:cNvCxnSpPr>
                <a:stCxn id="3758" idx="6"/>
                <a:endCxn id="3774" idx="2"/>
              </p:cNvCxnSpPr>
              <p:nvPr/>
            </p:nvCxnSpPr>
            <p:spPr>
              <a:xfrm>
                <a:off x="2381722" y="2396042"/>
                <a:ext cx="696600" cy="1280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793" name="Google Shape;3793;p65"/>
              <p:cNvCxnSpPr>
                <a:stCxn id="3758" idx="6"/>
                <a:endCxn id="3775" idx="2"/>
              </p:cNvCxnSpPr>
              <p:nvPr/>
            </p:nvCxnSpPr>
            <p:spPr>
              <a:xfrm>
                <a:off x="2381722" y="2396042"/>
                <a:ext cx="696600" cy="157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794" name="Google Shape;3794;p65"/>
              <p:cNvCxnSpPr>
                <a:stCxn id="3769" idx="0"/>
                <a:endCxn id="3768" idx="2"/>
              </p:cNvCxnSpPr>
              <p:nvPr/>
            </p:nvCxnSpPr>
            <p:spPr>
              <a:xfrm rot="10800000">
                <a:off x="2254372" y="3017820"/>
                <a:ext cx="0" cy="32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795" name="Google Shape;3795;p65"/>
              <p:cNvCxnSpPr>
                <a:stCxn id="3774" idx="6"/>
                <a:endCxn id="3776" idx="0"/>
              </p:cNvCxnSpPr>
              <p:nvPr/>
            </p:nvCxnSpPr>
            <p:spPr>
              <a:xfrm flipH="1" rot="10800000">
                <a:off x="3333142" y="3594457"/>
                <a:ext cx="441000" cy="82200"/>
              </a:xfrm>
              <a:prstGeom prst="curvedConnector4">
                <a:avLst>
                  <a:gd fmla="val 35572" name="adj1"/>
                  <a:gd fmla="val 1029846" name="adj2"/>
                </a:avLst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796" name="Google Shape;3796;p65"/>
              <p:cNvCxnSpPr>
                <a:stCxn id="3774" idx="6"/>
                <a:endCxn id="3776" idx="2"/>
              </p:cNvCxnSpPr>
              <p:nvPr/>
            </p:nvCxnSpPr>
            <p:spPr>
              <a:xfrm>
                <a:off x="3333142" y="3676657"/>
                <a:ext cx="441000" cy="89700"/>
              </a:xfrm>
              <a:prstGeom prst="curvedConnector4">
                <a:avLst>
                  <a:gd fmla="val 35572" name="adj1"/>
                  <a:gd fmla="val 952121" name="adj2"/>
                </a:avLst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797" name="Google Shape;3797;p65"/>
              <p:cNvCxnSpPr>
                <a:stCxn id="3775" idx="6"/>
                <a:endCxn id="3777" idx="0"/>
              </p:cNvCxnSpPr>
              <p:nvPr/>
            </p:nvCxnSpPr>
            <p:spPr>
              <a:xfrm flipH="1" rot="10800000">
                <a:off x="3333142" y="3888093"/>
                <a:ext cx="441000" cy="82200"/>
              </a:xfrm>
              <a:prstGeom prst="curvedConnector4">
                <a:avLst>
                  <a:gd fmla="val 35572" name="adj1"/>
                  <a:gd fmla="val 1029846" name="adj2"/>
                </a:avLst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798" name="Google Shape;3798;p65"/>
              <p:cNvCxnSpPr>
                <a:stCxn id="3775" idx="6"/>
                <a:endCxn id="3777" idx="2"/>
              </p:cNvCxnSpPr>
              <p:nvPr/>
            </p:nvCxnSpPr>
            <p:spPr>
              <a:xfrm>
                <a:off x="3333142" y="3970293"/>
                <a:ext cx="441000" cy="89700"/>
              </a:xfrm>
              <a:prstGeom prst="curvedConnector4">
                <a:avLst>
                  <a:gd fmla="val 35572" name="adj1"/>
                  <a:gd fmla="val 952121" name="adj2"/>
                </a:avLst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799" name="Google Shape;3799;p65"/>
              <p:cNvCxnSpPr>
                <a:stCxn id="3761" idx="5"/>
                <a:endCxn id="3767" idx="1"/>
              </p:cNvCxnSpPr>
              <p:nvPr/>
            </p:nvCxnSpPr>
            <p:spPr>
              <a:xfrm>
                <a:off x="1243817" y="2980958"/>
                <a:ext cx="165900" cy="45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800" name="Google Shape;3800;p65"/>
              <p:cNvCxnSpPr>
                <a:stCxn id="3759" idx="3"/>
                <a:endCxn id="3763" idx="0"/>
              </p:cNvCxnSpPr>
              <p:nvPr/>
            </p:nvCxnSpPr>
            <p:spPr>
              <a:xfrm flipH="1">
                <a:off x="593916" y="2485456"/>
                <a:ext cx="469800" cy="279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801" name="Google Shape;3801;p65"/>
              <p:cNvCxnSpPr>
                <a:stCxn id="3759" idx="0"/>
                <a:endCxn id="3779" idx="2"/>
              </p:cNvCxnSpPr>
              <p:nvPr/>
            </p:nvCxnSpPr>
            <p:spPr>
              <a:xfrm flipH="1" rot="10800000">
                <a:off x="1153766" y="1701392"/>
                <a:ext cx="99000" cy="56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802" name="Google Shape;3802;p65"/>
              <p:cNvCxnSpPr>
                <a:stCxn id="3759" idx="0"/>
                <a:endCxn id="3779" idx="3"/>
              </p:cNvCxnSpPr>
              <p:nvPr/>
            </p:nvCxnSpPr>
            <p:spPr>
              <a:xfrm flipH="1" rot="10800000">
                <a:off x="1153766" y="1605392"/>
                <a:ext cx="312900" cy="66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803" name="Google Shape;3803;p65"/>
              <p:cNvCxnSpPr>
                <a:stCxn id="3758" idx="6"/>
                <a:endCxn id="3804" idx="1"/>
              </p:cNvCxnSpPr>
              <p:nvPr/>
            </p:nvCxnSpPr>
            <p:spPr>
              <a:xfrm>
                <a:off x="2381722" y="2396042"/>
                <a:ext cx="696600" cy="30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805" name="Google Shape;3805;p65"/>
              <p:cNvCxnSpPr>
                <a:stCxn id="3758" idx="6"/>
                <a:endCxn id="3806" idx="1"/>
              </p:cNvCxnSpPr>
              <p:nvPr/>
            </p:nvCxnSpPr>
            <p:spPr>
              <a:xfrm flipH="1" rot="10800000">
                <a:off x="2381722" y="2226842"/>
                <a:ext cx="696600" cy="169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807" name="Google Shape;3807;p65"/>
              <p:cNvCxnSpPr>
                <a:stCxn id="3758" idx="6"/>
                <a:endCxn id="3808" idx="1"/>
              </p:cNvCxnSpPr>
              <p:nvPr/>
            </p:nvCxnSpPr>
            <p:spPr>
              <a:xfrm>
                <a:off x="2381722" y="2396042"/>
                <a:ext cx="696600" cy="6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809" name="Google Shape;3809;p65"/>
              <p:cNvCxnSpPr>
                <a:stCxn id="3758" idx="6"/>
                <a:endCxn id="3810" idx="1"/>
              </p:cNvCxnSpPr>
              <p:nvPr/>
            </p:nvCxnSpPr>
            <p:spPr>
              <a:xfrm flipH="1" rot="10800000">
                <a:off x="2381722" y="1973942"/>
                <a:ext cx="656100" cy="422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811" name="Google Shape;3811;p65"/>
              <p:cNvCxnSpPr>
                <a:stCxn id="3758" idx="6"/>
                <a:endCxn id="3812" idx="1"/>
              </p:cNvCxnSpPr>
              <p:nvPr/>
            </p:nvCxnSpPr>
            <p:spPr>
              <a:xfrm flipH="1" rot="10800000">
                <a:off x="2381722" y="1698242"/>
                <a:ext cx="696600" cy="697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3812" name="Google Shape;3812;p65"/>
              <p:cNvSpPr/>
              <p:nvPr/>
            </p:nvSpPr>
            <p:spPr>
              <a:xfrm>
                <a:off x="3078442" y="1612204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0" name="Google Shape;3810;p65"/>
              <p:cNvSpPr/>
              <p:nvPr/>
            </p:nvSpPr>
            <p:spPr>
              <a:xfrm>
                <a:off x="3037797" y="1887961"/>
                <a:ext cx="336000" cy="171900"/>
              </a:xfrm>
              <a:prstGeom prst="rect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6" name="Google Shape;3806;p65"/>
              <p:cNvSpPr/>
              <p:nvPr/>
            </p:nvSpPr>
            <p:spPr>
              <a:xfrm>
                <a:off x="3078442" y="2140750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8" name="Google Shape;3808;p65"/>
              <p:cNvSpPr/>
              <p:nvPr/>
            </p:nvSpPr>
            <p:spPr>
              <a:xfrm>
                <a:off x="3078442" y="2375660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4" name="Google Shape;3804;p65"/>
              <p:cNvSpPr/>
              <p:nvPr/>
            </p:nvSpPr>
            <p:spPr>
              <a:xfrm>
                <a:off x="3078442" y="2610569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79" name="Google Shape;3779;p65"/>
            <p:cNvSpPr/>
            <p:nvPr/>
          </p:nvSpPr>
          <p:spPr>
            <a:xfrm>
              <a:off x="3959640" y="-26772"/>
              <a:ext cx="213809" cy="104494"/>
            </a:xfrm>
            <a:prstGeom prst="flowChartDecision">
              <a:avLst/>
            </a:prstGeom>
            <a:noFill/>
            <a:ln cap="flat" cmpd="sng" w="2857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13" name="Google Shape;3813;p65"/>
          <p:cNvGrpSpPr/>
          <p:nvPr/>
        </p:nvGrpSpPr>
        <p:grpSpPr>
          <a:xfrm>
            <a:off x="8347300" y="999801"/>
            <a:ext cx="503100" cy="668999"/>
            <a:chOff x="4772600" y="3091226"/>
            <a:chExt cx="503100" cy="668999"/>
          </a:xfrm>
        </p:grpSpPr>
        <p:pic>
          <p:nvPicPr>
            <p:cNvPr id="3814" name="Google Shape;3814;p6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00600" y="3091226"/>
              <a:ext cx="423500" cy="42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15" name="Google Shape;3815;p65"/>
            <p:cNvSpPr txBox="1"/>
            <p:nvPr/>
          </p:nvSpPr>
          <p:spPr>
            <a:xfrm>
              <a:off x="4772600" y="3437125"/>
              <a:ext cx="5031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/>
                <a:t>FFNN</a:t>
              </a:r>
              <a:endParaRPr sz="900"/>
            </a:p>
          </p:txBody>
        </p:sp>
      </p:grpSp>
      <p:grpSp>
        <p:nvGrpSpPr>
          <p:cNvPr id="3816" name="Google Shape;3816;p65"/>
          <p:cNvGrpSpPr/>
          <p:nvPr/>
        </p:nvGrpSpPr>
        <p:grpSpPr>
          <a:xfrm>
            <a:off x="4208366" y="1034517"/>
            <a:ext cx="747934" cy="498222"/>
            <a:chOff x="6687088" y="2967117"/>
            <a:chExt cx="1009629" cy="687487"/>
          </a:xfrm>
        </p:grpSpPr>
        <p:grpSp>
          <p:nvGrpSpPr>
            <p:cNvPr id="3817" name="Google Shape;3817;p65"/>
            <p:cNvGrpSpPr/>
            <p:nvPr/>
          </p:nvGrpSpPr>
          <p:grpSpPr>
            <a:xfrm>
              <a:off x="6687088" y="2967117"/>
              <a:ext cx="1002300" cy="317600"/>
              <a:chOff x="2193900" y="4331067"/>
              <a:chExt cx="1002300" cy="317600"/>
            </a:xfrm>
          </p:grpSpPr>
          <p:grpSp>
            <p:nvGrpSpPr>
              <p:cNvPr id="3818" name="Google Shape;3818;p65"/>
              <p:cNvGrpSpPr/>
              <p:nvPr/>
            </p:nvGrpSpPr>
            <p:grpSpPr>
              <a:xfrm>
                <a:off x="2345400" y="4331067"/>
                <a:ext cx="850800" cy="210000"/>
                <a:chOff x="863475" y="3440001"/>
                <a:chExt cx="850800" cy="210000"/>
              </a:xfrm>
            </p:grpSpPr>
            <p:sp>
              <p:nvSpPr>
                <p:cNvPr id="3819" name="Google Shape;3819;p65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820" name="Google Shape;3820;p65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3821" name="Google Shape;3821;p65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3822" name="Google Shape;3822;p65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3823" name="Google Shape;3823;p65"/>
                    <p:cNvCxnSpPr>
                      <a:stCxn id="3822" idx="6"/>
                      <a:endCxn id="3824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3824" name="Google Shape;3824;p65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3825" name="Google Shape;3825;p65"/>
              <p:cNvGrpSpPr/>
              <p:nvPr/>
            </p:nvGrpSpPr>
            <p:grpSpPr>
              <a:xfrm>
                <a:off x="2269650" y="4384867"/>
                <a:ext cx="850800" cy="210000"/>
                <a:chOff x="863475" y="3440001"/>
                <a:chExt cx="850800" cy="210000"/>
              </a:xfrm>
            </p:grpSpPr>
            <p:sp>
              <p:nvSpPr>
                <p:cNvPr id="3826" name="Google Shape;3826;p65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827" name="Google Shape;3827;p65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3828" name="Google Shape;3828;p65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3829" name="Google Shape;3829;p65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3830" name="Google Shape;3830;p65"/>
                    <p:cNvCxnSpPr>
                      <a:stCxn id="3829" idx="6"/>
                      <a:endCxn id="3831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3831" name="Google Shape;3831;p65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3832" name="Google Shape;3832;p65"/>
              <p:cNvGrpSpPr/>
              <p:nvPr/>
            </p:nvGrpSpPr>
            <p:grpSpPr>
              <a:xfrm>
                <a:off x="2193900" y="4438667"/>
                <a:ext cx="850800" cy="210000"/>
                <a:chOff x="863475" y="3440001"/>
                <a:chExt cx="850800" cy="210000"/>
              </a:xfrm>
            </p:grpSpPr>
            <p:sp>
              <p:nvSpPr>
                <p:cNvPr id="3833" name="Google Shape;3833;p65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834" name="Google Shape;3834;p65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3835" name="Google Shape;3835;p65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3836" name="Google Shape;3836;p65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3837" name="Google Shape;3837;p65"/>
                    <p:cNvCxnSpPr>
                      <a:stCxn id="3836" idx="6"/>
                      <a:endCxn id="3838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3838" name="Google Shape;3838;p65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3839" name="Google Shape;3839;p65"/>
            <p:cNvSpPr txBox="1"/>
            <p:nvPr/>
          </p:nvSpPr>
          <p:spPr>
            <a:xfrm>
              <a:off x="6845917" y="3208504"/>
              <a:ext cx="850800" cy="4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/>
                <a:t>Triplets</a:t>
              </a:r>
              <a:endParaRPr sz="900"/>
            </a:p>
          </p:txBody>
        </p:sp>
      </p:grpSp>
      <p:pic>
        <p:nvPicPr>
          <p:cNvPr id="3840" name="Google Shape;3840;p65"/>
          <p:cNvPicPr preferRelativeResize="0"/>
          <p:nvPr/>
        </p:nvPicPr>
        <p:blipFill rotWithShape="1">
          <a:blip r:embed="rId6">
            <a:alphaModFix/>
          </a:blip>
          <a:srcRect b="0" l="0" r="58932" t="0"/>
          <a:stretch/>
        </p:blipFill>
        <p:spPr>
          <a:xfrm>
            <a:off x="4284650" y="3107462"/>
            <a:ext cx="563400" cy="5273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41" name="Google Shape;3841;p65"/>
          <p:cNvGrpSpPr/>
          <p:nvPr/>
        </p:nvGrpSpPr>
        <p:grpSpPr>
          <a:xfrm>
            <a:off x="96409" y="4165681"/>
            <a:ext cx="1150066" cy="936457"/>
            <a:chOff x="325009" y="3683593"/>
            <a:chExt cx="1150066" cy="936457"/>
          </a:xfrm>
        </p:grpSpPr>
        <p:grpSp>
          <p:nvGrpSpPr>
            <p:cNvPr id="3842" name="Google Shape;3842;p65"/>
            <p:cNvGrpSpPr/>
            <p:nvPr/>
          </p:nvGrpSpPr>
          <p:grpSpPr>
            <a:xfrm>
              <a:off x="325009" y="3683593"/>
              <a:ext cx="977391" cy="454538"/>
              <a:chOff x="6131147" y="2007588"/>
              <a:chExt cx="2026941" cy="863813"/>
            </a:xfrm>
          </p:grpSpPr>
          <p:sp>
            <p:nvSpPr>
              <p:cNvPr id="3843" name="Google Shape;3843;p65"/>
              <p:cNvSpPr/>
              <p:nvPr/>
            </p:nvSpPr>
            <p:spPr>
              <a:xfrm>
                <a:off x="6131147" y="2287762"/>
                <a:ext cx="328200" cy="328200"/>
              </a:xfrm>
              <a:prstGeom prst="ellipse">
                <a:avLst/>
              </a:prstGeom>
              <a:solidFill>
                <a:srgbClr val="C488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4" name="Google Shape;3844;p65"/>
              <p:cNvSpPr/>
              <p:nvPr/>
            </p:nvSpPr>
            <p:spPr>
              <a:xfrm>
                <a:off x="6963188" y="2007588"/>
                <a:ext cx="328200" cy="328200"/>
              </a:xfrm>
              <a:prstGeom prst="ellipse">
                <a:avLst/>
              </a:prstGeom>
              <a:solidFill>
                <a:srgbClr val="C488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5" name="Google Shape;3845;p65"/>
              <p:cNvSpPr/>
              <p:nvPr/>
            </p:nvSpPr>
            <p:spPr>
              <a:xfrm>
                <a:off x="6963188" y="2543200"/>
                <a:ext cx="328200" cy="328200"/>
              </a:xfrm>
              <a:prstGeom prst="ellipse">
                <a:avLst/>
              </a:prstGeom>
              <a:solidFill>
                <a:srgbClr val="C488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846" name="Google Shape;3846;p65"/>
              <p:cNvCxnSpPr>
                <a:stCxn id="3843" idx="6"/>
                <a:endCxn id="3844" idx="2"/>
              </p:cNvCxnSpPr>
              <p:nvPr/>
            </p:nvCxnSpPr>
            <p:spPr>
              <a:xfrm flipH="1" rot="10800000">
                <a:off x="6459347" y="2171662"/>
                <a:ext cx="503700" cy="280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847" name="Google Shape;3847;p65"/>
              <p:cNvCxnSpPr>
                <a:stCxn id="3843" idx="6"/>
                <a:endCxn id="3845" idx="2"/>
              </p:cNvCxnSpPr>
              <p:nvPr/>
            </p:nvCxnSpPr>
            <p:spPr>
              <a:xfrm>
                <a:off x="6459347" y="2451862"/>
                <a:ext cx="503700" cy="255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3848" name="Google Shape;3848;p65"/>
              <p:cNvSpPr/>
              <p:nvPr/>
            </p:nvSpPr>
            <p:spPr>
              <a:xfrm>
                <a:off x="7829887" y="2035548"/>
                <a:ext cx="328200" cy="223050"/>
              </a:xfrm>
              <a:prstGeom prst="flowChartPreparation">
                <a:avLst/>
              </a:prstGeom>
              <a:solidFill>
                <a:srgbClr val="3C78D8"/>
              </a:solidFill>
              <a:ln cap="flat" cmpd="sng" w="2857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849" name="Google Shape;3849;p65"/>
              <p:cNvCxnSpPr>
                <a:stCxn id="3844" idx="6"/>
                <a:endCxn id="3848" idx="0"/>
              </p:cNvCxnSpPr>
              <p:nvPr/>
            </p:nvCxnSpPr>
            <p:spPr>
              <a:xfrm flipH="1" rot="10800000">
                <a:off x="7291388" y="2035488"/>
                <a:ext cx="702600" cy="136200"/>
              </a:xfrm>
              <a:prstGeom prst="curvedConnector4">
                <a:avLst>
                  <a:gd fmla="val 38322" name="adj1"/>
                  <a:gd fmla="val 128045" name="adj2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850" name="Google Shape;3850;p65"/>
              <p:cNvCxnSpPr>
                <a:stCxn id="3844" idx="6"/>
                <a:endCxn id="3848" idx="2"/>
              </p:cNvCxnSpPr>
              <p:nvPr/>
            </p:nvCxnSpPr>
            <p:spPr>
              <a:xfrm>
                <a:off x="7291388" y="2171688"/>
                <a:ext cx="702600" cy="87000"/>
              </a:xfrm>
              <a:prstGeom prst="curvedConnector4">
                <a:avLst>
                  <a:gd fmla="val 38322" name="adj1"/>
                  <a:gd fmla="val 104648" name="adj2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3851" name="Google Shape;3851;p65"/>
              <p:cNvSpPr/>
              <p:nvPr/>
            </p:nvSpPr>
            <p:spPr>
              <a:xfrm>
                <a:off x="7829887" y="2645148"/>
                <a:ext cx="328200" cy="223050"/>
              </a:xfrm>
              <a:prstGeom prst="flowChartPreparation">
                <a:avLst/>
              </a:prstGeom>
              <a:solidFill>
                <a:srgbClr val="3C78D8"/>
              </a:solidFill>
              <a:ln cap="flat" cmpd="sng" w="2857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852" name="Google Shape;3852;p65"/>
              <p:cNvCxnSpPr>
                <a:stCxn id="3845" idx="6"/>
                <a:endCxn id="3851" idx="0"/>
              </p:cNvCxnSpPr>
              <p:nvPr/>
            </p:nvCxnSpPr>
            <p:spPr>
              <a:xfrm flipH="1" rot="10800000">
                <a:off x="7291388" y="2645200"/>
                <a:ext cx="702600" cy="62100"/>
              </a:xfrm>
              <a:prstGeom prst="curvedConnector4">
                <a:avLst>
                  <a:gd fmla="val 38322" name="adj1"/>
                  <a:gd fmla="val 213016" name="adj2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853" name="Google Shape;3853;p65"/>
              <p:cNvCxnSpPr>
                <a:stCxn id="3845" idx="6"/>
                <a:endCxn id="3851" idx="2"/>
              </p:cNvCxnSpPr>
              <p:nvPr/>
            </p:nvCxnSpPr>
            <p:spPr>
              <a:xfrm>
                <a:off x="7291388" y="2707300"/>
                <a:ext cx="702600" cy="160800"/>
              </a:xfrm>
              <a:prstGeom prst="curvedConnector4">
                <a:avLst>
                  <a:gd fmla="val 38322" name="adj1"/>
                  <a:gd fmla="val 121663" name="adj2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sp>
          <p:nvSpPr>
            <p:cNvPr id="3854" name="Google Shape;3854;p65"/>
            <p:cNvSpPr txBox="1"/>
            <p:nvPr/>
          </p:nvSpPr>
          <p:spPr>
            <a:xfrm>
              <a:off x="362675" y="4127450"/>
              <a:ext cx="1112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/>
                <a:t>TTP graph</a:t>
              </a:r>
              <a:endParaRPr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/>
                <a:t>(T1070.005)</a:t>
              </a:r>
              <a:endParaRPr sz="1000"/>
            </a:p>
          </p:txBody>
        </p:sp>
      </p:grpSp>
      <p:pic>
        <p:nvPicPr>
          <p:cNvPr id="3855" name="Google Shape;3855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15125" y="3127752"/>
            <a:ext cx="503100" cy="5030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56" name="Google Shape;3856;p65"/>
          <p:cNvCxnSpPr>
            <a:stCxn id="3840" idx="3"/>
            <a:endCxn id="3857" idx="1"/>
          </p:cNvCxnSpPr>
          <p:nvPr/>
        </p:nvCxnSpPr>
        <p:spPr>
          <a:xfrm>
            <a:off x="4848050" y="3371147"/>
            <a:ext cx="352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858" name="Google Shape;3858;p65"/>
          <p:cNvGrpSpPr/>
          <p:nvPr/>
        </p:nvGrpSpPr>
        <p:grpSpPr>
          <a:xfrm>
            <a:off x="6432025" y="3070175"/>
            <a:ext cx="711125" cy="618225"/>
            <a:chOff x="1526875" y="4128700"/>
            <a:chExt cx="711125" cy="618225"/>
          </a:xfrm>
        </p:grpSpPr>
        <p:sp>
          <p:nvSpPr>
            <p:cNvPr id="3859" name="Google Shape;3859;p65"/>
            <p:cNvSpPr txBox="1"/>
            <p:nvPr/>
          </p:nvSpPr>
          <p:spPr>
            <a:xfrm>
              <a:off x="1637100" y="4128700"/>
              <a:ext cx="600900" cy="492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selection</a:t>
              </a:r>
              <a:r>
                <a:rPr lang="zh-TW" sz="400">
                  <a:solidFill>
                    <a:srgbClr val="6AA84F"/>
                  </a:solidFill>
                </a:rPr>
                <a:t>:</a:t>
              </a:r>
              <a:endParaRPr sz="400">
                <a:solidFill>
                  <a:srgbClr val="6AA84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434343"/>
                  </a:solidFill>
                </a:rPr>
                <a:t>    - ZZZ: ^A.*B$</a:t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filter:</a:t>
              </a:r>
              <a:endParaRPr sz="400">
                <a:solidFill>
                  <a:srgbClr val="38761D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C9DAF8"/>
                  </a:solidFill>
                </a:rPr>
                <a:t>   </a:t>
              </a:r>
              <a:r>
                <a:rPr lang="zh-TW" sz="400">
                  <a:solidFill>
                    <a:srgbClr val="434343"/>
                  </a:solidFill>
                </a:rPr>
                <a:t> - XXX: ^(?=.*H)(?=.*I).*$</a:t>
              </a:r>
              <a:endParaRPr sz="400">
                <a:solidFill>
                  <a:srgbClr val="434343"/>
                </a:solidFill>
              </a:endParaRPr>
            </a:p>
          </p:txBody>
        </p:sp>
        <p:sp>
          <p:nvSpPr>
            <p:cNvPr id="3860" name="Google Shape;3860;p65"/>
            <p:cNvSpPr txBox="1"/>
            <p:nvPr/>
          </p:nvSpPr>
          <p:spPr>
            <a:xfrm>
              <a:off x="1593000" y="4182500"/>
              <a:ext cx="600900" cy="492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selection</a:t>
              </a:r>
              <a:r>
                <a:rPr lang="zh-TW" sz="400">
                  <a:solidFill>
                    <a:srgbClr val="6AA84F"/>
                  </a:solidFill>
                </a:rPr>
                <a:t>:</a:t>
              </a:r>
              <a:endParaRPr sz="400">
                <a:solidFill>
                  <a:srgbClr val="6AA84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434343"/>
                  </a:solidFill>
                </a:rPr>
                <a:t>    - ZZZ: ^A.*B$</a:t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filter:</a:t>
              </a:r>
              <a:endParaRPr sz="400">
                <a:solidFill>
                  <a:srgbClr val="38761D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C9DAF8"/>
                  </a:solidFill>
                </a:rPr>
                <a:t>   </a:t>
              </a:r>
              <a:r>
                <a:rPr lang="zh-TW" sz="400">
                  <a:solidFill>
                    <a:srgbClr val="434343"/>
                  </a:solidFill>
                </a:rPr>
                <a:t> - XXX: ^(?=.*H)(?=.*I).*$</a:t>
              </a:r>
              <a:endParaRPr sz="400">
                <a:solidFill>
                  <a:srgbClr val="434343"/>
                </a:solidFill>
              </a:endParaRPr>
            </a:p>
          </p:txBody>
        </p:sp>
        <p:sp>
          <p:nvSpPr>
            <p:cNvPr id="3861" name="Google Shape;3861;p65"/>
            <p:cNvSpPr txBox="1"/>
            <p:nvPr/>
          </p:nvSpPr>
          <p:spPr>
            <a:xfrm>
              <a:off x="1526875" y="4254325"/>
              <a:ext cx="600900" cy="492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selection</a:t>
              </a:r>
              <a:r>
                <a:rPr lang="zh-TW" sz="400">
                  <a:solidFill>
                    <a:srgbClr val="6AA84F"/>
                  </a:solidFill>
                </a:rPr>
                <a:t>:</a:t>
              </a:r>
              <a:endParaRPr sz="400">
                <a:solidFill>
                  <a:srgbClr val="6AA84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434343"/>
                  </a:solidFill>
                </a:rPr>
                <a:t>    - ZZZ: ^A.*B$</a:t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filter:</a:t>
              </a:r>
              <a:endParaRPr sz="400">
                <a:solidFill>
                  <a:srgbClr val="38761D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C9DAF8"/>
                  </a:solidFill>
                </a:rPr>
                <a:t>   </a:t>
              </a:r>
              <a:r>
                <a:rPr lang="zh-TW" sz="400">
                  <a:solidFill>
                    <a:srgbClr val="434343"/>
                  </a:solidFill>
                </a:rPr>
                <a:t> - XXX: ^(?=.*H)(?=.*I).*$</a:t>
              </a:r>
              <a:endParaRPr sz="400">
                <a:solidFill>
                  <a:srgbClr val="434343"/>
                </a:solidFill>
              </a:endParaRPr>
            </a:p>
          </p:txBody>
        </p:sp>
      </p:grpSp>
      <p:grpSp>
        <p:nvGrpSpPr>
          <p:cNvPr id="3862" name="Google Shape;3862;p65"/>
          <p:cNvGrpSpPr/>
          <p:nvPr/>
        </p:nvGrpSpPr>
        <p:grpSpPr>
          <a:xfrm>
            <a:off x="4210707" y="2309160"/>
            <a:ext cx="742548" cy="504858"/>
            <a:chOff x="6687088" y="2967117"/>
            <a:chExt cx="1003036" cy="621593"/>
          </a:xfrm>
        </p:grpSpPr>
        <p:grpSp>
          <p:nvGrpSpPr>
            <p:cNvPr id="3863" name="Google Shape;3863;p65"/>
            <p:cNvGrpSpPr/>
            <p:nvPr/>
          </p:nvGrpSpPr>
          <p:grpSpPr>
            <a:xfrm>
              <a:off x="6687088" y="2967117"/>
              <a:ext cx="1002300" cy="317600"/>
              <a:chOff x="2193900" y="4331067"/>
              <a:chExt cx="1002300" cy="317600"/>
            </a:xfrm>
          </p:grpSpPr>
          <p:grpSp>
            <p:nvGrpSpPr>
              <p:cNvPr id="3864" name="Google Shape;3864;p65"/>
              <p:cNvGrpSpPr/>
              <p:nvPr/>
            </p:nvGrpSpPr>
            <p:grpSpPr>
              <a:xfrm>
                <a:off x="2345400" y="4331067"/>
                <a:ext cx="850800" cy="210000"/>
                <a:chOff x="863475" y="3440001"/>
                <a:chExt cx="850800" cy="210000"/>
              </a:xfrm>
            </p:grpSpPr>
            <p:sp>
              <p:nvSpPr>
                <p:cNvPr id="3865" name="Google Shape;3865;p65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866" name="Google Shape;3866;p65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3867" name="Google Shape;3867;p65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3868" name="Google Shape;3868;p65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3869" name="Google Shape;3869;p65"/>
                    <p:cNvCxnSpPr>
                      <a:stCxn id="3868" idx="6"/>
                      <a:endCxn id="3870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3870" name="Google Shape;3870;p65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3871" name="Google Shape;3871;p65"/>
              <p:cNvGrpSpPr/>
              <p:nvPr/>
            </p:nvGrpSpPr>
            <p:grpSpPr>
              <a:xfrm>
                <a:off x="2269650" y="4384867"/>
                <a:ext cx="850800" cy="210000"/>
                <a:chOff x="863475" y="3440001"/>
                <a:chExt cx="850800" cy="210000"/>
              </a:xfrm>
            </p:grpSpPr>
            <p:sp>
              <p:nvSpPr>
                <p:cNvPr id="3872" name="Google Shape;3872;p65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873" name="Google Shape;3873;p65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3874" name="Google Shape;3874;p65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3875" name="Google Shape;3875;p65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3876" name="Google Shape;3876;p65"/>
                    <p:cNvCxnSpPr>
                      <a:stCxn id="3875" idx="6"/>
                      <a:endCxn id="3877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3877" name="Google Shape;3877;p65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3878" name="Google Shape;3878;p65"/>
              <p:cNvGrpSpPr/>
              <p:nvPr/>
            </p:nvGrpSpPr>
            <p:grpSpPr>
              <a:xfrm>
                <a:off x="2193900" y="4438667"/>
                <a:ext cx="850800" cy="210000"/>
                <a:chOff x="863475" y="3440001"/>
                <a:chExt cx="850800" cy="210000"/>
              </a:xfrm>
            </p:grpSpPr>
            <p:sp>
              <p:nvSpPr>
                <p:cNvPr id="3879" name="Google Shape;3879;p65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880" name="Google Shape;3880;p65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3881" name="Google Shape;3881;p65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3882" name="Google Shape;3882;p65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3883" name="Google Shape;3883;p65"/>
                    <p:cNvCxnSpPr>
                      <a:stCxn id="3882" idx="6"/>
                      <a:endCxn id="3884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3884" name="Google Shape;3884;p65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3885" name="Google Shape;3885;p65"/>
            <p:cNvSpPr txBox="1"/>
            <p:nvPr/>
          </p:nvSpPr>
          <p:spPr>
            <a:xfrm>
              <a:off x="6729524" y="3190910"/>
              <a:ext cx="960600" cy="39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/>
                <a:t>Triplets</a:t>
              </a:r>
              <a:endParaRPr sz="900"/>
            </a:p>
          </p:txBody>
        </p:sp>
      </p:grpSp>
      <p:cxnSp>
        <p:nvCxnSpPr>
          <p:cNvPr id="3886" name="Google Shape;3886;p65"/>
          <p:cNvCxnSpPr/>
          <p:nvPr/>
        </p:nvCxnSpPr>
        <p:spPr>
          <a:xfrm>
            <a:off x="6071267" y="804279"/>
            <a:ext cx="353400" cy="46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87" name="Google Shape;3887;p65"/>
          <p:cNvCxnSpPr>
            <a:endCxn id="3888" idx="1"/>
          </p:cNvCxnSpPr>
          <p:nvPr/>
        </p:nvCxnSpPr>
        <p:spPr>
          <a:xfrm flipH="1" rot="10800000">
            <a:off x="7043942" y="803666"/>
            <a:ext cx="231600" cy="57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89" name="Google Shape;3889;p65"/>
          <p:cNvCxnSpPr>
            <a:endCxn id="3890" idx="2"/>
          </p:cNvCxnSpPr>
          <p:nvPr/>
        </p:nvCxnSpPr>
        <p:spPr>
          <a:xfrm rot="10800000">
            <a:off x="5903689" y="2797176"/>
            <a:ext cx="657900" cy="283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91" name="Google Shape;3891;p65"/>
          <p:cNvCxnSpPr>
            <a:endCxn id="3890" idx="1"/>
          </p:cNvCxnSpPr>
          <p:nvPr/>
        </p:nvCxnSpPr>
        <p:spPr>
          <a:xfrm flipH="1" rot="10800000">
            <a:off x="4847875" y="2473926"/>
            <a:ext cx="681900" cy="1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92" name="Google Shape;3892;p65"/>
          <p:cNvSpPr txBox="1"/>
          <p:nvPr/>
        </p:nvSpPr>
        <p:spPr>
          <a:xfrm>
            <a:off x="3966655" y="3550851"/>
            <a:ext cx="119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Sigma Rule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(Human readable)</a:t>
            </a:r>
            <a:endParaRPr sz="900"/>
          </a:p>
        </p:txBody>
      </p:sp>
      <p:sp>
        <p:nvSpPr>
          <p:cNvPr id="3893" name="Google Shape;3893;p65"/>
          <p:cNvSpPr txBox="1"/>
          <p:nvPr/>
        </p:nvSpPr>
        <p:spPr>
          <a:xfrm>
            <a:off x="6444300" y="3597318"/>
            <a:ext cx="136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Rule Database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(Machine readable)</a:t>
            </a:r>
            <a:endParaRPr sz="900"/>
          </a:p>
        </p:txBody>
      </p:sp>
      <p:sp>
        <p:nvSpPr>
          <p:cNvPr id="3894" name="Google Shape;3894;p65"/>
          <p:cNvSpPr txBox="1"/>
          <p:nvPr/>
        </p:nvSpPr>
        <p:spPr>
          <a:xfrm>
            <a:off x="2474977" y="4662528"/>
            <a:ext cx="149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Detected TTP Triplets</a:t>
            </a:r>
            <a:endParaRPr sz="1000"/>
          </a:p>
        </p:txBody>
      </p:sp>
      <p:grpSp>
        <p:nvGrpSpPr>
          <p:cNvPr id="3895" name="Google Shape;3895;p65"/>
          <p:cNvGrpSpPr/>
          <p:nvPr/>
        </p:nvGrpSpPr>
        <p:grpSpPr>
          <a:xfrm>
            <a:off x="2731531" y="3591875"/>
            <a:ext cx="834728" cy="1171377"/>
            <a:chOff x="3408381" y="3086475"/>
            <a:chExt cx="834728" cy="1171377"/>
          </a:xfrm>
        </p:grpSpPr>
        <p:grpSp>
          <p:nvGrpSpPr>
            <p:cNvPr id="3896" name="Google Shape;3896;p65"/>
            <p:cNvGrpSpPr/>
            <p:nvPr/>
          </p:nvGrpSpPr>
          <p:grpSpPr>
            <a:xfrm>
              <a:off x="3408381" y="3086475"/>
              <a:ext cx="598877" cy="775697"/>
              <a:chOff x="3821400" y="3292037"/>
              <a:chExt cx="913200" cy="1203938"/>
            </a:xfrm>
          </p:grpSpPr>
          <p:sp>
            <p:nvSpPr>
              <p:cNvPr id="3897" name="Google Shape;3897;p65"/>
              <p:cNvSpPr/>
              <p:nvPr/>
            </p:nvSpPr>
            <p:spPr>
              <a:xfrm>
                <a:off x="3821400" y="3427975"/>
                <a:ext cx="913200" cy="10680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98" name="Google Shape;3898;p65"/>
              <p:cNvGrpSpPr/>
              <p:nvPr/>
            </p:nvGrpSpPr>
            <p:grpSpPr>
              <a:xfrm>
                <a:off x="3913207" y="4314125"/>
                <a:ext cx="600968" cy="137411"/>
                <a:chOff x="6820145" y="2138427"/>
                <a:chExt cx="600968" cy="137411"/>
              </a:xfrm>
            </p:grpSpPr>
            <p:sp>
              <p:nvSpPr>
                <p:cNvPr id="3899" name="Google Shape;3899;p65"/>
                <p:cNvSpPr/>
                <p:nvPr/>
              </p:nvSpPr>
              <p:spPr>
                <a:xfrm>
                  <a:off x="7293913" y="2138427"/>
                  <a:ext cx="127200" cy="137400"/>
                </a:xfrm>
                <a:prstGeom prst="ellipse">
                  <a:avLst/>
                </a:prstGeom>
                <a:noFill/>
                <a:ln cap="flat" cmpd="sng" w="28575">
                  <a:solidFill>
                    <a:srgbClr val="C4889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0" name="Google Shape;3900;p65"/>
                <p:cNvSpPr/>
                <p:nvPr/>
              </p:nvSpPr>
              <p:spPr>
                <a:xfrm>
                  <a:off x="6820145" y="2138438"/>
                  <a:ext cx="127200" cy="137400"/>
                </a:xfrm>
                <a:prstGeom prst="ellipse">
                  <a:avLst/>
                </a:prstGeom>
                <a:noFill/>
                <a:ln cap="flat" cmpd="sng" w="28575">
                  <a:solidFill>
                    <a:srgbClr val="C4889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901" name="Google Shape;3901;p65"/>
                <p:cNvCxnSpPr>
                  <a:stCxn id="3900" idx="6"/>
                  <a:endCxn id="3899" idx="2"/>
                </p:cNvCxnSpPr>
                <p:nvPr/>
              </p:nvCxnSpPr>
              <p:spPr>
                <a:xfrm>
                  <a:off x="6947345" y="2207138"/>
                  <a:ext cx="346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</p:grpSp>
          <p:grpSp>
            <p:nvGrpSpPr>
              <p:cNvPr id="3902" name="Google Shape;3902;p65"/>
              <p:cNvGrpSpPr/>
              <p:nvPr/>
            </p:nvGrpSpPr>
            <p:grpSpPr>
              <a:xfrm>
                <a:off x="3911992" y="3618663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3903" name="Google Shape;3903;p65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3904" name="Google Shape;3904;p65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905" name="Google Shape;3905;p65"/>
                  <p:cNvCxnSpPr>
                    <a:stCxn id="3904" idx="6"/>
                    <a:endCxn id="3906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3906" name="Google Shape;3906;p65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07" name="Google Shape;3907;p65"/>
              <p:cNvGrpSpPr/>
              <p:nvPr/>
            </p:nvGrpSpPr>
            <p:grpSpPr>
              <a:xfrm>
                <a:off x="3911992" y="3847263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3908" name="Google Shape;3908;p65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3909" name="Google Shape;3909;p65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910" name="Google Shape;3910;p65"/>
                  <p:cNvCxnSpPr>
                    <a:stCxn id="3909" idx="6"/>
                    <a:endCxn id="3911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3911" name="Google Shape;3911;p65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12" name="Google Shape;3912;p65"/>
              <p:cNvGrpSpPr/>
              <p:nvPr/>
            </p:nvGrpSpPr>
            <p:grpSpPr>
              <a:xfrm>
                <a:off x="3911992" y="4075863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3913" name="Google Shape;3913;p65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3914" name="Google Shape;3914;p65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915" name="Google Shape;3915;p65"/>
                  <p:cNvCxnSpPr>
                    <a:stCxn id="3914" idx="6"/>
                    <a:endCxn id="3916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3916" name="Google Shape;3916;p65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917" name="Google Shape;3917;p65"/>
              <p:cNvSpPr txBox="1"/>
              <p:nvPr/>
            </p:nvSpPr>
            <p:spPr>
              <a:xfrm>
                <a:off x="3972771" y="3292037"/>
                <a:ext cx="645900" cy="42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600">
                    <a:solidFill>
                      <a:srgbClr val="1155CC"/>
                    </a:solidFill>
                  </a:rPr>
                  <a:t>Benign</a:t>
                </a:r>
                <a:endParaRPr sz="600">
                  <a:solidFill>
                    <a:srgbClr val="1155CC"/>
                  </a:solidFill>
                </a:endParaRPr>
              </a:p>
            </p:txBody>
          </p:sp>
        </p:grpSp>
        <p:grpSp>
          <p:nvGrpSpPr>
            <p:cNvPr id="3918" name="Google Shape;3918;p65"/>
            <p:cNvGrpSpPr/>
            <p:nvPr/>
          </p:nvGrpSpPr>
          <p:grpSpPr>
            <a:xfrm>
              <a:off x="3481879" y="3209575"/>
              <a:ext cx="761229" cy="1048277"/>
              <a:chOff x="398292" y="2323137"/>
              <a:chExt cx="761229" cy="1048277"/>
            </a:xfrm>
          </p:grpSpPr>
          <p:grpSp>
            <p:nvGrpSpPr>
              <p:cNvPr id="3919" name="Google Shape;3919;p65"/>
              <p:cNvGrpSpPr/>
              <p:nvPr/>
            </p:nvGrpSpPr>
            <p:grpSpPr>
              <a:xfrm>
                <a:off x="398292" y="2323137"/>
                <a:ext cx="598842" cy="822164"/>
                <a:chOff x="4717000" y="3632044"/>
                <a:chExt cx="846300" cy="1195006"/>
              </a:xfrm>
            </p:grpSpPr>
            <p:sp>
              <p:nvSpPr>
                <p:cNvPr id="3920" name="Google Shape;3920;p65"/>
                <p:cNvSpPr/>
                <p:nvPr/>
              </p:nvSpPr>
              <p:spPr>
                <a:xfrm>
                  <a:off x="4717000" y="3715550"/>
                  <a:ext cx="846300" cy="11115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rgbClr val="CC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921" name="Google Shape;3921;p65"/>
                <p:cNvGrpSpPr/>
                <p:nvPr/>
              </p:nvGrpSpPr>
              <p:grpSpPr>
                <a:xfrm>
                  <a:off x="4801569" y="3908936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3922" name="Google Shape;3922;p65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3" name="Google Shape;3923;p65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924" name="Google Shape;3924;p65"/>
                  <p:cNvCxnSpPr>
                    <a:stCxn id="3923" idx="6"/>
                    <a:endCxn id="3922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3925" name="Google Shape;3925;p65"/>
                <p:cNvGrpSpPr/>
                <p:nvPr/>
              </p:nvGrpSpPr>
              <p:grpSpPr>
                <a:xfrm>
                  <a:off x="4801569" y="4028604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3926" name="Google Shape;3926;p65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7" name="Google Shape;3927;p65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928" name="Google Shape;3928;p65"/>
                  <p:cNvCxnSpPr>
                    <a:stCxn id="3927" idx="6"/>
                    <a:endCxn id="3926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3929" name="Google Shape;3929;p65"/>
                <p:cNvGrpSpPr/>
                <p:nvPr/>
              </p:nvGrpSpPr>
              <p:grpSpPr>
                <a:xfrm>
                  <a:off x="4804682" y="41810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3930" name="Google Shape;3930;p65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931" name="Google Shape;3931;p65"/>
                  <p:cNvCxnSpPr>
                    <a:stCxn id="3930" idx="6"/>
                    <a:endCxn id="3932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3932" name="Google Shape;3932;p65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933" name="Google Shape;3933;p65"/>
                <p:cNvGrpSpPr/>
                <p:nvPr/>
              </p:nvGrpSpPr>
              <p:grpSpPr>
                <a:xfrm>
                  <a:off x="4804682" y="43334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3934" name="Google Shape;3934;p65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935" name="Google Shape;3935;p65"/>
                  <p:cNvCxnSpPr>
                    <a:stCxn id="3934" idx="6"/>
                    <a:endCxn id="3936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3936" name="Google Shape;3936;p65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937" name="Google Shape;3937;p65"/>
                <p:cNvGrpSpPr/>
                <p:nvPr/>
              </p:nvGrpSpPr>
              <p:grpSpPr>
                <a:xfrm>
                  <a:off x="4804682" y="44858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3938" name="Google Shape;3938;p65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939" name="Google Shape;3939;p65"/>
                  <p:cNvCxnSpPr>
                    <a:stCxn id="3938" idx="6"/>
                    <a:endCxn id="3940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3940" name="Google Shape;3940;p65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941" name="Google Shape;3941;p65"/>
                <p:cNvGrpSpPr/>
                <p:nvPr/>
              </p:nvGrpSpPr>
              <p:grpSpPr>
                <a:xfrm>
                  <a:off x="4804682" y="46382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3942" name="Google Shape;3942;p65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943" name="Google Shape;3943;p65"/>
                  <p:cNvCxnSpPr>
                    <a:stCxn id="3942" idx="6"/>
                    <a:endCxn id="3944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3944" name="Google Shape;3944;p65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945" name="Google Shape;3945;p65"/>
                <p:cNvSpPr txBox="1"/>
                <p:nvPr/>
              </p:nvSpPr>
              <p:spPr>
                <a:xfrm>
                  <a:off x="4852293" y="3632044"/>
                  <a:ext cx="598500" cy="402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600">
                      <a:solidFill>
                        <a:srgbClr val="FF0000"/>
                      </a:solidFill>
                    </a:rPr>
                    <a:t>T1111</a:t>
                  </a:r>
                  <a:endParaRPr sz="60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3946" name="Google Shape;3946;p65"/>
              <p:cNvGrpSpPr/>
              <p:nvPr/>
            </p:nvGrpSpPr>
            <p:grpSpPr>
              <a:xfrm>
                <a:off x="461066" y="2435737"/>
                <a:ext cx="598842" cy="822164"/>
                <a:chOff x="4717000" y="3632044"/>
                <a:chExt cx="846300" cy="1195006"/>
              </a:xfrm>
            </p:grpSpPr>
            <p:sp>
              <p:nvSpPr>
                <p:cNvPr id="3947" name="Google Shape;3947;p65"/>
                <p:cNvSpPr/>
                <p:nvPr/>
              </p:nvSpPr>
              <p:spPr>
                <a:xfrm>
                  <a:off x="4717000" y="3715550"/>
                  <a:ext cx="846300" cy="11115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rgbClr val="CC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948" name="Google Shape;3948;p65"/>
                <p:cNvGrpSpPr/>
                <p:nvPr/>
              </p:nvGrpSpPr>
              <p:grpSpPr>
                <a:xfrm>
                  <a:off x="4801569" y="3908936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3949" name="Google Shape;3949;p65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50" name="Google Shape;3950;p65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951" name="Google Shape;3951;p65"/>
                  <p:cNvCxnSpPr>
                    <a:stCxn id="3950" idx="6"/>
                    <a:endCxn id="3949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3952" name="Google Shape;3952;p65"/>
                <p:cNvGrpSpPr/>
                <p:nvPr/>
              </p:nvGrpSpPr>
              <p:grpSpPr>
                <a:xfrm>
                  <a:off x="4801569" y="4028604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3953" name="Google Shape;3953;p65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54" name="Google Shape;3954;p65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955" name="Google Shape;3955;p65"/>
                  <p:cNvCxnSpPr>
                    <a:stCxn id="3954" idx="6"/>
                    <a:endCxn id="3953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3956" name="Google Shape;3956;p65"/>
                <p:cNvGrpSpPr/>
                <p:nvPr/>
              </p:nvGrpSpPr>
              <p:grpSpPr>
                <a:xfrm>
                  <a:off x="4804682" y="41810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3957" name="Google Shape;3957;p65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958" name="Google Shape;3958;p65"/>
                  <p:cNvCxnSpPr>
                    <a:stCxn id="3957" idx="6"/>
                    <a:endCxn id="3959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3959" name="Google Shape;3959;p65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960" name="Google Shape;3960;p65"/>
                <p:cNvGrpSpPr/>
                <p:nvPr/>
              </p:nvGrpSpPr>
              <p:grpSpPr>
                <a:xfrm>
                  <a:off x="4804682" y="43334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3961" name="Google Shape;3961;p65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962" name="Google Shape;3962;p65"/>
                  <p:cNvCxnSpPr>
                    <a:stCxn id="3961" idx="6"/>
                    <a:endCxn id="3963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3963" name="Google Shape;3963;p65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964" name="Google Shape;3964;p65"/>
                <p:cNvGrpSpPr/>
                <p:nvPr/>
              </p:nvGrpSpPr>
              <p:grpSpPr>
                <a:xfrm>
                  <a:off x="4804682" y="44858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3965" name="Google Shape;3965;p65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966" name="Google Shape;3966;p65"/>
                  <p:cNvCxnSpPr>
                    <a:stCxn id="3965" idx="6"/>
                    <a:endCxn id="3967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3967" name="Google Shape;3967;p65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968" name="Google Shape;3968;p65"/>
                <p:cNvGrpSpPr/>
                <p:nvPr/>
              </p:nvGrpSpPr>
              <p:grpSpPr>
                <a:xfrm>
                  <a:off x="4804682" y="46382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3969" name="Google Shape;3969;p65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970" name="Google Shape;3970;p65"/>
                  <p:cNvCxnSpPr>
                    <a:stCxn id="3969" idx="6"/>
                    <a:endCxn id="3971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3971" name="Google Shape;3971;p65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972" name="Google Shape;3972;p65"/>
                <p:cNvSpPr txBox="1"/>
                <p:nvPr/>
              </p:nvSpPr>
              <p:spPr>
                <a:xfrm>
                  <a:off x="4852293" y="3632044"/>
                  <a:ext cx="598500" cy="402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600">
                      <a:solidFill>
                        <a:srgbClr val="FF0000"/>
                      </a:solidFill>
                    </a:rPr>
                    <a:t>T2222</a:t>
                  </a:r>
                  <a:endParaRPr sz="60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3973" name="Google Shape;3973;p65"/>
              <p:cNvGrpSpPr/>
              <p:nvPr/>
            </p:nvGrpSpPr>
            <p:grpSpPr>
              <a:xfrm>
                <a:off x="560679" y="2549254"/>
                <a:ext cx="598842" cy="822160"/>
                <a:chOff x="4717000" y="3632050"/>
                <a:chExt cx="846300" cy="1195000"/>
              </a:xfrm>
            </p:grpSpPr>
            <p:sp>
              <p:nvSpPr>
                <p:cNvPr id="3974" name="Google Shape;3974;p65"/>
                <p:cNvSpPr/>
                <p:nvPr/>
              </p:nvSpPr>
              <p:spPr>
                <a:xfrm>
                  <a:off x="4717000" y="3715550"/>
                  <a:ext cx="846300" cy="11115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rgbClr val="CC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975" name="Google Shape;3975;p65"/>
                <p:cNvGrpSpPr/>
                <p:nvPr/>
              </p:nvGrpSpPr>
              <p:grpSpPr>
                <a:xfrm>
                  <a:off x="4801569" y="3908936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3976" name="Google Shape;3976;p65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77" name="Google Shape;3977;p65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978" name="Google Shape;3978;p65"/>
                  <p:cNvCxnSpPr>
                    <a:stCxn id="3977" idx="6"/>
                    <a:endCxn id="3976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3979" name="Google Shape;3979;p65"/>
                <p:cNvGrpSpPr/>
                <p:nvPr/>
              </p:nvGrpSpPr>
              <p:grpSpPr>
                <a:xfrm>
                  <a:off x="4801569" y="4028604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3980" name="Google Shape;3980;p65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81" name="Google Shape;3981;p65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982" name="Google Shape;3982;p65"/>
                  <p:cNvCxnSpPr>
                    <a:stCxn id="3981" idx="6"/>
                    <a:endCxn id="3980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3983" name="Google Shape;3983;p65"/>
                <p:cNvGrpSpPr/>
                <p:nvPr/>
              </p:nvGrpSpPr>
              <p:grpSpPr>
                <a:xfrm>
                  <a:off x="4804682" y="41810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3984" name="Google Shape;3984;p65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985" name="Google Shape;3985;p65"/>
                  <p:cNvCxnSpPr>
                    <a:stCxn id="3984" idx="6"/>
                    <a:endCxn id="3986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3986" name="Google Shape;3986;p65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987" name="Google Shape;3987;p65"/>
                <p:cNvGrpSpPr/>
                <p:nvPr/>
              </p:nvGrpSpPr>
              <p:grpSpPr>
                <a:xfrm>
                  <a:off x="4804682" y="43334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3988" name="Google Shape;3988;p65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989" name="Google Shape;3989;p65"/>
                  <p:cNvCxnSpPr>
                    <a:stCxn id="3988" idx="6"/>
                    <a:endCxn id="3990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3990" name="Google Shape;3990;p65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991" name="Google Shape;3991;p65"/>
                <p:cNvGrpSpPr/>
                <p:nvPr/>
              </p:nvGrpSpPr>
              <p:grpSpPr>
                <a:xfrm>
                  <a:off x="4804682" y="44858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3992" name="Google Shape;3992;p65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993" name="Google Shape;3993;p65"/>
                  <p:cNvCxnSpPr>
                    <a:stCxn id="3992" idx="6"/>
                    <a:endCxn id="3994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3994" name="Google Shape;3994;p65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995" name="Google Shape;3995;p65"/>
                <p:cNvGrpSpPr/>
                <p:nvPr/>
              </p:nvGrpSpPr>
              <p:grpSpPr>
                <a:xfrm>
                  <a:off x="4804682" y="46382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3996" name="Google Shape;3996;p65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997" name="Google Shape;3997;p65"/>
                  <p:cNvCxnSpPr>
                    <a:stCxn id="3996" idx="6"/>
                    <a:endCxn id="3998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3998" name="Google Shape;3998;p65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999" name="Google Shape;3999;p65"/>
                <p:cNvSpPr txBox="1"/>
                <p:nvPr/>
              </p:nvSpPr>
              <p:spPr>
                <a:xfrm>
                  <a:off x="4744600" y="3632050"/>
                  <a:ext cx="785700" cy="402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600">
                      <a:solidFill>
                        <a:srgbClr val="FF0000"/>
                      </a:solidFill>
                    </a:rPr>
                    <a:t>T1070.005</a:t>
                  </a:r>
                  <a:endParaRPr sz="600">
                    <a:solidFill>
                      <a:srgbClr val="FF0000"/>
                    </a:solidFill>
                  </a:endParaRPr>
                </a:p>
              </p:txBody>
            </p:sp>
          </p:grpSp>
        </p:grpSp>
      </p:grpSp>
      <p:cxnSp>
        <p:nvCxnSpPr>
          <p:cNvPr id="4000" name="Google Shape;4000;p65"/>
          <p:cNvCxnSpPr>
            <a:stCxn id="3753" idx="3"/>
            <a:endCxn id="4001" idx="1"/>
          </p:cNvCxnSpPr>
          <p:nvPr/>
        </p:nvCxnSpPr>
        <p:spPr>
          <a:xfrm>
            <a:off x="997124" y="1574098"/>
            <a:ext cx="228300" cy="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02" name="Google Shape;4002;p65"/>
          <p:cNvCxnSpPr>
            <a:stCxn id="4001" idx="3"/>
          </p:cNvCxnSpPr>
          <p:nvPr/>
        </p:nvCxnSpPr>
        <p:spPr>
          <a:xfrm>
            <a:off x="1990837" y="1574642"/>
            <a:ext cx="384900" cy="11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03" name="Google Shape;4003;p65"/>
          <p:cNvCxnSpPr>
            <a:endCxn id="3836" idx="2"/>
          </p:cNvCxnSpPr>
          <p:nvPr/>
        </p:nvCxnSpPr>
        <p:spPr>
          <a:xfrm flipH="1" rot="10800000">
            <a:off x="3372453" y="1174193"/>
            <a:ext cx="880800" cy="353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04" name="Google Shape;4004;p65"/>
          <p:cNvCxnSpPr>
            <a:endCxn id="3885" idx="1"/>
          </p:cNvCxnSpPr>
          <p:nvPr/>
        </p:nvCxnSpPr>
        <p:spPr>
          <a:xfrm>
            <a:off x="3385922" y="1523272"/>
            <a:ext cx="856200" cy="1129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05" name="Google Shape;4005;p65"/>
          <p:cNvCxnSpPr>
            <a:stCxn id="3814" idx="3"/>
            <a:endCxn id="3974" idx="3"/>
          </p:cNvCxnSpPr>
          <p:nvPr/>
        </p:nvCxnSpPr>
        <p:spPr>
          <a:xfrm flipH="1">
            <a:off x="3566200" y="1211551"/>
            <a:ext cx="5232600" cy="3169200"/>
          </a:xfrm>
          <a:prstGeom prst="bentConnector3">
            <a:avLst>
              <a:gd fmla="val -4551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06" name="Google Shape;4006;p65"/>
          <p:cNvCxnSpPr>
            <a:stCxn id="4007" idx="3"/>
            <a:endCxn id="3974" idx="3"/>
          </p:cNvCxnSpPr>
          <p:nvPr/>
        </p:nvCxnSpPr>
        <p:spPr>
          <a:xfrm flipH="1">
            <a:off x="3566374" y="2506811"/>
            <a:ext cx="5189700" cy="1874100"/>
          </a:xfrm>
          <a:prstGeom prst="bentConnector3">
            <a:avLst>
              <a:gd fmla="val -4588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08" name="Google Shape;4008;p65"/>
          <p:cNvCxnSpPr>
            <a:endCxn id="4009" idx="3"/>
          </p:cNvCxnSpPr>
          <p:nvPr/>
        </p:nvCxnSpPr>
        <p:spPr>
          <a:xfrm rot="10800000">
            <a:off x="2303725" y="4417409"/>
            <a:ext cx="4050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0" name="Google Shape;4010;p65"/>
          <p:cNvCxnSpPr/>
          <p:nvPr/>
        </p:nvCxnSpPr>
        <p:spPr>
          <a:xfrm rot="10800000">
            <a:off x="1122025" y="4425613"/>
            <a:ext cx="328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11" name="Google Shape;4011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4012" name="Google Shape;4012;p65"/>
          <p:cNvGrpSpPr/>
          <p:nvPr/>
        </p:nvGrpSpPr>
        <p:grpSpPr>
          <a:xfrm>
            <a:off x="1151588" y="1267442"/>
            <a:ext cx="913200" cy="646500"/>
            <a:chOff x="1279850" y="1289550"/>
            <a:chExt cx="913200" cy="646500"/>
          </a:xfrm>
        </p:grpSpPr>
        <p:sp>
          <p:nvSpPr>
            <p:cNvPr id="4001" name="Google Shape;4001;p65"/>
            <p:cNvSpPr/>
            <p:nvPr/>
          </p:nvSpPr>
          <p:spPr>
            <a:xfrm>
              <a:off x="1353800" y="1310400"/>
              <a:ext cx="765300" cy="5727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4013" name="Google Shape;4013;p65"/>
            <p:cNvSpPr txBox="1"/>
            <p:nvPr/>
          </p:nvSpPr>
          <p:spPr>
            <a:xfrm>
              <a:off x="1279850" y="1289550"/>
              <a:ext cx="913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>
                  <a:solidFill>
                    <a:schemeClr val="dk1"/>
                  </a:solidFill>
                </a:rPr>
                <a:t>Provenance Graph Building </a:t>
              </a:r>
              <a:endParaRPr/>
            </a:p>
          </p:txBody>
        </p:sp>
      </p:grpSp>
      <p:cxnSp>
        <p:nvCxnSpPr>
          <p:cNvPr id="4014" name="Google Shape;4014;p65"/>
          <p:cNvCxnSpPr>
            <a:stCxn id="3819" idx="3"/>
            <a:endCxn id="4015" idx="1"/>
          </p:cNvCxnSpPr>
          <p:nvPr/>
        </p:nvCxnSpPr>
        <p:spPr>
          <a:xfrm flipH="1" rot="10800000">
            <a:off x="4950870" y="804310"/>
            <a:ext cx="362100" cy="306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016" name="Google Shape;4016;p65"/>
          <p:cNvGrpSpPr/>
          <p:nvPr/>
        </p:nvGrpSpPr>
        <p:grpSpPr>
          <a:xfrm>
            <a:off x="5294342" y="481025"/>
            <a:ext cx="853134" cy="646500"/>
            <a:chOff x="749850" y="2342404"/>
            <a:chExt cx="853134" cy="646500"/>
          </a:xfrm>
        </p:grpSpPr>
        <p:sp>
          <p:nvSpPr>
            <p:cNvPr id="4017" name="Google Shape;4017;p65"/>
            <p:cNvSpPr/>
            <p:nvPr/>
          </p:nvSpPr>
          <p:spPr>
            <a:xfrm>
              <a:off x="749850" y="2378695"/>
              <a:ext cx="834600" cy="5727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4015" name="Google Shape;4015;p65"/>
            <p:cNvSpPr txBox="1"/>
            <p:nvPr/>
          </p:nvSpPr>
          <p:spPr>
            <a:xfrm>
              <a:off x="768384" y="2342404"/>
              <a:ext cx="8346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Triplet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Sementic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Inference</a:t>
              </a:r>
              <a:endParaRPr b="1" sz="1000"/>
            </a:p>
          </p:txBody>
        </p:sp>
      </p:grpSp>
      <p:grpSp>
        <p:nvGrpSpPr>
          <p:cNvPr id="4018" name="Google Shape;4018;p65"/>
          <p:cNvGrpSpPr/>
          <p:nvPr/>
        </p:nvGrpSpPr>
        <p:grpSpPr>
          <a:xfrm>
            <a:off x="6347643" y="1128121"/>
            <a:ext cx="977398" cy="557645"/>
            <a:chOff x="5454450" y="2942454"/>
            <a:chExt cx="1185300" cy="706596"/>
          </a:xfrm>
        </p:grpSpPr>
        <p:grpSp>
          <p:nvGrpSpPr>
            <p:cNvPr id="4019" name="Google Shape;4019;p65"/>
            <p:cNvGrpSpPr/>
            <p:nvPr/>
          </p:nvGrpSpPr>
          <p:grpSpPr>
            <a:xfrm>
              <a:off x="5500609" y="2942454"/>
              <a:ext cx="978541" cy="366924"/>
              <a:chOff x="677559" y="3831117"/>
              <a:chExt cx="978541" cy="366924"/>
            </a:xfrm>
          </p:grpSpPr>
          <p:grpSp>
            <p:nvGrpSpPr>
              <p:cNvPr id="4020" name="Google Shape;4020;p65"/>
              <p:cNvGrpSpPr/>
              <p:nvPr/>
            </p:nvGrpSpPr>
            <p:grpSpPr>
              <a:xfrm>
                <a:off x="805300" y="3831117"/>
                <a:ext cx="850800" cy="210000"/>
                <a:chOff x="805300" y="3831117"/>
                <a:chExt cx="850800" cy="210000"/>
              </a:xfrm>
            </p:grpSpPr>
            <p:sp>
              <p:nvSpPr>
                <p:cNvPr id="4021" name="Google Shape;4021;p65"/>
                <p:cNvSpPr/>
                <p:nvPr/>
              </p:nvSpPr>
              <p:spPr>
                <a:xfrm>
                  <a:off x="805300" y="3831117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022" name="Google Shape;4022;p65"/>
                <p:cNvGrpSpPr/>
                <p:nvPr/>
              </p:nvGrpSpPr>
              <p:grpSpPr>
                <a:xfrm>
                  <a:off x="858965" y="3880368"/>
                  <a:ext cx="743450" cy="111507"/>
                  <a:chOff x="1649737" y="4444871"/>
                  <a:chExt cx="743450" cy="111507"/>
                </a:xfrm>
              </p:grpSpPr>
              <p:sp>
                <p:nvSpPr>
                  <p:cNvPr id="4023" name="Google Shape;4023;p65"/>
                  <p:cNvSpPr/>
                  <p:nvPr/>
                </p:nvSpPr>
                <p:spPr>
                  <a:xfrm rot="-5400000">
                    <a:off x="16384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24" name="Google Shape;4024;p65"/>
                  <p:cNvSpPr/>
                  <p:nvPr/>
                </p:nvSpPr>
                <p:spPr>
                  <a:xfrm rot="-5400000">
                    <a:off x="17146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25" name="Google Shape;4025;p65"/>
                  <p:cNvSpPr/>
                  <p:nvPr/>
                </p:nvSpPr>
                <p:spPr>
                  <a:xfrm rot="-5400000">
                    <a:off x="17908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26" name="Google Shape;4026;p65"/>
                  <p:cNvSpPr/>
                  <p:nvPr/>
                </p:nvSpPr>
                <p:spPr>
                  <a:xfrm rot="-5400000">
                    <a:off x="1880566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27" name="Google Shape;4027;p65"/>
                  <p:cNvSpPr/>
                  <p:nvPr/>
                </p:nvSpPr>
                <p:spPr>
                  <a:xfrm rot="-5400000">
                    <a:off x="19649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28" name="Google Shape;4028;p65"/>
                  <p:cNvSpPr/>
                  <p:nvPr/>
                </p:nvSpPr>
                <p:spPr>
                  <a:xfrm rot="-5400000">
                    <a:off x="20411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29" name="Google Shape;4029;p65"/>
                  <p:cNvSpPr/>
                  <p:nvPr/>
                </p:nvSpPr>
                <p:spPr>
                  <a:xfrm rot="-5400000">
                    <a:off x="2133121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30" name="Google Shape;4030;p65"/>
                  <p:cNvSpPr/>
                  <p:nvPr/>
                </p:nvSpPr>
                <p:spPr>
                  <a:xfrm rot="-5400000">
                    <a:off x="22175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31" name="Google Shape;4031;p65"/>
                  <p:cNvSpPr/>
                  <p:nvPr/>
                </p:nvSpPr>
                <p:spPr>
                  <a:xfrm rot="-5400000">
                    <a:off x="22937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4032" name="Google Shape;4032;p65"/>
              <p:cNvGrpSpPr/>
              <p:nvPr/>
            </p:nvGrpSpPr>
            <p:grpSpPr>
              <a:xfrm>
                <a:off x="735875" y="3901367"/>
                <a:ext cx="850800" cy="210000"/>
                <a:chOff x="805300" y="3831117"/>
                <a:chExt cx="850800" cy="210000"/>
              </a:xfrm>
            </p:grpSpPr>
            <p:sp>
              <p:nvSpPr>
                <p:cNvPr id="4033" name="Google Shape;4033;p65"/>
                <p:cNvSpPr/>
                <p:nvPr/>
              </p:nvSpPr>
              <p:spPr>
                <a:xfrm>
                  <a:off x="805300" y="3831117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034" name="Google Shape;4034;p65"/>
                <p:cNvGrpSpPr/>
                <p:nvPr/>
              </p:nvGrpSpPr>
              <p:grpSpPr>
                <a:xfrm>
                  <a:off x="858965" y="3880368"/>
                  <a:ext cx="743450" cy="111507"/>
                  <a:chOff x="1649737" y="4444871"/>
                  <a:chExt cx="743450" cy="111507"/>
                </a:xfrm>
              </p:grpSpPr>
              <p:sp>
                <p:nvSpPr>
                  <p:cNvPr id="4035" name="Google Shape;4035;p65"/>
                  <p:cNvSpPr/>
                  <p:nvPr/>
                </p:nvSpPr>
                <p:spPr>
                  <a:xfrm rot="-5400000">
                    <a:off x="16384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36" name="Google Shape;4036;p65"/>
                  <p:cNvSpPr/>
                  <p:nvPr/>
                </p:nvSpPr>
                <p:spPr>
                  <a:xfrm rot="-5400000">
                    <a:off x="17146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37" name="Google Shape;4037;p65"/>
                  <p:cNvSpPr/>
                  <p:nvPr/>
                </p:nvSpPr>
                <p:spPr>
                  <a:xfrm rot="-5400000">
                    <a:off x="17908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38" name="Google Shape;4038;p65"/>
                  <p:cNvSpPr/>
                  <p:nvPr/>
                </p:nvSpPr>
                <p:spPr>
                  <a:xfrm rot="-5400000">
                    <a:off x="1880566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39" name="Google Shape;4039;p65"/>
                  <p:cNvSpPr/>
                  <p:nvPr/>
                </p:nvSpPr>
                <p:spPr>
                  <a:xfrm rot="-5400000">
                    <a:off x="19649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40" name="Google Shape;4040;p65"/>
                  <p:cNvSpPr/>
                  <p:nvPr/>
                </p:nvSpPr>
                <p:spPr>
                  <a:xfrm rot="-5400000">
                    <a:off x="20411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41" name="Google Shape;4041;p65"/>
                  <p:cNvSpPr/>
                  <p:nvPr/>
                </p:nvSpPr>
                <p:spPr>
                  <a:xfrm rot="-5400000">
                    <a:off x="2133121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42" name="Google Shape;4042;p65"/>
                  <p:cNvSpPr/>
                  <p:nvPr/>
                </p:nvSpPr>
                <p:spPr>
                  <a:xfrm rot="-5400000">
                    <a:off x="22175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43" name="Google Shape;4043;p65"/>
                  <p:cNvSpPr/>
                  <p:nvPr/>
                </p:nvSpPr>
                <p:spPr>
                  <a:xfrm rot="-5400000">
                    <a:off x="22937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4044" name="Google Shape;4044;p65"/>
              <p:cNvGrpSpPr/>
              <p:nvPr/>
            </p:nvGrpSpPr>
            <p:grpSpPr>
              <a:xfrm>
                <a:off x="677559" y="3988041"/>
                <a:ext cx="850800" cy="210000"/>
                <a:chOff x="805300" y="3831117"/>
                <a:chExt cx="850800" cy="210000"/>
              </a:xfrm>
            </p:grpSpPr>
            <p:sp>
              <p:nvSpPr>
                <p:cNvPr id="4045" name="Google Shape;4045;p65"/>
                <p:cNvSpPr/>
                <p:nvPr/>
              </p:nvSpPr>
              <p:spPr>
                <a:xfrm>
                  <a:off x="805300" y="3831117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046" name="Google Shape;4046;p65"/>
                <p:cNvGrpSpPr/>
                <p:nvPr/>
              </p:nvGrpSpPr>
              <p:grpSpPr>
                <a:xfrm>
                  <a:off x="858965" y="3880368"/>
                  <a:ext cx="743450" cy="111507"/>
                  <a:chOff x="1649737" y="4444871"/>
                  <a:chExt cx="743450" cy="111507"/>
                </a:xfrm>
              </p:grpSpPr>
              <p:sp>
                <p:nvSpPr>
                  <p:cNvPr id="4047" name="Google Shape;4047;p65"/>
                  <p:cNvSpPr/>
                  <p:nvPr/>
                </p:nvSpPr>
                <p:spPr>
                  <a:xfrm rot="-5400000">
                    <a:off x="16384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48" name="Google Shape;4048;p65"/>
                  <p:cNvSpPr/>
                  <p:nvPr/>
                </p:nvSpPr>
                <p:spPr>
                  <a:xfrm rot="-5400000">
                    <a:off x="17146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49" name="Google Shape;4049;p65"/>
                  <p:cNvSpPr/>
                  <p:nvPr/>
                </p:nvSpPr>
                <p:spPr>
                  <a:xfrm rot="-5400000">
                    <a:off x="17908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50" name="Google Shape;4050;p65"/>
                  <p:cNvSpPr/>
                  <p:nvPr/>
                </p:nvSpPr>
                <p:spPr>
                  <a:xfrm rot="-5400000">
                    <a:off x="1880566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51" name="Google Shape;4051;p65"/>
                  <p:cNvSpPr/>
                  <p:nvPr/>
                </p:nvSpPr>
                <p:spPr>
                  <a:xfrm rot="-5400000">
                    <a:off x="19649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52" name="Google Shape;4052;p65"/>
                  <p:cNvSpPr/>
                  <p:nvPr/>
                </p:nvSpPr>
                <p:spPr>
                  <a:xfrm rot="-5400000">
                    <a:off x="20411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53" name="Google Shape;4053;p65"/>
                  <p:cNvSpPr/>
                  <p:nvPr/>
                </p:nvSpPr>
                <p:spPr>
                  <a:xfrm rot="-5400000">
                    <a:off x="2133121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54" name="Google Shape;4054;p65"/>
                  <p:cNvSpPr/>
                  <p:nvPr/>
                </p:nvSpPr>
                <p:spPr>
                  <a:xfrm rot="-5400000">
                    <a:off x="22175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55" name="Google Shape;4055;p65"/>
                  <p:cNvSpPr/>
                  <p:nvPr/>
                </p:nvSpPr>
                <p:spPr>
                  <a:xfrm rot="-5400000">
                    <a:off x="22937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4056" name="Google Shape;4056;p65"/>
            <p:cNvSpPr txBox="1"/>
            <p:nvPr/>
          </p:nvSpPr>
          <p:spPr>
            <a:xfrm>
              <a:off x="5454450" y="3239550"/>
              <a:ext cx="1185300" cy="40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/>
                <a:t>Embeddings</a:t>
              </a:r>
              <a:endParaRPr sz="900"/>
            </a:p>
          </p:txBody>
        </p:sp>
      </p:grpSp>
      <p:grpSp>
        <p:nvGrpSpPr>
          <p:cNvPr id="4057" name="Google Shape;4057;p65"/>
          <p:cNvGrpSpPr/>
          <p:nvPr/>
        </p:nvGrpSpPr>
        <p:grpSpPr>
          <a:xfrm>
            <a:off x="7275542" y="480188"/>
            <a:ext cx="853134" cy="646500"/>
            <a:chOff x="826050" y="2341567"/>
            <a:chExt cx="853134" cy="646500"/>
          </a:xfrm>
        </p:grpSpPr>
        <p:sp>
          <p:nvSpPr>
            <p:cNvPr id="3888" name="Google Shape;3888;p65"/>
            <p:cNvSpPr/>
            <p:nvPr/>
          </p:nvSpPr>
          <p:spPr>
            <a:xfrm>
              <a:off x="826050" y="2378695"/>
              <a:ext cx="834600" cy="5727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4058" name="Google Shape;4058;p65"/>
            <p:cNvSpPr txBox="1"/>
            <p:nvPr/>
          </p:nvSpPr>
          <p:spPr>
            <a:xfrm>
              <a:off x="844584" y="2341567"/>
              <a:ext cx="8346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Detection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Model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Training</a:t>
              </a:r>
              <a:endParaRPr b="1" sz="1000"/>
            </a:p>
          </p:txBody>
        </p:sp>
      </p:grpSp>
      <p:cxnSp>
        <p:nvCxnSpPr>
          <p:cNvPr id="4059" name="Google Shape;4059;p65"/>
          <p:cNvCxnSpPr>
            <a:stCxn id="4058" idx="3"/>
            <a:endCxn id="3814" idx="1"/>
          </p:cNvCxnSpPr>
          <p:nvPr/>
        </p:nvCxnSpPr>
        <p:spPr>
          <a:xfrm>
            <a:off x="8128676" y="803438"/>
            <a:ext cx="246600" cy="40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060" name="Google Shape;4060;p65"/>
          <p:cNvGrpSpPr/>
          <p:nvPr/>
        </p:nvGrpSpPr>
        <p:grpSpPr>
          <a:xfrm>
            <a:off x="1285625" y="4118009"/>
            <a:ext cx="1150200" cy="658667"/>
            <a:chOff x="1361825" y="3780025"/>
            <a:chExt cx="1150200" cy="658667"/>
          </a:xfrm>
        </p:grpSpPr>
        <p:sp>
          <p:nvSpPr>
            <p:cNvPr id="4009" name="Google Shape;4009;p65"/>
            <p:cNvSpPr/>
            <p:nvPr/>
          </p:nvSpPr>
          <p:spPr>
            <a:xfrm>
              <a:off x="1526725" y="3780025"/>
              <a:ext cx="853200" cy="5988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4061" name="Google Shape;4061;p65"/>
            <p:cNvSpPr txBox="1"/>
            <p:nvPr/>
          </p:nvSpPr>
          <p:spPr>
            <a:xfrm>
              <a:off x="1361825" y="3792192"/>
              <a:ext cx="1150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>
                  <a:solidFill>
                    <a:schemeClr val="dk1"/>
                  </a:solidFill>
                </a:rPr>
                <a:t>TTP</a:t>
              </a:r>
              <a:endParaRPr b="1" sz="10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>
                  <a:solidFill>
                    <a:schemeClr val="dk1"/>
                  </a:solidFill>
                </a:rPr>
                <a:t>Graph</a:t>
              </a:r>
              <a:endParaRPr b="1" sz="10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>
                  <a:solidFill>
                    <a:schemeClr val="dk1"/>
                  </a:solidFill>
                </a:rPr>
                <a:t>Reconstruction</a:t>
              </a:r>
              <a:endParaRPr/>
            </a:p>
          </p:txBody>
        </p:sp>
      </p:grpSp>
      <p:grpSp>
        <p:nvGrpSpPr>
          <p:cNvPr id="4062" name="Google Shape;4062;p65"/>
          <p:cNvGrpSpPr/>
          <p:nvPr/>
        </p:nvGrpSpPr>
        <p:grpSpPr>
          <a:xfrm>
            <a:off x="5181642" y="3084791"/>
            <a:ext cx="853134" cy="572700"/>
            <a:chOff x="826050" y="2378695"/>
            <a:chExt cx="853134" cy="572700"/>
          </a:xfrm>
        </p:grpSpPr>
        <p:sp>
          <p:nvSpPr>
            <p:cNvPr id="4063" name="Google Shape;4063;p65"/>
            <p:cNvSpPr/>
            <p:nvPr/>
          </p:nvSpPr>
          <p:spPr>
            <a:xfrm>
              <a:off x="826050" y="2378695"/>
              <a:ext cx="834600" cy="5727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3857" name="Google Shape;3857;p65"/>
            <p:cNvSpPr txBox="1"/>
            <p:nvPr/>
          </p:nvSpPr>
          <p:spPr>
            <a:xfrm>
              <a:off x="844584" y="2418604"/>
              <a:ext cx="834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Rule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Converter</a:t>
              </a:r>
              <a:endParaRPr b="1" sz="1000"/>
            </a:p>
          </p:txBody>
        </p:sp>
      </p:grpSp>
      <p:cxnSp>
        <p:nvCxnSpPr>
          <p:cNvPr id="4064" name="Google Shape;4064;p65"/>
          <p:cNvCxnSpPr/>
          <p:nvPr/>
        </p:nvCxnSpPr>
        <p:spPr>
          <a:xfrm>
            <a:off x="6047336" y="3371147"/>
            <a:ext cx="378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065" name="Google Shape;4065;p65"/>
          <p:cNvGrpSpPr/>
          <p:nvPr/>
        </p:nvGrpSpPr>
        <p:grpSpPr>
          <a:xfrm>
            <a:off x="7723612" y="2220602"/>
            <a:ext cx="1032462" cy="572700"/>
            <a:chOff x="826050" y="2378695"/>
            <a:chExt cx="853134" cy="572700"/>
          </a:xfrm>
        </p:grpSpPr>
        <p:sp>
          <p:nvSpPr>
            <p:cNvPr id="4066" name="Google Shape;4066;p65"/>
            <p:cNvSpPr/>
            <p:nvPr/>
          </p:nvSpPr>
          <p:spPr>
            <a:xfrm>
              <a:off x="826050" y="2378695"/>
              <a:ext cx="834600" cy="5727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4007" name="Google Shape;4007;p65"/>
            <p:cNvSpPr txBox="1"/>
            <p:nvPr/>
          </p:nvSpPr>
          <p:spPr>
            <a:xfrm>
              <a:off x="844584" y="2418604"/>
              <a:ext cx="834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Multi-process Matcher</a:t>
              </a:r>
              <a:endParaRPr b="1" sz="1000"/>
            </a:p>
          </p:txBody>
        </p:sp>
      </p:grpSp>
      <p:grpSp>
        <p:nvGrpSpPr>
          <p:cNvPr id="4067" name="Google Shape;4067;p65"/>
          <p:cNvGrpSpPr/>
          <p:nvPr/>
        </p:nvGrpSpPr>
        <p:grpSpPr>
          <a:xfrm>
            <a:off x="5529775" y="2150676"/>
            <a:ext cx="747827" cy="646500"/>
            <a:chOff x="816694" y="2320230"/>
            <a:chExt cx="841200" cy="646500"/>
          </a:xfrm>
        </p:grpSpPr>
        <p:sp>
          <p:nvSpPr>
            <p:cNvPr id="4068" name="Google Shape;4068;p65"/>
            <p:cNvSpPr/>
            <p:nvPr/>
          </p:nvSpPr>
          <p:spPr>
            <a:xfrm>
              <a:off x="826030" y="2386804"/>
              <a:ext cx="799800" cy="5079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3890" name="Google Shape;3890;p65"/>
            <p:cNvSpPr txBox="1"/>
            <p:nvPr/>
          </p:nvSpPr>
          <p:spPr>
            <a:xfrm>
              <a:off x="816694" y="2320230"/>
              <a:ext cx="841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Valid Rule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Filter</a:t>
              </a:r>
              <a:endParaRPr b="1" sz="1000"/>
            </a:p>
          </p:txBody>
        </p:sp>
      </p:grpSp>
      <p:grpSp>
        <p:nvGrpSpPr>
          <p:cNvPr id="4069" name="Google Shape;4069;p65"/>
          <p:cNvGrpSpPr/>
          <p:nvPr/>
        </p:nvGrpSpPr>
        <p:grpSpPr>
          <a:xfrm>
            <a:off x="6484594" y="2250233"/>
            <a:ext cx="691787" cy="136727"/>
            <a:chOff x="2193900" y="4331067"/>
            <a:chExt cx="1002300" cy="317600"/>
          </a:xfrm>
        </p:grpSpPr>
        <p:grpSp>
          <p:nvGrpSpPr>
            <p:cNvPr id="4070" name="Google Shape;4070;p65"/>
            <p:cNvGrpSpPr/>
            <p:nvPr/>
          </p:nvGrpSpPr>
          <p:grpSpPr>
            <a:xfrm>
              <a:off x="2345400" y="4331067"/>
              <a:ext cx="850800" cy="210000"/>
              <a:chOff x="863475" y="3440001"/>
              <a:chExt cx="850800" cy="210000"/>
            </a:xfrm>
          </p:grpSpPr>
          <p:sp>
            <p:nvSpPr>
              <p:cNvPr id="4071" name="Google Shape;4071;p65"/>
              <p:cNvSpPr/>
              <p:nvPr/>
            </p:nvSpPr>
            <p:spPr>
              <a:xfrm>
                <a:off x="863475" y="3440001"/>
                <a:ext cx="850800" cy="210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072" name="Google Shape;4072;p65"/>
              <p:cNvGrpSpPr/>
              <p:nvPr/>
            </p:nvGrpSpPr>
            <p:grpSpPr>
              <a:xfrm>
                <a:off x="924067" y="3456438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4073" name="Google Shape;4073;p65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4074" name="Google Shape;4074;p65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4075" name="Google Shape;4075;p65"/>
                  <p:cNvCxnSpPr>
                    <a:stCxn id="4074" idx="6"/>
                    <a:endCxn id="4076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4076" name="Google Shape;4076;p65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077" name="Google Shape;4077;p65"/>
            <p:cNvGrpSpPr/>
            <p:nvPr/>
          </p:nvGrpSpPr>
          <p:grpSpPr>
            <a:xfrm>
              <a:off x="2269650" y="4384867"/>
              <a:ext cx="850800" cy="210000"/>
              <a:chOff x="863475" y="3440001"/>
              <a:chExt cx="850800" cy="210000"/>
            </a:xfrm>
          </p:grpSpPr>
          <p:sp>
            <p:nvSpPr>
              <p:cNvPr id="4078" name="Google Shape;4078;p65"/>
              <p:cNvSpPr/>
              <p:nvPr/>
            </p:nvSpPr>
            <p:spPr>
              <a:xfrm>
                <a:off x="863475" y="3440001"/>
                <a:ext cx="850800" cy="210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079" name="Google Shape;4079;p65"/>
              <p:cNvGrpSpPr/>
              <p:nvPr/>
            </p:nvGrpSpPr>
            <p:grpSpPr>
              <a:xfrm>
                <a:off x="924067" y="3456438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4080" name="Google Shape;4080;p65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4081" name="Google Shape;4081;p65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4082" name="Google Shape;4082;p65"/>
                  <p:cNvCxnSpPr>
                    <a:stCxn id="4081" idx="6"/>
                    <a:endCxn id="4083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4083" name="Google Shape;4083;p65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084" name="Google Shape;4084;p65"/>
            <p:cNvGrpSpPr/>
            <p:nvPr/>
          </p:nvGrpSpPr>
          <p:grpSpPr>
            <a:xfrm>
              <a:off x="2193900" y="4438667"/>
              <a:ext cx="850800" cy="210000"/>
              <a:chOff x="863475" y="3440001"/>
              <a:chExt cx="850800" cy="210000"/>
            </a:xfrm>
          </p:grpSpPr>
          <p:sp>
            <p:nvSpPr>
              <p:cNvPr id="4085" name="Google Shape;4085;p65"/>
              <p:cNvSpPr/>
              <p:nvPr/>
            </p:nvSpPr>
            <p:spPr>
              <a:xfrm>
                <a:off x="863475" y="3440001"/>
                <a:ext cx="850800" cy="210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086" name="Google Shape;4086;p65"/>
              <p:cNvGrpSpPr/>
              <p:nvPr/>
            </p:nvGrpSpPr>
            <p:grpSpPr>
              <a:xfrm>
                <a:off x="924067" y="3456438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4087" name="Google Shape;4087;p65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4088" name="Google Shape;4088;p65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4089" name="Google Shape;4089;p65"/>
                  <p:cNvCxnSpPr>
                    <a:stCxn id="4088" idx="6"/>
                    <a:endCxn id="4090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4090" name="Google Shape;4090;p65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4091" name="Google Shape;4091;p65"/>
          <p:cNvGrpSpPr/>
          <p:nvPr/>
        </p:nvGrpSpPr>
        <p:grpSpPr>
          <a:xfrm>
            <a:off x="6729575" y="2329577"/>
            <a:ext cx="453982" cy="415389"/>
            <a:chOff x="1541665" y="4111886"/>
            <a:chExt cx="534222" cy="1527167"/>
          </a:xfrm>
        </p:grpSpPr>
        <p:sp>
          <p:nvSpPr>
            <p:cNvPr id="4092" name="Google Shape;4092;p65"/>
            <p:cNvSpPr txBox="1"/>
            <p:nvPr/>
          </p:nvSpPr>
          <p:spPr>
            <a:xfrm>
              <a:off x="1577587" y="4111886"/>
              <a:ext cx="498300" cy="13581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solidFill>
                  <a:srgbClr val="434343"/>
                </a:solidFill>
              </a:endParaRPr>
            </a:p>
          </p:txBody>
        </p:sp>
        <p:sp>
          <p:nvSpPr>
            <p:cNvPr id="4093" name="Google Shape;4093;p65"/>
            <p:cNvSpPr txBox="1"/>
            <p:nvPr/>
          </p:nvSpPr>
          <p:spPr>
            <a:xfrm>
              <a:off x="1541665" y="4323553"/>
              <a:ext cx="498300" cy="13155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">
                  <a:solidFill>
                    <a:srgbClr val="38761D"/>
                  </a:solidFill>
                </a:rPr>
                <a:t>selection</a:t>
              </a:r>
              <a:r>
                <a:rPr lang="zh-TW" sz="100">
                  <a:solidFill>
                    <a:srgbClr val="6AA84F"/>
                  </a:solidFill>
                </a:rPr>
                <a:t>:</a:t>
              </a:r>
              <a:endParaRPr sz="100">
                <a:solidFill>
                  <a:srgbClr val="6AA84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">
                  <a:solidFill>
                    <a:srgbClr val="434343"/>
                  </a:solidFill>
                </a:rPr>
                <a:t>    - ZZZ: ^A.*B$</a:t>
              </a:r>
              <a:endParaRPr sz="1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">
                  <a:solidFill>
                    <a:srgbClr val="38761D"/>
                  </a:solidFill>
                </a:rPr>
                <a:t>filter:</a:t>
              </a:r>
              <a:endParaRPr sz="100">
                <a:solidFill>
                  <a:srgbClr val="38761D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">
                  <a:solidFill>
                    <a:srgbClr val="C9DAF8"/>
                  </a:solidFill>
                </a:rPr>
                <a:t>   </a:t>
              </a:r>
              <a:r>
                <a:rPr lang="zh-TW" sz="100">
                  <a:solidFill>
                    <a:srgbClr val="434343"/>
                  </a:solidFill>
                </a:rPr>
                <a:t> - XXX: ^(?=.*H)(?=.*I).*$</a:t>
              </a:r>
              <a:endParaRPr sz="100">
                <a:solidFill>
                  <a:srgbClr val="434343"/>
                </a:solidFill>
              </a:endParaRPr>
            </a:p>
          </p:txBody>
        </p:sp>
      </p:grpSp>
      <p:cxnSp>
        <p:nvCxnSpPr>
          <p:cNvPr id="4094" name="Google Shape;4094;p65"/>
          <p:cNvCxnSpPr>
            <a:stCxn id="3890" idx="3"/>
          </p:cNvCxnSpPr>
          <p:nvPr/>
        </p:nvCxnSpPr>
        <p:spPr>
          <a:xfrm>
            <a:off x="6277602" y="2473926"/>
            <a:ext cx="451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95" name="Google Shape;4095;p65"/>
          <p:cNvCxnSpPr>
            <a:endCxn id="4007" idx="1"/>
          </p:cNvCxnSpPr>
          <p:nvPr/>
        </p:nvCxnSpPr>
        <p:spPr>
          <a:xfrm>
            <a:off x="7344341" y="2489711"/>
            <a:ext cx="401700" cy="17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96" name="Google Shape;4096;p65"/>
          <p:cNvSpPr txBox="1"/>
          <p:nvPr/>
        </p:nvSpPr>
        <p:spPr>
          <a:xfrm>
            <a:off x="6119875" y="1831571"/>
            <a:ext cx="227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/>
              <a:t>Triplets / Custom Field Map / Valid Rules</a:t>
            </a:r>
            <a:endParaRPr sz="800"/>
          </a:p>
        </p:txBody>
      </p:sp>
      <p:sp>
        <p:nvSpPr>
          <p:cNvPr id="4097" name="Google Shape;4097;p65"/>
          <p:cNvSpPr/>
          <p:nvPr/>
        </p:nvSpPr>
        <p:spPr>
          <a:xfrm>
            <a:off x="3925800" y="1785850"/>
            <a:ext cx="5171100" cy="1171500"/>
          </a:xfrm>
          <a:prstGeom prst="rect">
            <a:avLst/>
          </a:prstGeom>
          <a:solidFill>
            <a:srgbClr val="FFFFFF">
              <a:alpha val="8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8" name="Google Shape;4098;p65"/>
          <p:cNvSpPr/>
          <p:nvPr/>
        </p:nvSpPr>
        <p:spPr>
          <a:xfrm>
            <a:off x="6900" y="3018925"/>
            <a:ext cx="3918900" cy="2037900"/>
          </a:xfrm>
          <a:prstGeom prst="rect">
            <a:avLst/>
          </a:prstGeom>
          <a:solidFill>
            <a:srgbClr val="FFFFFF">
              <a:alpha val="8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9" name="Google Shape;4099;p65"/>
          <p:cNvSpPr/>
          <p:nvPr/>
        </p:nvSpPr>
        <p:spPr>
          <a:xfrm>
            <a:off x="131225" y="707150"/>
            <a:ext cx="3891900" cy="2037900"/>
          </a:xfrm>
          <a:prstGeom prst="rect">
            <a:avLst/>
          </a:prstGeom>
          <a:solidFill>
            <a:srgbClr val="FFFFFF">
              <a:alpha val="8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0" name="Google Shape;4100;p65"/>
          <p:cNvSpPr/>
          <p:nvPr/>
        </p:nvSpPr>
        <p:spPr>
          <a:xfrm>
            <a:off x="4023175" y="51075"/>
            <a:ext cx="5073600" cy="1704300"/>
          </a:xfrm>
          <a:prstGeom prst="rect">
            <a:avLst/>
          </a:prstGeom>
          <a:solidFill>
            <a:srgbClr val="FFFFFF">
              <a:alpha val="8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1" name="Google Shape;4101;p65"/>
          <p:cNvSpPr/>
          <p:nvPr/>
        </p:nvSpPr>
        <p:spPr>
          <a:xfrm>
            <a:off x="3992925" y="1148873"/>
            <a:ext cx="4574700" cy="1080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The key idea of this module is to convert all collected Sigma rules from human-readable to machine readable detection rules.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(Handle condition string / Regex)</a:t>
            </a:r>
            <a:endParaRPr/>
          </a:p>
        </p:txBody>
      </p:sp>
      <p:cxnSp>
        <p:nvCxnSpPr>
          <p:cNvPr id="4102" name="Google Shape;4102;p65"/>
          <p:cNvCxnSpPr/>
          <p:nvPr/>
        </p:nvCxnSpPr>
        <p:spPr>
          <a:xfrm flipH="1">
            <a:off x="5602725" y="2233250"/>
            <a:ext cx="11100" cy="86040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03" name="Google Shape;4103;p65"/>
          <p:cNvSpPr/>
          <p:nvPr/>
        </p:nvSpPr>
        <p:spPr>
          <a:xfrm>
            <a:off x="3899275" y="4175900"/>
            <a:ext cx="5171100" cy="527400"/>
          </a:xfrm>
          <a:prstGeom prst="rect">
            <a:avLst/>
          </a:prstGeom>
          <a:solidFill>
            <a:srgbClr val="FFFFFF">
              <a:alpha val="8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4" name="Google Shape;4104;p65"/>
          <p:cNvSpPr/>
          <p:nvPr/>
        </p:nvSpPr>
        <p:spPr>
          <a:xfrm>
            <a:off x="8967450" y="2957350"/>
            <a:ext cx="176400" cy="1218600"/>
          </a:xfrm>
          <a:prstGeom prst="rect">
            <a:avLst/>
          </a:prstGeom>
          <a:solidFill>
            <a:srgbClr val="FFFFFF">
              <a:alpha val="8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8" name="Shape 4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9" name="Google Shape;410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2024" y="947100"/>
            <a:ext cx="4318450" cy="404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0" name="Google Shape;411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8775" y="413704"/>
            <a:ext cx="6128624" cy="23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1" name="Google Shape;4111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8775" y="2839650"/>
            <a:ext cx="5938376" cy="2153575"/>
          </a:xfrm>
          <a:prstGeom prst="rect">
            <a:avLst/>
          </a:prstGeom>
          <a:noFill/>
          <a:ln>
            <a:noFill/>
          </a:ln>
        </p:spPr>
      </p:pic>
      <p:sp>
        <p:nvSpPr>
          <p:cNvPr id="4112" name="Google Shape;4112;p66"/>
          <p:cNvSpPr txBox="1"/>
          <p:nvPr/>
        </p:nvSpPr>
        <p:spPr>
          <a:xfrm>
            <a:off x="69200" y="16050"/>
            <a:ext cx="2583300" cy="400200"/>
          </a:xfrm>
          <a:prstGeom prst="rect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B5394"/>
                </a:solidFill>
              </a:rPr>
              <a:t>Converter Input: 1 sigma rule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4113" name="Google Shape;4113;p66"/>
          <p:cNvSpPr txBox="1"/>
          <p:nvPr/>
        </p:nvSpPr>
        <p:spPr>
          <a:xfrm>
            <a:off x="4048775" y="0"/>
            <a:ext cx="3078300" cy="400200"/>
          </a:xfrm>
          <a:prstGeom prst="rect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B5394"/>
                </a:solidFill>
              </a:rPr>
              <a:t>Converter Output: 2 detection rules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4114" name="Google Shape;4114;p66"/>
          <p:cNvSpPr txBox="1"/>
          <p:nvPr/>
        </p:nvSpPr>
        <p:spPr>
          <a:xfrm>
            <a:off x="-7000" y="623100"/>
            <a:ext cx="433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registry_set_creation_service_uncommon_folder.yml</a:t>
            </a:r>
            <a:endParaRPr sz="1200"/>
          </a:p>
        </p:txBody>
      </p:sp>
      <p:cxnSp>
        <p:nvCxnSpPr>
          <p:cNvPr id="4115" name="Google Shape;4115;p66"/>
          <p:cNvCxnSpPr/>
          <p:nvPr/>
        </p:nvCxnSpPr>
        <p:spPr>
          <a:xfrm>
            <a:off x="3992727" y="-60150"/>
            <a:ext cx="0" cy="5365200"/>
          </a:xfrm>
          <a:prstGeom prst="straightConnector1">
            <a:avLst/>
          </a:prstGeom>
          <a:noFill/>
          <a:ln cap="flat" cmpd="sng" w="28575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6" name="Google Shape;4116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0" name="Shape 4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1" name="Google Shape;4121;p67"/>
          <p:cNvSpPr txBox="1"/>
          <p:nvPr/>
        </p:nvSpPr>
        <p:spPr>
          <a:xfrm>
            <a:off x="69200" y="16050"/>
            <a:ext cx="2583300" cy="400200"/>
          </a:xfrm>
          <a:prstGeom prst="rect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B5394"/>
                </a:solidFill>
              </a:rPr>
              <a:t>Converter Input: 1 sigma rule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4122" name="Google Shape;4122;p67"/>
          <p:cNvSpPr txBox="1"/>
          <p:nvPr/>
        </p:nvSpPr>
        <p:spPr>
          <a:xfrm>
            <a:off x="4048775" y="0"/>
            <a:ext cx="3078300" cy="400200"/>
          </a:xfrm>
          <a:prstGeom prst="rect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B5394"/>
                </a:solidFill>
              </a:rPr>
              <a:t>Converter Output: 4 detection rules</a:t>
            </a:r>
            <a:endParaRPr>
              <a:solidFill>
                <a:srgbClr val="0B5394"/>
              </a:solidFill>
            </a:endParaRPr>
          </a:p>
        </p:txBody>
      </p:sp>
      <p:cxnSp>
        <p:nvCxnSpPr>
          <p:cNvPr id="4123" name="Google Shape;4123;p67"/>
          <p:cNvCxnSpPr/>
          <p:nvPr/>
        </p:nvCxnSpPr>
        <p:spPr>
          <a:xfrm>
            <a:off x="3992727" y="-60150"/>
            <a:ext cx="0" cy="5365200"/>
          </a:xfrm>
          <a:prstGeom prst="straightConnector1">
            <a:avLst/>
          </a:prstGeom>
          <a:noFill/>
          <a:ln cap="flat" cmpd="sng" w="28575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124" name="Google Shape;412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725" y="981375"/>
            <a:ext cx="3592600" cy="4100224"/>
          </a:xfrm>
          <a:prstGeom prst="rect">
            <a:avLst/>
          </a:prstGeom>
          <a:noFill/>
          <a:ln>
            <a:noFill/>
          </a:ln>
        </p:spPr>
      </p:pic>
      <p:sp>
        <p:nvSpPr>
          <p:cNvPr id="4125" name="Google Shape;4125;p67"/>
          <p:cNvSpPr txBox="1"/>
          <p:nvPr/>
        </p:nvSpPr>
        <p:spPr>
          <a:xfrm>
            <a:off x="166725" y="428775"/>
            <a:ext cx="359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proc_creation_win_sc_service_tamper_for_persistence.yml</a:t>
            </a:r>
            <a:endParaRPr/>
          </a:p>
        </p:txBody>
      </p:sp>
      <p:pic>
        <p:nvPicPr>
          <p:cNvPr id="4126" name="Google Shape;4126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6125" y="599800"/>
            <a:ext cx="4350936" cy="197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7" name="Google Shape;4127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26125" y="2658316"/>
            <a:ext cx="4350925" cy="617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8" name="Google Shape;4128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11700" y="4199550"/>
            <a:ext cx="4908025" cy="523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9" name="Google Shape;4129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11700" y="3428926"/>
            <a:ext cx="4908024" cy="564580"/>
          </a:xfrm>
          <a:prstGeom prst="rect">
            <a:avLst/>
          </a:prstGeom>
          <a:noFill/>
          <a:ln>
            <a:noFill/>
          </a:ln>
        </p:spPr>
      </p:pic>
      <p:sp>
        <p:nvSpPr>
          <p:cNvPr id="4130" name="Google Shape;4130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4" name="Shape 4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5" name="Google Shape;4135;p68"/>
          <p:cNvGrpSpPr/>
          <p:nvPr/>
        </p:nvGrpSpPr>
        <p:grpSpPr>
          <a:xfrm>
            <a:off x="4023179" y="1843258"/>
            <a:ext cx="4890228" cy="2137973"/>
            <a:chOff x="4387904" y="2521901"/>
            <a:chExt cx="3513600" cy="1056415"/>
          </a:xfrm>
        </p:grpSpPr>
        <p:sp>
          <p:nvSpPr>
            <p:cNvPr id="4136" name="Google Shape;4136;p68"/>
            <p:cNvSpPr/>
            <p:nvPr/>
          </p:nvSpPr>
          <p:spPr>
            <a:xfrm>
              <a:off x="4387904" y="2525916"/>
              <a:ext cx="3513600" cy="10524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4137" name="Google Shape;4137;p68"/>
            <p:cNvSpPr txBox="1"/>
            <p:nvPr/>
          </p:nvSpPr>
          <p:spPr>
            <a:xfrm>
              <a:off x="4433125" y="2521901"/>
              <a:ext cx="2037600" cy="16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Rule-based Method</a:t>
              </a:r>
              <a:endParaRPr b="1" sz="1000"/>
            </a:p>
          </p:txBody>
        </p:sp>
      </p:grpSp>
      <p:sp>
        <p:nvSpPr>
          <p:cNvPr id="4138" name="Google Shape;4138;p68"/>
          <p:cNvSpPr txBox="1"/>
          <p:nvPr/>
        </p:nvSpPr>
        <p:spPr>
          <a:xfrm>
            <a:off x="6803038" y="2064638"/>
            <a:ext cx="548700" cy="507900"/>
          </a:xfrm>
          <a:prstGeom prst="rect">
            <a:avLst/>
          </a:prstGeom>
          <a:solidFill>
            <a:srgbClr val="20124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00FF00"/>
                </a:solidFill>
              </a:rPr>
              <a:t>registry:</a:t>
            </a:r>
            <a:endParaRPr sz="3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C9DAF8"/>
                </a:solidFill>
              </a:rPr>
              <a:t>    attr:</a:t>
            </a:r>
            <a:endParaRPr sz="3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C9DAF8"/>
                </a:solidFill>
              </a:rPr>
              <a:t>        - OOO: src_ooo</a:t>
            </a:r>
            <a:br>
              <a:rPr lang="zh-TW" sz="300">
                <a:solidFill>
                  <a:srgbClr val="C9DAF8"/>
                </a:solidFill>
              </a:rPr>
            </a:br>
            <a:r>
              <a:rPr lang="zh-TW" sz="300">
                <a:solidFill>
                  <a:srgbClr val="C9DAF8"/>
                </a:solidFill>
              </a:rPr>
              <a:t>        - XXX: dst_xxx</a:t>
            </a:r>
            <a:endParaRPr sz="3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C9DAF8"/>
                </a:solidFill>
              </a:rPr>
              <a:t>    relation:</a:t>
            </a:r>
            <a:endParaRPr sz="3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00FF00"/>
                </a:solidFill>
              </a:rPr>
              <a:t>network:</a:t>
            </a:r>
            <a:endParaRPr sz="3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C9DAF8"/>
                </a:solidFill>
              </a:rPr>
              <a:t>    …</a:t>
            </a:r>
            <a:endParaRPr sz="300">
              <a:solidFill>
                <a:srgbClr val="C9DAF8"/>
              </a:solidFill>
            </a:endParaRPr>
          </a:p>
        </p:txBody>
      </p:sp>
      <p:grpSp>
        <p:nvGrpSpPr>
          <p:cNvPr id="4139" name="Google Shape;4139;p68"/>
          <p:cNvGrpSpPr/>
          <p:nvPr/>
        </p:nvGrpSpPr>
        <p:grpSpPr>
          <a:xfrm>
            <a:off x="4023500" y="238526"/>
            <a:ext cx="4890228" cy="1381297"/>
            <a:chOff x="4387894" y="2309289"/>
            <a:chExt cx="3513600" cy="1284688"/>
          </a:xfrm>
        </p:grpSpPr>
        <p:sp>
          <p:nvSpPr>
            <p:cNvPr id="4140" name="Google Shape;4140;p68"/>
            <p:cNvSpPr/>
            <p:nvPr/>
          </p:nvSpPr>
          <p:spPr>
            <a:xfrm>
              <a:off x="4387894" y="2315377"/>
              <a:ext cx="3513600" cy="1278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22222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4141" name="Google Shape;4141;p68"/>
            <p:cNvSpPr txBox="1"/>
            <p:nvPr/>
          </p:nvSpPr>
          <p:spPr>
            <a:xfrm>
              <a:off x="4433125" y="2309289"/>
              <a:ext cx="2037600" cy="31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DL-based Method</a:t>
              </a:r>
              <a:endParaRPr b="1" sz="1000"/>
            </a:p>
          </p:txBody>
        </p:sp>
      </p:grpSp>
      <p:sp>
        <p:nvSpPr>
          <p:cNvPr id="4142" name="Google Shape;4142;p68"/>
          <p:cNvSpPr txBox="1"/>
          <p:nvPr>
            <p:ph idx="4294967295" type="title"/>
          </p:nvPr>
        </p:nvSpPr>
        <p:spPr>
          <a:xfrm>
            <a:off x="6900" y="-12175"/>
            <a:ext cx="401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Filter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43" name="Google Shape;414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75" y="1386999"/>
            <a:ext cx="374200" cy="3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4" name="Google Shape;4144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625" y="1362349"/>
            <a:ext cx="423500" cy="4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5" name="Google Shape;4145;p68"/>
          <p:cNvSpPr txBox="1"/>
          <p:nvPr/>
        </p:nvSpPr>
        <p:spPr>
          <a:xfrm>
            <a:off x="43300" y="1755400"/>
            <a:ext cx="977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Windows 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Audit Logs</a:t>
            </a:r>
            <a:endParaRPr sz="1000"/>
          </a:p>
        </p:txBody>
      </p:sp>
      <p:sp>
        <p:nvSpPr>
          <p:cNvPr id="4146" name="Google Shape;4146;p68"/>
          <p:cNvSpPr txBox="1"/>
          <p:nvPr/>
        </p:nvSpPr>
        <p:spPr>
          <a:xfrm>
            <a:off x="2219075" y="1980750"/>
            <a:ext cx="125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Provenance Graph</a:t>
            </a:r>
            <a:endParaRPr sz="1000"/>
          </a:p>
        </p:txBody>
      </p:sp>
      <p:grpSp>
        <p:nvGrpSpPr>
          <p:cNvPr id="4147" name="Google Shape;4147;p68"/>
          <p:cNvGrpSpPr/>
          <p:nvPr/>
        </p:nvGrpSpPr>
        <p:grpSpPr>
          <a:xfrm>
            <a:off x="2360102" y="1116227"/>
            <a:ext cx="1002243" cy="806107"/>
            <a:chOff x="3630964" y="-26772"/>
            <a:chExt cx="1759246" cy="1407064"/>
          </a:xfrm>
        </p:grpSpPr>
        <p:grpSp>
          <p:nvGrpSpPr>
            <p:cNvPr id="4148" name="Google Shape;4148;p68"/>
            <p:cNvGrpSpPr/>
            <p:nvPr/>
          </p:nvGrpSpPr>
          <p:grpSpPr>
            <a:xfrm>
              <a:off x="3630964" y="25496"/>
              <a:ext cx="1759246" cy="1354797"/>
              <a:chOff x="381092" y="1605392"/>
              <a:chExt cx="3520605" cy="2491351"/>
            </a:xfrm>
          </p:grpSpPr>
          <p:sp>
            <p:nvSpPr>
              <p:cNvPr id="4149" name="Google Shape;4149;p68"/>
              <p:cNvSpPr/>
              <p:nvPr/>
            </p:nvSpPr>
            <p:spPr>
              <a:xfrm>
                <a:off x="2127022" y="2269592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0" name="Google Shape;4150;p68"/>
              <p:cNvSpPr/>
              <p:nvPr/>
            </p:nvSpPr>
            <p:spPr>
              <a:xfrm>
                <a:off x="1026416" y="2269592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151" name="Google Shape;4151;p68"/>
              <p:cNvCxnSpPr>
                <a:stCxn id="4150" idx="6"/>
                <a:endCxn id="4149" idx="2"/>
              </p:cNvCxnSpPr>
              <p:nvPr/>
            </p:nvCxnSpPr>
            <p:spPr>
              <a:xfrm>
                <a:off x="1281116" y="2396042"/>
                <a:ext cx="84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4152" name="Google Shape;4152;p68"/>
              <p:cNvSpPr/>
              <p:nvPr/>
            </p:nvSpPr>
            <p:spPr>
              <a:xfrm>
                <a:off x="1026416" y="2765095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3" name="Google Shape;4153;p68"/>
              <p:cNvSpPr/>
              <p:nvPr/>
            </p:nvSpPr>
            <p:spPr>
              <a:xfrm>
                <a:off x="1491111" y="2765095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4" name="Google Shape;4154;p68"/>
              <p:cNvSpPr/>
              <p:nvPr/>
            </p:nvSpPr>
            <p:spPr>
              <a:xfrm>
                <a:off x="466593" y="2765095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5" name="Google Shape;4155;p68"/>
              <p:cNvSpPr/>
              <p:nvPr/>
            </p:nvSpPr>
            <p:spPr>
              <a:xfrm>
                <a:off x="721408" y="3307263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6" name="Google Shape;4156;p68"/>
              <p:cNvSpPr/>
              <p:nvPr/>
            </p:nvSpPr>
            <p:spPr>
              <a:xfrm>
                <a:off x="564672" y="1887961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7" name="Google Shape;4157;p68"/>
              <p:cNvSpPr/>
              <p:nvPr/>
            </p:nvSpPr>
            <p:spPr>
              <a:xfrm>
                <a:off x="381092" y="2310112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8" name="Google Shape;4158;p68"/>
              <p:cNvSpPr/>
              <p:nvPr/>
            </p:nvSpPr>
            <p:spPr>
              <a:xfrm>
                <a:off x="1409822" y="3347724"/>
                <a:ext cx="336000" cy="171900"/>
              </a:xfrm>
              <a:prstGeom prst="rect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9" name="Google Shape;4159;p68"/>
              <p:cNvSpPr/>
              <p:nvPr/>
            </p:nvSpPr>
            <p:spPr>
              <a:xfrm>
                <a:off x="2086377" y="2846018"/>
                <a:ext cx="336000" cy="171900"/>
              </a:xfrm>
              <a:prstGeom prst="rect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0" name="Google Shape;4160;p68"/>
              <p:cNvSpPr/>
              <p:nvPr/>
            </p:nvSpPr>
            <p:spPr>
              <a:xfrm>
                <a:off x="2127022" y="3341520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1" name="Google Shape;4161;p68"/>
              <p:cNvSpPr/>
              <p:nvPr/>
            </p:nvSpPr>
            <p:spPr>
              <a:xfrm>
                <a:off x="1100466" y="3782958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2" name="Google Shape;4162;p68"/>
              <p:cNvSpPr/>
              <p:nvPr/>
            </p:nvSpPr>
            <p:spPr>
              <a:xfrm>
                <a:off x="3078442" y="2845479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3" name="Google Shape;4163;p68"/>
              <p:cNvSpPr/>
              <p:nvPr/>
            </p:nvSpPr>
            <p:spPr>
              <a:xfrm>
                <a:off x="3078442" y="3080388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4" name="Google Shape;4164;p68"/>
              <p:cNvSpPr/>
              <p:nvPr/>
            </p:nvSpPr>
            <p:spPr>
              <a:xfrm>
                <a:off x="3078442" y="3315297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5" name="Google Shape;4165;p68"/>
              <p:cNvSpPr/>
              <p:nvPr/>
            </p:nvSpPr>
            <p:spPr>
              <a:xfrm>
                <a:off x="3078442" y="3550207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6" name="Google Shape;4166;p68"/>
              <p:cNvSpPr/>
              <p:nvPr/>
            </p:nvSpPr>
            <p:spPr>
              <a:xfrm>
                <a:off x="3078442" y="3843843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7" name="Google Shape;4167;p68"/>
              <p:cNvSpPr/>
              <p:nvPr/>
            </p:nvSpPr>
            <p:spPr>
              <a:xfrm>
                <a:off x="3646883" y="3594464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8" name="Google Shape;4168;p68"/>
              <p:cNvSpPr/>
              <p:nvPr/>
            </p:nvSpPr>
            <p:spPr>
              <a:xfrm>
                <a:off x="3646883" y="3888101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169" name="Google Shape;4169;p68"/>
              <p:cNvCxnSpPr>
                <a:stCxn id="4150" idx="0"/>
                <a:endCxn id="4170" idx="1"/>
              </p:cNvCxnSpPr>
              <p:nvPr/>
            </p:nvCxnSpPr>
            <p:spPr>
              <a:xfrm rot="10800000">
                <a:off x="1038866" y="1605392"/>
                <a:ext cx="114900" cy="66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171" name="Google Shape;4171;p68"/>
              <p:cNvCxnSpPr>
                <a:stCxn id="4150" idx="1"/>
                <a:endCxn id="4156" idx="5"/>
              </p:cNvCxnSpPr>
              <p:nvPr/>
            </p:nvCxnSpPr>
            <p:spPr>
              <a:xfrm rot="10800000">
                <a:off x="782016" y="2103829"/>
                <a:ext cx="281700" cy="202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172" name="Google Shape;4172;p68"/>
              <p:cNvCxnSpPr>
                <a:stCxn id="4150" idx="2"/>
                <a:endCxn id="4157" idx="3"/>
              </p:cNvCxnSpPr>
              <p:nvPr/>
            </p:nvCxnSpPr>
            <p:spPr>
              <a:xfrm rot="10800000">
                <a:off x="635816" y="2396042"/>
                <a:ext cx="390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173" name="Google Shape;4173;p68"/>
              <p:cNvCxnSpPr>
                <a:stCxn id="4150" idx="3"/>
                <a:endCxn id="4154" idx="7"/>
              </p:cNvCxnSpPr>
              <p:nvPr/>
            </p:nvCxnSpPr>
            <p:spPr>
              <a:xfrm flipH="1">
                <a:off x="683916" y="2485456"/>
                <a:ext cx="379800" cy="31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174" name="Google Shape;4174;p68"/>
              <p:cNvCxnSpPr>
                <a:stCxn id="4150" idx="4"/>
                <a:endCxn id="4152" idx="0"/>
              </p:cNvCxnSpPr>
              <p:nvPr/>
            </p:nvCxnSpPr>
            <p:spPr>
              <a:xfrm>
                <a:off x="1153766" y="2522492"/>
                <a:ext cx="0" cy="24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175" name="Google Shape;4175;p68"/>
              <p:cNvCxnSpPr>
                <a:stCxn id="4152" idx="3"/>
                <a:endCxn id="4155" idx="7"/>
              </p:cNvCxnSpPr>
              <p:nvPr/>
            </p:nvCxnSpPr>
            <p:spPr>
              <a:xfrm flipH="1">
                <a:off x="938916" y="2980958"/>
                <a:ext cx="124800" cy="36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176" name="Google Shape;4176;p68"/>
              <p:cNvCxnSpPr>
                <a:stCxn id="4152" idx="5"/>
                <a:endCxn id="4158" idx="0"/>
              </p:cNvCxnSpPr>
              <p:nvPr/>
            </p:nvCxnSpPr>
            <p:spPr>
              <a:xfrm>
                <a:off x="1243817" y="2980958"/>
                <a:ext cx="333900" cy="366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177" name="Google Shape;4177;p68"/>
              <p:cNvCxnSpPr>
                <a:stCxn id="4152" idx="6"/>
                <a:endCxn id="4153" idx="2"/>
              </p:cNvCxnSpPr>
              <p:nvPr/>
            </p:nvCxnSpPr>
            <p:spPr>
              <a:xfrm>
                <a:off x="1281116" y="2891545"/>
                <a:ext cx="210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178" name="Google Shape;4178;p68"/>
              <p:cNvCxnSpPr>
                <a:stCxn id="4155" idx="5"/>
                <a:endCxn id="4161" idx="1"/>
              </p:cNvCxnSpPr>
              <p:nvPr/>
            </p:nvCxnSpPr>
            <p:spPr>
              <a:xfrm>
                <a:off x="938808" y="3523126"/>
                <a:ext cx="198900" cy="297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179" name="Google Shape;4179;p68"/>
              <p:cNvCxnSpPr>
                <a:stCxn id="4160" idx="2"/>
                <a:endCxn id="4158" idx="3"/>
              </p:cNvCxnSpPr>
              <p:nvPr/>
            </p:nvCxnSpPr>
            <p:spPr>
              <a:xfrm rot="10800000">
                <a:off x="1745722" y="3433770"/>
                <a:ext cx="381300" cy="3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180" name="Google Shape;4180;p68"/>
              <p:cNvCxnSpPr>
                <a:stCxn id="4149" idx="6"/>
                <a:endCxn id="4162" idx="1"/>
              </p:cNvCxnSpPr>
              <p:nvPr/>
            </p:nvCxnSpPr>
            <p:spPr>
              <a:xfrm>
                <a:off x="2381722" y="2396042"/>
                <a:ext cx="696600" cy="53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181" name="Google Shape;4181;p68"/>
              <p:cNvCxnSpPr>
                <a:stCxn id="4149" idx="6"/>
                <a:endCxn id="4164" idx="1"/>
              </p:cNvCxnSpPr>
              <p:nvPr/>
            </p:nvCxnSpPr>
            <p:spPr>
              <a:xfrm>
                <a:off x="2381722" y="2396042"/>
                <a:ext cx="696600" cy="1005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182" name="Google Shape;4182;p68"/>
              <p:cNvCxnSpPr>
                <a:stCxn id="4149" idx="6"/>
                <a:endCxn id="4163" idx="1"/>
              </p:cNvCxnSpPr>
              <p:nvPr/>
            </p:nvCxnSpPr>
            <p:spPr>
              <a:xfrm>
                <a:off x="2381722" y="2396042"/>
                <a:ext cx="696600" cy="770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183" name="Google Shape;4183;p68"/>
              <p:cNvCxnSpPr>
                <a:stCxn id="4149" idx="6"/>
                <a:endCxn id="4165" idx="2"/>
              </p:cNvCxnSpPr>
              <p:nvPr/>
            </p:nvCxnSpPr>
            <p:spPr>
              <a:xfrm>
                <a:off x="2381722" y="2396042"/>
                <a:ext cx="696600" cy="1280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184" name="Google Shape;4184;p68"/>
              <p:cNvCxnSpPr>
                <a:stCxn id="4149" idx="6"/>
                <a:endCxn id="4166" idx="2"/>
              </p:cNvCxnSpPr>
              <p:nvPr/>
            </p:nvCxnSpPr>
            <p:spPr>
              <a:xfrm>
                <a:off x="2381722" y="2396042"/>
                <a:ext cx="696600" cy="157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185" name="Google Shape;4185;p68"/>
              <p:cNvCxnSpPr>
                <a:stCxn id="4160" idx="0"/>
                <a:endCxn id="4159" idx="2"/>
              </p:cNvCxnSpPr>
              <p:nvPr/>
            </p:nvCxnSpPr>
            <p:spPr>
              <a:xfrm rot="10800000">
                <a:off x="2254372" y="3017820"/>
                <a:ext cx="0" cy="32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186" name="Google Shape;4186;p68"/>
              <p:cNvCxnSpPr>
                <a:stCxn id="4165" idx="6"/>
                <a:endCxn id="4167" idx="0"/>
              </p:cNvCxnSpPr>
              <p:nvPr/>
            </p:nvCxnSpPr>
            <p:spPr>
              <a:xfrm flipH="1" rot="10800000">
                <a:off x="3333142" y="3594457"/>
                <a:ext cx="441000" cy="82200"/>
              </a:xfrm>
              <a:prstGeom prst="curvedConnector4">
                <a:avLst>
                  <a:gd fmla="val 35572" name="adj1"/>
                  <a:gd fmla="val 1029846" name="adj2"/>
                </a:avLst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187" name="Google Shape;4187;p68"/>
              <p:cNvCxnSpPr>
                <a:stCxn id="4165" idx="6"/>
                <a:endCxn id="4167" idx="2"/>
              </p:cNvCxnSpPr>
              <p:nvPr/>
            </p:nvCxnSpPr>
            <p:spPr>
              <a:xfrm>
                <a:off x="3333142" y="3676657"/>
                <a:ext cx="441000" cy="89700"/>
              </a:xfrm>
              <a:prstGeom prst="curvedConnector4">
                <a:avLst>
                  <a:gd fmla="val 35572" name="adj1"/>
                  <a:gd fmla="val 952121" name="adj2"/>
                </a:avLst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188" name="Google Shape;4188;p68"/>
              <p:cNvCxnSpPr>
                <a:stCxn id="4166" idx="6"/>
                <a:endCxn id="4168" idx="0"/>
              </p:cNvCxnSpPr>
              <p:nvPr/>
            </p:nvCxnSpPr>
            <p:spPr>
              <a:xfrm flipH="1" rot="10800000">
                <a:off x="3333142" y="3888093"/>
                <a:ext cx="441000" cy="82200"/>
              </a:xfrm>
              <a:prstGeom prst="curvedConnector4">
                <a:avLst>
                  <a:gd fmla="val 35572" name="adj1"/>
                  <a:gd fmla="val 1029846" name="adj2"/>
                </a:avLst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189" name="Google Shape;4189;p68"/>
              <p:cNvCxnSpPr>
                <a:stCxn id="4166" idx="6"/>
                <a:endCxn id="4168" idx="2"/>
              </p:cNvCxnSpPr>
              <p:nvPr/>
            </p:nvCxnSpPr>
            <p:spPr>
              <a:xfrm>
                <a:off x="3333142" y="3970293"/>
                <a:ext cx="441000" cy="89700"/>
              </a:xfrm>
              <a:prstGeom prst="curvedConnector4">
                <a:avLst>
                  <a:gd fmla="val 35572" name="adj1"/>
                  <a:gd fmla="val 952121" name="adj2"/>
                </a:avLst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190" name="Google Shape;4190;p68"/>
              <p:cNvCxnSpPr>
                <a:stCxn id="4152" idx="5"/>
                <a:endCxn id="4158" idx="1"/>
              </p:cNvCxnSpPr>
              <p:nvPr/>
            </p:nvCxnSpPr>
            <p:spPr>
              <a:xfrm>
                <a:off x="1243817" y="2980958"/>
                <a:ext cx="165900" cy="45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191" name="Google Shape;4191;p68"/>
              <p:cNvCxnSpPr>
                <a:stCxn id="4150" idx="3"/>
                <a:endCxn id="4154" idx="0"/>
              </p:cNvCxnSpPr>
              <p:nvPr/>
            </p:nvCxnSpPr>
            <p:spPr>
              <a:xfrm flipH="1">
                <a:off x="593916" y="2485456"/>
                <a:ext cx="469800" cy="279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192" name="Google Shape;4192;p68"/>
              <p:cNvCxnSpPr>
                <a:stCxn id="4150" idx="0"/>
                <a:endCxn id="4170" idx="2"/>
              </p:cNvCxnSpPr>
              <p:nvPr/>
            </p:nvCxnSpPr>
            <p:spPr>
              <a:xfrm flipH="1" rot="10800000">
                <a:off x="1153766" y="1701392"/>
                <a:ext cx="99000" cy="56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193" name="Google Shape;4193;p68"/>
              <p:cNvCxnSpPr>
                <a:stCxn id="4150" idx="0"/>
                <a:endCxn id="4170" idx="3"/>
              </p:cNvCxnSpPr>
              <p:nvPr/>
            </p:nvCxnSpPr>
            <p:spPr>
              <a:xfrm flipH="1" rot="10800000">
                <a:off x="1153766" y="1605392"/>
                <a:ext cx="312900" cy="66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194" name="Google Shape;4194;p68"/>
              <p:cNvCxnSpPr>
                <a:stCxn id="4149" idx="6"/>
                <a:endCxn id="4195" idx="1"/>
              </p:cNvCxnSpPr>
              <p:nvPr/>
            </p:nvCxnSpPr>
            <p:spPr>
              <a:xfrm>
                <a:off x="2381722" y="2396042"/>
                <a:ext cx="696600" cy="30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196" name="Google Shape;4196;p68"/>
              <p:cNvCxnSpPr>
                <a:stCxn id="4149" idx="6"/>
                <a:endCxn id="4197" idx="1"/>
              </p:cNvCxnSpPr>
              <p:nvPr/>
            </p:nvCxnSpPr>
            <p:spPr>
              <a:xfrm flipH="1" rot="10800000">
                <a:off x="2381722" y="2226842"/>
                <a:ext cx="696600" cy="169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198" name="Google Shape;4198;p68"/>
              <p:cNvCxnSpPr>
                <a:stCxn id="4149" idx="6"/>
                <a:endCxn id="4199" idx="1"/>
              </p:cNvCxnSpPr>
              <p:nvPr/>
            </p:nvCxnSpPr>
            <p:spPr>
              <a:xfrm>
                <a:off x="2381722" y="2396042"/>
                <a:ext cx="696600" cy="6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200" name="Google Shape;4200;p68"/>
              <p:cNvCxnSpPr>
                <a:stCxn id="4149" idx="6"/>
                <a:endCxn id="4201" idx="1"/>
              </p:cNvCxnSpPr>
              <p:nvPr/>
            </p:nvCxnSpPr>
            <p:spPr>
              <a:xfrm flipH="1" rot="10800000">
                <a:off x="2381722" y="1973942"/>
                <a:ext cx="656100" cy="422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202" name="Google Shape;4202;p68"/>
              <p:cNvCxnSpPr>
                <a:stCxn id="4149" idx="6"/>
                <a:endCxn id="4203" idx="1"/>
              </p:cNvCxnSpPr>
              <p:nvPr/>
            </p:nvCxnSpPr>
            <p:spPr>
              <a:xfrm flipH="1" rot="10800000">
                <a:off x="2381722" y="1698242"/>
                <a:ext cx="696600" cy="697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4203" name="Google Shape;4203;p68"/>
              <p:cNvSpPr/>
              <p:nvPr/>
            </p:nvSpPr>
            <p:spPr>
              <a:xfrm>
                <a:off x="3078442" y="1612204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1" name="Google Shape;4201;p68"/>
              <p:cNvSpPr/>
              <p:nvPr/>
            </p:nvSpPr>
            <p:spPr>
              <a:xfrm>
                <a:off x="3037797" y="1887961"/>
                <a:ext cx="336000" cy="171900"/>
              </a:xfrm>
              <a:prstGeom prst="rect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7" name="Google Shape;4197;p68"/>
              <p:cNvSpPr/>
              <p:nvPr/>
            </p:nvSpPr>
            <p:spPr>
              <a:xfrm>
                <a:off x="3078442" y="2140750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9" name="Google Shape;4199;p68"/>
              <p:cNvSpPr/>
              <p:nvPr/>
            </p:nvSpPr>
            <p:spPr>
              <a:xfrm>
                <a:off x="3078442" y="2375660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5" name="Google Shape;4195;p68"/>
              <p:cNvSpPr/>
              <p:nvPr/>
            </p:nvSpPr>
            <p:spPr>
              <a:xfrm>
                <a:off x="3078442" y="2610569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70" name="Google Shape;4170;p68"/>
            <p:cNvSpPr/>
            <p:nvPr/>
          </p:nvSpPr>
          <p:spPr>
            <a:xfrm>
              <a:off x="3959640" y="-26772"/>
              <a:ext cx="213809" cy="104494"/>
            </a:xfrm>
            <a:prstGeom prst="flowChartDecision">
              <a:avLst/>
            </a:prstGeom>
            <a:noFill/>
            <a:ln cap="flat" cmpd="sng" w="2857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04" name="Google Shape;4204;p68"/>
          <p:cNvGrpSpPr/>
          <p:nvPr/>
        </p:nvGrpSpPr>
        <p:grpSpPr>
          <a:xfrm>
            <a:off x="8347300" y="999801"/>
            <a:ext cx="503100" cy="668999"/>
            <a:chOff x="4772600" y="3091226"/>
            <a:chExt cx="503100" cy="668999"/>
          </a:xfrm>
        </p:grpSpPr>
        <p:pic>
          <p:nvPicPr>
            <p:cNvPr id="4205" name="Google Shape;4205;p6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00600" y="3091226"/>
              <a:ext cx="423500" cy="42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06" name="Google Shape;4206;p68"/>
            <p:cNvSpPr txBox="1"/>
            <p:nvPr/>
          </p:nvSpPr>
          <p:spPr>
            <a:xfrm>
              <a:off x="4772600" y="3437125"/>
              <a:ext cx="5031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/>
                <a:t>FFNN</a:t>
              </a:r>
              <a:endParaRPr sz="900"/>
            </a:p>
          </p:txBody>
        </p:sp>
      </p:grpSp>
      <p:grpSp>
        <p:nvGrpSpPr>
          <p:cNvPr id="4207" name="Google Shape;4207;p68"/>
          <p:cNvGrpSpPr/>
          <p:nvPr/>
        </p:nvGrpSpPr>
        <p:grpSpPr>
          <a:xfrm>
            <a:off x="4208366" y="1034517"/>
            <a:ext cx="747934" cy="498222"/>
            <a:chOff x="6687088" y="2967117"/>
            <a:chExt cx="1009629" cy="687487"/>
          </a:xfrm>
        </p:grpSpPr>
        <p:grpSp>
          <p:nvGrpSpPr>
            <p:cNvPr id="4208" name="Google Shape;4208;p68"/>
            <p:cNvGrpSpPr/>
            <p:nvPr/>
          </p:nvGrpSpPr>
          <p:grpSpPr>
            <a:xfrm>
              <a:off x="6687088" y="2967117"/>
              <a:ext cx="1002300" cy="317600"/>
              <a:chOff x="2193900" y="4331067"/>
              <a:chExt cx="1002300" cy="317600"/>
            </a:xfrm>
          </p:grpSpPr>
          <p:grpSp>
            <p:nvGrpSpPr>
              <p:cNvPr id="4209" name="Google Shape;4209;p68"/>
              <p:cNvGrpSpPr/>
              <p:nvPr/>
            </p:nvGrpSpPr>
            <p:grpSpPr>
              <a:xfrm>
                <a:off x="2345400" y="4331067"/>
                <a:ext cx="850800" cy="210000"/>
                <a:chOff x="863475" y="3440001"/>
                <a:chExt cx="850800" cy="210000"/>
              </a:xfrm>
            </p:grpSpPr>
            <p:sp>
              <p:nvSpPr>
                <p:cNvPr id="4210" name="Google Shape;4210;p68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211" name="Google Shape;4211;p68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4212" name="Google Shape;4212;p68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4213" name="Google Shape;4213;p68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4214" name="Google Shape;4214;p68"/>
                    <p:cNvCxnSpPr>
                      <a:stCxn id="4213" idx="6"/>
                      <a:endCxn id="4215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4215" name="Google Shape;4215;p68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4216" name="Google Shape;4216;p68"/>
              <p:cNvGrpSpPr/>
              <p:nvPr/>
            </p:nvGrpSpPr>
            <p:grpSpPr>
              <a:xfrm>
                <a:off x="2269650" y="4384867"/>
                <a:ext cx="850800" cy="210000"/>
                <a:chOff x="863475" y="3440001"/>
                <a:chExt cx="850800" cy="210000"/>
              </a:xfrm>
            </p:grpSpPr>
            <p:sp>
              <p:nvSpPr>
                <p:cNvPr id="4217" name="Google Shape;4217;p68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218" name="Google Shape;4218;p68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4219" name="Google Shape;4219;p68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4220" name="Google Shape;4220;p68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4221" name="Google Shape;4221;p68"/>
                    <p:cNvCxnSpPr>
                      <a:stCxn id="4220" idx="6"/>
                      <a:endCxn id="4222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4222" name="Google Shape;4222;p68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4223" name="Google Shape;4223;p68"/>
              <p:cNvGrpSpPr/>
              <p:nvPr/>
            </p:nvGrpSpPr>
            <p:grpSpPr>
              <a:xfrm>
                <a:off x="2193900" y="4438667"/>
                <a:ext cx="850800" cy="210000"/>
                <a:chOff x="863475" y="3440001"/>
                <a:chExt cx="850800" cy="210000"/>
              </a:xfrm>
            </p:grpSpPr>
            <p:sp>
              <p:nvSpPr>
                <p:cNvPr id="4224" name="Google Shape;4224;p68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225" name="Google Shape;4225;p68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4226" name="Google Shape;4226;p68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4227" name="Google Shape;4227;p68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4228" name="Google Shape;4228;p68"/>
                    <p:cNvCxnSpPr>
                      <a:stCxn id="4227" idx="6"/>
                      <a:endCxn id="4229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4229" name="Google Shape;4229;p68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4230" name="Google Shape;4230;p68"/>
            <p:cNvSpPr txBox="1"/>
            <p:nvPr/>
          </p:nvSpPr>
          <p:spPr>
            <a:xfrm>
              <a:off x="6845917" y="3208504"/>
              <a:ext cx="850800" cy="4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/>
                <a:t>Triplets</a:t>
              </a:r>
              <a:endParaRPr sz="900"/>
            </a:p>
          </p:txBody>
        </p:sp>
      </p:grpSp>
      <p:pic>
        <p:nvPicPr>
          <p:cNvPr id="4231" name="Google Shape;4231;p68"/>
          <p:cNvPicPr preferRelativeResize="0"/>
          <p:nvPr/>
        </p:nvPicPr>
        <p:blipFill rotWithShape="1">
          <a:blip r:embed="rId6">
            <a:alphaModFix/>
          </a:blip>
          <a:srcRect b="0" l="0" r="58932" t="0"/>
          <a:stretch/>
        </p:blipFill>
        <p:spPr>
          <a:xfrm>
            <a:off x="4284650" y="3107462"/>
            <a:ext cx="563400" cy="5273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32" name="Google Shape;4232;p68"/>
          <p:cNvGrpSpPr/>
          <p:nvPr/>
        </p:nvGrpSpPr>
        <p:grpSpPr>
          <a:xfrm>
            <a:off x="96409" y="4165681"/>
            <a:ext cx="1150066" cy="936457"/>
            <a:chOff x="325009" y="3683593"/>
            <a:chExt cx="1150066" cy="936457"/>
          </a:xfrm>
        </p:grpSpPr>
        <p:grpSp>
          <p:nvGrpSpPr>
            <p:cNvPr id="4233" name="Google Shape;4233;p68"/>
            <p:cNvGrpSpPr/>
            <p:nvPr/>
          </p:nvGrpSpPr>
          <p:grpSpPr>
            <a:xfrm>
              <a:off x="325009" y="3683593"/>
              <a:ext cx="977391" cy="454538"/>
              <a:chOff x="6131147" y="2007588"/>
              <a:chExt cx="2026941" cy="863813"/>
            </a:xfrm>
          </p:grpSpPr>
          <p:sp>
            <p:nvSpPr>
              <p:cNvPr id="4234" name="Google Shape;4234;p68"/>
              <p:cNvSpPr/>
              <p:nvPr/>
            </p:nvSpPr>
            <p:spPr>
              <a:xfrm>
                <a:off x="6131147" y="2287762"/>
                <a:ext cx="328200" cy="328200"/>
              </a:xfrm>
              <a:prstGeom prst="ellipse">
                <a:avLst/>
              </a:prstGeom>
              <a:solidFill>
                <a:srgbClr val="C488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5" name="Google Shape;4235;p68"/>
              <p:cNvSpPr/>
              <p:nvPr/>
            </p:nvSpPr>
            <p:spPr>
              <a:xfrm>
                <a:off x="6963188" y="2007588"/>
                <a:ext cx="328200" cy="328200"/>
              </a:xfrm>
              <a:prstGeom prst="ellipse">
                <a:avLst/>
              </a:prstGeom>
              <a:solidFill>
                <a:srgbClr val="C488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6" name="Google Shape;4236;p68"/>
              <p:cNvSpPr/>
              <p:nvPr/>
            </p:nvSpPr>
            <p:spPr>
              <a:xfrm>
                <a:off x="6963188" y="2543200"/>
                <a:ext cx="328200" cy="328200"/>
              </a:xfrm>
              <a:prstGeom prst="ellipse">
                <a:avLst/>
              </a:prstGeom>
              <a:solidFill>
                <a:srgbClr val="C488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237" name="Google Shape;4237;p68"/>
              <p:cNvCxnSpPr>
                <a:stCxn id="4234" idx="6"/>
                <a:endCxn id="4235" idx="2"/>
              </p:cNvCxnSpPr>
              <p:nvPr/>
            </p:nvCxnSpPr>
            <p:spPr>
              <a:xfrm flipH="1" rot="10800000">
                <a:off x="6459347" y="2171662"/>
                <a:ext cx="503700" cy="280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238" name="Google Shape;4238;p68"/>
              <p:cNvCxnSpPr>
                <a:stCxn id="4234" idx="6"/>
                <a:endCxn id="4236" idx="2"/>
              </p:cNvCxnSpPr>
              <p:nvPr/>
            </p:nvCxnSpPr>
            <p:spPr>
              <a:xfrm>
                <a:off x="6459347" y="2451862"/>
                <a:ext cx="503700" cy="255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4239" name="Google Shape;4239;p68"/>
              <p:cNvSpPr/>
              <p:nvPr/>
            </p:nvSpPr>
            <p:spPr>
              <a:xfrm>
                <a:off x="7829887" y="2035548"/>
                <a:ext cx="328200" cy="223050"/>
              </a:xfrm>
              <a:prstGeom prst="flowChartPreparation">
                <a:avLst/>
              </a:prstGeom>
              <a:solidFill>
                <a:srgbClr val="3C78D8"/>
              </a:solidFill>
              <a:ln cap="flat" cmpd="sng" w="2857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240" name="Google Shape;4240;p68"/>
              <p:cNvCxnSpPr>
                <a:stCxn id="4235" idx="6"/>
                <a:endCxn id="4239" idx="0"/>
              </p:cNvCxnSpPr>
              <p:nvPr/>
            </p:nvCxnSpPr>
            <p:spPr>
              <a:xfrm flipH="1" rot="10800000">
                <a:off x="7291388" y="2035488"/>
                <a:ext cx="702600" cy="136200"/>
              </a:xfrm>
              <a:prstGeom prst="curvedConnector4">
                <a:avLst>
                  <a:gd fmla="val 38322" name="adj1"/>
                  <a:gd fmla="val 128045" name="adj2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241" name="Google Shape;4241;p68"/>
              <p:cNvCxnSpPr>
                <a:stCxn id="4235" idx="6"/>
                <a:endCxn id="4239" idx="2"/>
              </p:cNvCxnSpPr>
              <p:nvPr/>
            </p:nvCxnSpPr>
            <p:spPr>
              <a:xfrm>
                <a:off x="7291388" y="2171688"/>
                <a:ext cx="702600" cy="87000"/>
              </a:xfrm>
              <a:prstGeom prst="curvedConnector4">
                <a:avLst>
                  <a:gd fmla="val 38322" name="adj1"/>
                  <a:gd fmla="val 104648" name="adj2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4242" name="Google Shape;4242;p68"/>
              <p:cNvSpPr/>
              <p:nvPr/>
            </p:nvSpPr>
            <p:spPr>
              <a:xfrm>
                <a:off x="7829887" y="2645148"/>
                <a:ext cx="328200" cy="223050"/>
              </a:xfrm>
              <a:prstGeom prst="flowChartPreparation">
                <a:avLst/>
              </a:prstGeom>
              <a:solidFill>
                <a:srgbClr val="3C78D8"/>
              </a:solidFill>
              <a:ln cap="flat" cmpd="sng" w="2857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243" name="Google Shape;4243;p68"/>
              <p:cNvCxnSpPr>
                <a:stCxn id="4236" idx="6"/>
                <a:endCxn id="4242" idx="0"/>
              </p:cNvCxnSpPr>
              <p:nvPr/>
            </p:nvCxnSpPr>
            <p:spPr>
              <a:xfrm flipH="1" rot="10800000">
                <a:off x="7291388" y="2645200"/>
                <a:ext cx="702600" cy="62100"/>
              </a:xfrm>
              <a:prstGeom prst="curvedConnector4">
                <a:avLst>
                  <a:gd fmla="val 38322" name="adj1"/>
                  <a:gd fmla="val 213016" name="adj2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244" name="Google Shape;4244;p68"/>
              <p:cNvCxnSpPr>
                <a:stCxn id="4236" idx="6"/>
                <a:endCxn id="4242" idx="2"/>
              </p:cNvCxnSpPr>
              <p:nvPr/>
            </p:nvCxnSpPr>
            <p:spPr>
              <a:xfrm>
                <a:off x="7291388" y="2707300"/>
                <a:ext cx="702600" cy="160800"/>
              </a:xfrm>
              <a:prstGeom prst="curvedConnector4">
                <a:avLst>
                  <a:gd fmla="val 38322" name="adj1"/>
                  <a:gd fmla="val 121663" name="adj2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sp>
          <p:nvSpPr>
            <p:cNvPr id="4245" name="Google Shape;4245;p68"/>
            <p:cNvSpPr txBox="1"/>
            <p:nvPr/>
          </p:nvSpPr>
          <p:spPr>
            <a:xfrm>
              <a:off x="362675" y="4127450"/>
              <a:ext cx="1112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/>
                <a:t>TTP graph</a:t>
              </a:r>
              <a:endParaRPr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/>
                <a:t>(T1070.005)</a:t>
              </a:r>
              <a:endParaRPr sz="1000"/>
            </a:p>
          </p:txBody>
        </p:sp>
      </p:grpSp>
      <p:pic>
        <p:nvPicPr>
          <p:cNvPr id="4246" name="Google Shape;4246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15125" y="3127752"/>
            <a:ext cx="503100" cy="5030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47" name="Google Shape;4247;p68"/>
          <p:cNvCxnSpPr>
            <a:stCxn id="4231" idx="3"/>
            <a:endCxn id="4248" idx="1"/>
          </p:cNvCxnSpPr>
          <p:nvPr/>
        </p:nvCxnSpPr>
        <p:spPr>
          <a:xfrm>
            <a:off x="4848050" y="3371147"/>
            <a:ext cx="352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249" name="Google Shape;4249;p68"/>
          <p:cNvGrpSpPr/>
          <p:nvPr/>
        </p:nvGrpSpPr>
        <p:grpSpPr>
          <a:xfrm>
            <a:off x="6432025" y="3070175"/>
            <a:ext cx="711125" cy="618225"/>
            <a:chOff x="1526875" y="4128700"/>
            <a:chExt cx="711125" cy="618225"/>
          </a:xfrm>
        </p:grpSpPr>
        <p:sp>
          <p:nvSpPr>
            <p:cNvPr id="4250" name="Google Shape;4250;p68"/>
            <p:cNvSpPr txBox="1"/>
            <p:nvPr/>
          </p:nvSpPr>
          <p:spPr>
            <a:xfrm>
              <a:off x="1637100" y="4128700"/>
              <a:ext cx="600900" cy="492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selection</a:t>
              </a:r>
              <a:r>
                <a:rPr lang="zh-TW" sz="400">
                  <a:solidFill>
                    <a:srgbClr val="6AA84F"/>
                  </a:solidFill>
                </a:rPr>
                <a:t>:</a:t>
              </a:r>
              <a:endParaRPr sz="400">
                <a:solidFill>
                  <a:srgbClr val="6AA84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434343"/>
                  </a:solidFill>
                </a:rPr>
                <a:t>    - ZZZ: ^A.*B$</a:t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filter:</a:t>
              </a:r>
              <a:endParaRPr sz="400">
                <a:solidFill>
                  <a:srgbClr val="38761D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C9DAF8"/>
                  </a:solidFill>
                </a:rPr>
                <a:t>   </a:t>
              </a:r>
              <a:r>
                <a:rPr lang="zh-TW" sz="400">
                  <a:solidFill>
                    <a:srgbClr val="434343"/>
                  </a:solidFill>
                </a:rPr>
                <a:t> - XXX: ^(?=.*H)(?=.*I).*$</a:t>
              </a:r>
              <a:endParaRPr sz="400">
                <a:solidFill>
                  <a:srgbClr val="434343"/>
                </a:solidFill>
              </a:endParaRPr>
            </a:p>
          </p:txBody>
        </p:sp>
        <p:sp>
          <p:nvSpPr>
            <p:cNvPr id="4251" name="Google Shape;4251;p68"/>
            <p:cNvSpPr txBox="1"/>
            <p:nvPr/>
          </p:nvSpPr>
          <p:spPr>
            <a:xfrm>
              <a:off x="1593000" y="4182500"/>
              <a:ext cx="600900" cy="492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selection</a:t>
              </a:r>
              <a:r>
                <a:rPr lang="zh-TW" sz="400">
                  <a:solidFill>
                    <a:srgbClr val="6AA84F"/>
                  </a:solidFill>
                </a:rPr>
                <a:t>:</a:t>
              </a:r>
              <a:endParaRPr sz="400">
                <a:solidFill>
                  <a:srgbClr val="6AA84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434343"/>
                  </a:solidFill>
                </a:rPr>
                <a:t>    - ZZZ: ^A.*B$</a:t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filter:</a:t>
              </a:r>
              <a:endParaRPr sz="400">
                <a:solidFill>
                  <a:srgbClr val="38761D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C9DAF8"/>
                  </a:solidFill>
                </a:rPr>
                <a:t>   </a:t>
              </a:r>
              <a:r>
                <a:rPr lang="zh-TW" sz="400">
                  <a:solidFill>
                    <a:srgbClr val="434343"/>
                  </a:solidFill>
                </a:rPr>
                <a:t> - XXX: ^(?=.*H)(?=.*I).*$</a:t>
              </a:r>
              <a:endParaRPr sz="400">
                <a:solidFill>
                  <a:srgbClr val="434343"/>
                </a:solidFill>
              </a:endParaRPr>
            </a:p>
          </p:txBody>
        </p:sp>
        <p:sp>
          <p:nvSpPr>
            <p:cNvPr id="4252" name="Google Shape;4252;p68"/>
            <p:cNvSpPr txBox="1"/>
            <p:nvPr/>
          </p:nvSpPr>
          <p:spPr>
            <a:xfrm>
              <a:off x="1526875" y="4254325"/>
              <a:ext cx="600900" cy="492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selection</a:t>
              </a:r>
              <a:r>
                <a:rPr lang="zh-TW" sz="400">
                  <a:solidFill>
                    <a:srgbClr val="6AA84F"/>
                  </a:solidFill>
                </a:rPr>
                <a:t>:</a:t>
              </a:r>
              <a:endParaRPr sz="400">
                <a:solidFill>
                  <a:srgbClr val="6AA84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434343"/>
                  </a:solidFill>
                </a:rPr>
                <a:t>    - ZZZ: ^A.*B$</a:t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filter:</a:t>
              </a:r>
              <a:endParaRPr sz="400">
                <a:solidFill>
                  <a:srgbClr val="38761D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C9DAF8"/>
                  </a:solidFill>
                </a:rPr>
                <a:t>   </a:t>
              </a:r>
              <a:r>
                <a:rPr lang="zh-TW" sz="400">
                  <a:solidFill>
                    <a:srgbClr val="434343"/>
                  </a:solidFill>
                </a:rPr>
                <a:t> - XXX: ^(?=.*H)(?=.*I).*$</a:t>
              </a:r>
              <a:endParaRPr sz="400">
                <a:solidFill>
                  <a:srgbClr val="434343"/>
                </a:solidFill>
              </a:endParaRPr>
            </a:p>
          </p:txBody>
        </p:sp>
      </p:grpSp>
      <p:grpSp>
        <p:nvGrpSpPr>
          <p:cNvPr id="4253" name="Google Shape;4253;p68"/>
          <p:cNvGrpSpPr/>
          <p:nvPr/>
        </p:nvGrpSpPr>
        <p:grpSpPr>
          <a:xfrm>
            <a:off x="4210707" y="2309160"/>
            <a:ext cx="742548" cy="504858"/>
            <a:chOff x="6687088" y="2967117"/>
            <a:chExt cx="1003036" cy="621593"/>
          </a:xfrm>
        </p:grpSpPr>
        <p:grpSp>
          <p:nvGrpSpPr>
            <p:cNvPr id="4254" name="Google Shape;4254;p68"/>
            <p:cNvGrpSpPr/>
            <p:nvPr/>
          </p:nvGrpSpPr>
          <p:grpSpPr>
            <a:xfrm>
              <a:off x="6687088" y="2967117"/>
              <a:ext cx="1002300" cy="317600"/>
              <a:chOff x="2193900" y="4331067"/>
              <a:chExt cx="1002300" cy="317600"/>
            </a:xfrm>
          </p:grpSpPr>
          <p:grpSp>
            <p:nvGrpSpPr>
              <p:cNvPr id="4255" name="Google Shape;4255;p68"/>
              <p:cNvGrpSpPr/>
              <p:nvPr/>
            </p:nvGrpSpPr>
            <p:grpSpPr>
              <a:xfrm>
                <a:off x="2345400" y="4331067"/>
                <a:ext cx="850800" cy="210000"/>
                <a:chOff x="863475" y="3440001"/>
                <a:chExt cx="850800" cy="210000"/>
              </a:xfrm>
            </p:grpSpPr>
            <p:sp>
              <p:nvSpPr>
                <p:cNvPr id="4256" name="Google Shape;4256;p68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257" name="Google Shape;4257;p68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4258" name="Google Shape;4258;p68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4259" name="Google Shape;4259;p68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4260" name="Google Shape;4260;p68"/>
                    <p:cNvCxnSpPr>
                      <a:stCxn id="4259" idx="6"/>
                      <a:endCxn id="4261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4261" name="Google Shape;4261;p68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4262" name="Google Shape;4262;p68"/>
              <p:cNvGrpSpPr/>
              <p:nvPr/>
            </p:nvGrpSpPr>
            <p:grpSpPr>
              <a:xfrm>
                <a:off x="2269650" y="4384867"/>
                <a:ext cx="850800" cy="210000"/>
                <a:chOff x="863475" y="3440001"/>
                <a:chExt cx="850800" cy="210000"/>
              </a:xfrm>
            </p:grpSpPr>
            <p:sp>
              <p:nvSpPr>
                <p:cNvPr id="4263" name="Google Shape;4263;p68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264" name="Google Shape;4264;p68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4265" name="Google Shape;4265;p68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4266" name="Google Shape;4266;p68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4267" name="Google Shape;4267;p68"/>
                    <p:cNvCxnSpPr>
                      <a:stCxn id="4266" idx="6"/>
                      <a:endCxn id="4268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4268" name="Google Shape;4268;p68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4269" name="Google Shape;4269;p68"/>
              <p:cNvGrpSpPr/>
              <p:nvPr/>
            </p:nvGrpSpPr>
            <p:grpSpPr>
              <a:xfrm>
                <a:off x="2193900" y="4438667"/>
                <a:ext cx="850800" cy="210000"/>
                <a:chOff x="863475" y="3440001"/>
                <a:chExt cx="850800" cy="210000"/>
              </a:xfrm>
            </p:grpSpPr>
            <p:sp>
              <p:nvSpPr>
                <p:cNvPr id="4270" name="Google Shape;4270;p68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271" name="Google Shape;4271;p68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4272" name="Google Shape;4272;p68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4273" name="Google Shape;4273;p68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4274" name="Google Shape;4274;p68"/>
                    <p:cNvCxnSpPr>
                      <a:stCxn id="4273" idx="6"/>
                      <a:endCxn id="4275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4275" name="Google Shape;4275;p68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4276" name="Google Shape;4276;p68"/>
            <p:cNvSpPr txBox="1"/>
            <p:nvPr/>
          </p:nvSpPr>
          <p:spPr>
            <a:xfrm>
              <a:off x="6729524" y="3190910"/>
              <a:ext cx="960600" cy="39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/>
                <a:t>Triplets</a:t>
              </a:r>
              <a:endParaRPr sz="900"/>
            </a:p>
          </p:txBody>
        </p:sp>
      </p:grpSp>
      <p:cxnSp>
        <p:nvCxnSpPr>
          <p:cNvPr id="4277" name="Google Shape;4277;p68"/>
          <p:cNvCxnSpPr/>
          <p:nvPr/>
        </p:nvCxnSpPr>
        <p:spPr>
          <a:xfrm>
            <a:off x="6071267" y="804279"/>
            <a:ext cx="353400" cy="46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78" name="Google Shape;4278;p68"/>
          <p:cNvCxnSpPr>
            <a:endCxn id="4279" idx="1"/>
          </p:cNvCxnSpPr>
          <p:nvPr/>
        </p:nvCxnSpPr>
        <p:spPr>
          <a:xfrm flipH="1" rot="10800000">
            <a:off x="7043942" y="803666"/>
            <a:ext cx="231600" cy="57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80" name="Google Shape;4280;p68"/>
          <p:cNvCxnSpPr>
            <a:endCxn id="4281" idx="2"/>
          </p:cNvCxnSpPr>
          <p:nvPr/>
        </p:nvCxnSpPr>
        <p:spPr>
          <a:xfrm rot="10800000">
            <a:off x="5903689" y="2797176"/>
            <a:ext cx="657900" cy="283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82" name="Google Shape;4282;p68"/>
          <p:cNvCxnSpPr>
            <a:endCxn id="4281" idx="1"/>
          </p:cNvCxnSpPr>
          <p:nvPr/>
        </p:nvCxnSpPr>
        <p:spPr>
          <a:xfrm flipH="1" rot="10800000">
            <a:off x="4847875" y="2473926"/>
            <a:ext cx="681900" cy="1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83" name="Google Shape;4283;p68"/>
          <p:cNvSpPr txBox="1"/>
          <p:nvPr/>
        </p:nvSpPr>
        <p:spPr>
          <a:xfrm>
            <a:off x="3966655" y="3550851"/>
            <a:ext cx="119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Sigma Rule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(Human readable)</a:t>
            </a:r>
            <a:endParaRPr sz="900"/>
          </a:p>
        </p:txBody>
      </p:sp>
      <p:sp>
        <p:nvSpPr>
          <p:cNvPr id="4284" name="Google Shape;4284;p68"/>
          <p:cNvSpPr txBox="1"/>
          <p:nvPr/>
        </p:nvSpPr>
        <p:spPr>
          <a:xfrm>
            <a:off x="6444300" y="3597318"/>
            <a:ext cx="136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Rule Database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(Machine readable)</a:t>
            </a:r>
            <a:endParaRPr sz="900"/>
          </a:p>
        </p:txBody>
      </p:sp>
      <p:sp>
        <p:nvSpPr>
          <p:cNvPr id="4285" name="Google Shape;4285;p68"/>
          <p:cNvSpPr txBox="1"/>
          <p:nvPr/>
        </p:nvSpPr>
        <p:spPr>
          <a:xfrm>
            <a:off x="2474977" y="4662528"/>
            <a:ext cx="149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Detected TTP Triplets</a:t>
            </a:r>
            <a:endParaRPr sz="1000"/>
          </a:p>
        </p:txBody>
      </p:sp>
      <p:grpSp>
        <p:nvGrpSpPr>
          <p:cNvPr id="4286" name="Google Shape;4286;p68"/>
          <p:cNvGrpSpPr/>
          <p:nvPr/>
        </p:nvGrpSpPr>
        <p:grpSpPr>
          <a:xfrm>
            <a:off x="2731531" y="3591875"/>
            <a:ext cx="834728" cy="1171377"/>
            <a:chOff x="3408381" y="3086475"/>
            <a:chExt cx="834728" cy="1171377"/>
          </a:xfrm>
        </p:grpSpPr>
        <p:grpSp>
          <p:nvGrpSpPr>
            <p:cNvPr id="4287" name="Google Shape;4287;p68"/>
            <p:cNvGrpSpPr/>
            <p:nvPr/>
          </p:nvGrpSpPr>
          <p:grpSpPr>
            <a:xfrm>
              <a:off x="3408381" y="3086475"/>
              <a:ext cx="598877" cy="775697"/>
              <a:chOff x="3821400" y="3292037"/>
              <a:chExt cx="913200" cy="1203938"/>
            </a:xfrm>
          </p:grpSpPr>
          <p:sp>
            <p:nvSpPr>
              <p:cNvPr id="4288" name="Google Shape;4288;p68"/>
              <p:cNvSpPr/>
              <p:nvPr/>
            </p:nvSpPr>
            <p:spPr>
              <a:xfrm>
                <a:off x="3821400" y="3427975"/>
                <a:ext cx="913200" cy="10680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289" name="Google Shape;4289;p68"/>
              <p:cNvGrpSpPr/>
              <p:nvPr/>
            </p:nvGrpSpPr>
            <p:grpSpPr>
              <a:xfrm>
                <a:off x="3913207" y="4314125"/>
                <a:ext cx="600968" cy="137411"/>
                <a:chOff x="6820145" y="2138427"/>
                <a:chExt cx="600968" cy="137411"/>
              </a:xfrm>
            </p:grpSpPr>
            <p:sp>
              <p:nvSpPr>
                <p:cNvPr id="4290" name="Google Shape;4290;p68"/>
                <p:cNvSpPr/>
                <p:nvPr/>
              </p:nvSpPr>
              <p:spPr>
                <a:xfrm>
                  <a:off x="7293913" y="2138427"/>
                  <a:ext cx="127200" cy="137400"/>
                </a:xfrm>
                <a:prstGeom prst="ellipse">
                  <a:avLst/>
                </a:prstGeom>
                <a:noFill/>
                <a:ln cap="flat" cmpd="sng" w="28575">
                  <a:solidFill>
                    <a:srgbClr val="C4889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91" name="Google Shape;4291;p68"/>
                <p:cNvSpPr/>
                <p:nvPr/>
              </p:nvSpPr>
              <p:spPr>
                <a:xfrm>
                  <a:off x="6820145" y="2138438"/>
                  <a:ext cx="127200" cy="137400"/>
                </a:xfrm>
                <a:prstGeom prst="ellipse">
                  <a:avLst/>
                </a:prstGeom>
                <a:noFill/>
                <a:ln cap="flat" cmpd="sng" w="28575">
                  <a:solidFill>
                    <a:srgbClr val="C4889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4292" name="Google Shape;4292;p68"/>
                <p:cNvCxnSpPr>
                  <a:stCxn id="4291" idx="6"/>
                  <a:endCxn id="4290" idx="2"/>
                </p:cNvCxnSpPr>
                <p:nvPr/>
              </p:nvCxnSpPr>
              <p:spPr>
                <a:xfrm>
                  <a:off x="6947345" y="2207138"/>
                  <a:ext cx="346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</p:grpSp>
          <p:grpSp>
            <p:nvGrpSpPr>
              <p:cNvPr id="4293" name="Google Shape;4293;p68"/>
              <p:cNvGrpSpPr/>
              <p:nvPr/>
            </p:nvGrpSpPr>
            <p:grpSpPr>
              <a:xfrm>
                <a:off x="3911992" y="3618663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4294" name="Google Shape;4294;p68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4295" name="Google Shape;4295;p68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4296" name="Google Shape;4296;p68"/>
                  <p:cNvCxnSpPr>
                    <a:stCxn id="4295" idx="6"/>
                    <a:endCxn id="4297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4297" name="Google Shape;4297;p68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298" name="Google Shape;4298;p68"/>
              <p:cNvGrpSpPr/>
              <p:nvPr/>
            </p:nvGrpSpPr>
            <p:grpSpPr>
              <a:xfrm>
                <a:off x="3911992" y="3847263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4299" name="Google Shape;4299;p68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4300" name="Google Shape;4300;p68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4301" name="Google Shape;4301;p68"/>
                  <p:cNvCxnSpPr>
                    <a:stCxn id="4300" idx="6"/>
                    <a:endCxn id="4302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4302" name="Google Shape;4302;p68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303" name="Google Shape;4303;p68"/>
              <p:cNvGrpSpPr/>
              <p:nvPr/>
            </p:nvGrpSpPr>
            <p:grpSpPr>
              <a:xfrm>
                <a:off x="3911992" y="4075863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4304" name="Google Shape;4304;p68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4305" name="Google Shape;4305;p68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4306" name="Google Shape;4306;p68"/>
                  <p:cNvCxnSpPr>
                    <a:stCxn id="4305" idx="6"/>
                    <a:endCxn id="4307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4307" name="Google Shape;4307;p68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308" name="Google Shape;4308;p68"/>
              <p:cNvSpPr txBox="1"/>
              <p:nvPr/>
            </p:nvSpPr>
            <p:spPr>
              <a:xfrm>
                <a:off x="3972771" y="3292037"/>
                <a:ext cx="645900" cy="42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600">
                    <a:solidFill>
                      <a:srgbClr val="1155CC"/>
                    </a:solidFill>
                  </a:rPr>
                  <a:t>Benign</a:t>
                </a:r>
                <a:endParaRPr sz="600">
                  <a:solidFill>
                    <a:srgbClr val="1155CC"/>
                  </a:solidFill>
                </a:endParaRPr>
              </a:p>
            </p:txBody>
          </p:sp>
        </p:grpSp>
        <p:grpSp>
          <p:nvGrpSpPr>
            <p:cNvPr id="4309" name="Google Shape;4309;p68"/>
            <p:cNvGrpSpPr/>
            <p:nvPr/>
          </p:nvGrpSpPr>
          <p:grpSpPr>
            <a:xfrm>
              <a:off x="3481879" y="3209575"/>
              <a:ext cx="761229" cy="1048277"/>
              <a:chOff x="398292" y="2323137"/>
              <a:chExt cx="761229" cy="1048277"/>
            </a:xfrm>
          </p:grpSpPr>
          <p:grpSp>
            <p:nvGrpSpPr>
              <p:cNvPr id="4310" name="Google Shape;4310;p68"/>
              <p:cNvGrpSpPr/>
              <p:nvPr/>
            </p:nvGrpSpPr>
            <p:grpSpPr>
              <a:xfrm>
                <a:off x="398292" y="2323137"/>
                <a:ext cx="598842" cy="822164"/>
                <a:chOff x="4717000" y="3632044"/>
                <a:chExt cx="846300" cy="1195006"/>
              </a:xfrm>
            </p:grpSpPr>
            <p:sp>
              <p:nvSpPr>
                <p:cNvPr id="4311" name="Google Shape;4311;p68"/>
                <p:cNvSpPr/>
                <p:nvPr/>
              </p:nvSpPr>
              <p:spPr>
                <a:xfrm>
                  <a:off x="4717000" y="3715550"/>
                  <a:ext cx="846300" cy="11115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rgbClr val="CC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312" name="Google Shape;4312;p68"/>
                <p:cNvGrpSpPr/>
                <p:nvPr/>
              </p:nvGrpSpPr>
              <p:grpSpPr>
                <a:xfrm>
                  <a:off x="4801569" y="3908936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4313" name="Google Shape;4313;p68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14" name="Google Shape;4314;p68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4315" name="Google Shape;4315;p68"/>
                  <p:cNvCxnSpPr>
                    <a:stCxn id="4314" idx="6"/>
                    <a:endCxn id="4313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4316" name="Google Shape;4316;p68"/>
                <p:cNvGrpSpPr/>
                <p:nvPr/>
              </p:nvGrpSpPr>
              <p:grpSpPr>
                <a:xfrm>
                  <a:off x="4801569" y="4028604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4317" name="Google Shape;4317;p68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18" name="Google Shape;4318;p68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4319" name="Google Shape;4319;p68"/>
                  <p:cNvCxnSpPr>
                    <a:stCxn id="4318" idx="6"/>
                    <a:endCxn id="4317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4320" name="Google Shape;4320;p68"/>
                <p:cNvGrpSpPr/>
                <p:nvPr/>
              </p:nvGrpSpPr>
              <p:grpSpPr>
                <a:xfrm>
                  <a:off x="4804682" y="41810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4321" name="Google Shape;4321;p68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4322" name="Google Shape;4322;p68"/>
                  <p:cNvCxnSpPr>
                    <a:stCxn id="4321" idx="6"/>
                    <a:endCxn id="4323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4323" name="Google Shape;4323;p68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4324" name="Google Shape;4324;p68"/>
                <p:cNvGrpSpPr/>
                <p:nvPr/>
              </p:nvGrpSpPr>
              <p:grpSpPr>
                <a:xfrm>
                  <a:off x="4804682" y="43334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4325" name="Google Shape;4325;p68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4326" name="Google Shape;4326;p68"/>
                  <p:cNvCxnSpPr>
                    <a:stCxn id="4325" idx="6"/>
                    <a:endCxn id="4327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4327" name="Google Shape;4327;p68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4328" name="Google Shape;4328;p68"/>
                <p:cNvGrpSpPr/>
                <p:nvPr/>
              </p:nvGrpSpPr>
              <p:grpSpPr>
                <a:xfrm>
                  <a:off x="4804682" y="44858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4329" name="Google Shape;4329;p68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4330" name="Google Shape;4330;p68"/>
                  <p:cNvCxnSpPr>
                    <a:stCxn id="4329" idx="6"/>
                    <a:endCxn id="4331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4331" name="Google Shape;4331;p68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4332" name="Google Shape;4332;p68"/>
                <p:cNvGrpSpPr/>
                <p:nvPr/>
              </p:nvGrpSpPr>
              <p:grpSpPr>
                <a:xfrm>
                  <a:off x="4804682" y="46382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4333" name="Google Shape;4333;p68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4334" name="Google Shape;4334;p68"/>
                  <p:cNvCxnSpPr>
                    <a:stCxn id="4333" idx="6"/>
                    <a:endCxn id="4335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4335" name="Google Shape;4335;p68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336" name="Google Shape;4336;p68"/>
                <p:cNvSpPr txBox="1"/>
                <p:nvPr/>
              </p:nvSpPr>
              <p:spPr>
                <a:xfrm>
                  <a:off x="4852293" y="3632044"/>
                  <a:ext cx="598500" cy="402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600">
                      <a:solidFill>
                        <a:srgbClr val="FF0000"/>
                      </a:solidFill>
                    </a:rPr>
                    <a:t>T1111</a:t>
                  </a:r>
                  <a:endParaRPr sz="60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4337" name="Google Shape;4337;p68"/>
              <p:cNvGrpSpPr/>
              <p:nvPr/>
            </p:nvGrpSpPr>
            <p:grpSpPr>
              <a:xfrm>
                <a:off x="461066" y="2435737"/>
                <a:ext cx="598842" cy="822164"/>
                <a:chOff x="4717000" y="3632044"/>
                <a:chExt cx="846300" cy="1195006"/>
              </a:xfrm>
            </p:grpSpPr>
            <p:sp>
              <p:nvSpPr>
                <p:cNvPr id="4338" name="Google Shape;4338;p68"/>
                <p:cNvSpPr/>
                <p:nvPr/>
              </p:nvSpPr>
              <p:spPr>
                <a:xfrm>
                  <a:off x="4717000" y="3715550"/>
                  <a:ext cx="846300" cy="11115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rgbClr val="CC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339" name="Google Shape;4339;p68"/>
                <p:cNvGrpSpPr/>
                <p:nvPr/>
              </p:nvGrpSpPr>
              <p:grpSpPr>
                <a:xfrm>
                  <a:off x="4801569" y="3908936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4340" name="Google Shape;4340;p68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41" name="Google Shape;4341;p68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4342" name="Google Shape;4342;p68"/>
                  <p:cNvCxnSpPr>
                    <a:stCxn id="4341" idx="6"/>
                    <a:endCxn id="4340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4343" name="Google Shape;4343;p68"/>
                <p:cNvGrpSpPr/>
                <p:nvPr/>
              </p:nvGrpSpPr>
              <p:grpSpPr>
                <a:xfrm>
                  <a:off x="4801569" y="4028604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4344" name="Google Shape;4344;p68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45" name="Google Shape;4345;p68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4346" name="Google Shape;4346;p68"/>
                  <p:cNvCxnSpPr>
                    <a:stCxn id="4345" idx="6"/>
                    <a:endCxn id="4344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4347" name="Google Shape;4347;p68"/>
                <p:cNvGrpSpPr/>
                <p:nvPr/>
              </p:nvGrpSpPr>
              <p:grpSpPr>
                <a:xfrm>
                  <a:off x="4804682" y="41810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4348" name="Google Shape;4348;p68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4349" name="Google Shape;4349;p68"/>
                  <p:cNvCxnSpPr>
                    <a:stCxn id="4348" idx="6"/>
                    <a:endCxn id="4350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4350" name="Google Shape;4350;p68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4351" name="Google Shape;4351;p68"/>
                <p:cNvGrpSpPr/>
                <p:nvPr/>
              </p:nvGrpSpPr>
              <p:grpSpPr>
                <a:xfrm>
                  <a:off x="4804682" y="43334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4352" name="Google Shape;4352;p68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4353" name="Google Shape;4353;p68"/>
                  <p:cNvCxnSpPr>
                    <a:stCxn id="4352" idx="6"/>
                    <a:endCxn id="4354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4354" name="Google Shape;4354;p68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4355" name="Google Shape;4355;p68"/>
                <p:cNvGrpSpPr/>
                <p:nvPr/>
              </p:nvGrpSpPr>
              <p:grpSpPr>
                <a:xfrm>
                  <a:off x="4804682" y="44858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4356" name="Google Shape;4356;p68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4357" name="Google Shape;4357;p68"/>
                  <p:cNvCxnSpPr>
                    <a:stCxn id="4356" idx="6"/>
                    <a:endCxn id="4358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4358" name="Google Shape;4358;p68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4359" name="Google Shape;4359;p68"/>
                <p:cNvGrpSpPr/>
                <p:nvPr/>
              </p:nvGrpSpPr>
              <p:grpSpPr>
                <a:xfrm>
                  <a:off x="4804682" y="46382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4360" name="Google Shape;4360;p68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4361" name="Google Shape;4361;p68"/>
                  <p:cNvCxnSpPr>
                    <a:stCxn id="4360" idx="6"/>
                    <a:endCxn id="4362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4362" name="Google Shape;4362;p68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363" name="Google Shape;4363;p68"/>
                <p:cNvSpPr txBox="1"/>
                <p:nvPr/>
              </p:nvSpPr>
              <p:spPr>
                <a:xfrm>
                  <a:off x="4852293" y="3632044"/>
                  <a:ext cx="598500" cy="402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600">
                      <a:solidFill>
                        <a:srgbClr val="FF0000"/>
                      </a:solidFill>
                    </a:rPr>
                    <a:t>T2222</a:t>
                  </a:r>
                  <a:endParaRPr sz="60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4364" name="Google Shape;4364;p68"/>
              <p:cNvGrpSpPr/>
              <p:nvPr/>
            </p:nvGrpSpPr>
            <p:grpSpPr>
              <a:xfrm>
                <a:off x="560679" y="2549254"/>
                <a:ext cx="598842" cy="822160"/>
                <a:chOff x="4717000" y="3632050"/>
                <a:chExt cx="846300" cy="1195000"/>
              </a:xfrm>
            </p:grpSpPr>
            <p:sp>
              <p:nvSpPr>
                <p:cNvPr id="4365" name="Google Shape;4365;p68"/>
                <p:cNvSpPr/>
                <p:nvPr/>
              </p:nvSpPr>
              <p:spPr>
                <a:xfrm>
                  <a:off x="4717000" y="3715550"/>
                  <a:ext cx="846300" cy="11115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rgbClr val="CC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366" name="Google Shape;4366;p68"/>
                <p:cNvGrpSpPr/>
                <p:nvPr/>
              </p:nvGrpSpPr>
              <p:grpSpPr>
                <a:xfrm>
                  <a:off x="4801569" y="3908936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4367" name="Google Shape;4367;p68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68" name="Google Shape;4368;p68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4369" name="Google Shape;4369;p68"/>
                  <p:cNvCxnSpPr>
                    <a:stCxn id="4368" idx="6"/>
                    <a:endCxn id="4367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4370" name="Google Shape;4370;p68"/>
                <p:cNvGrpSpPr/>
                <p:nvPr/>
              </p:nvGrpSpPr>
              <p:grpSpPr>
                <a:xfrm>
                  <a:off x="4801569" y="4028604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4371" name="Google Shape;4371;p68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72" name="Google Shape;4372;p68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4373" name="Google Shape;4373;p68"/>
                  <p:cNvCxnSpPr>
                    <a:stCxn id="4372" idx="6"/>
                    <a:endCxn id="4371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4374" name="Google Shape;4374;p68"/>
                <p:cNvGrpSpPr/>
                <p:nvPr/>
              </p:nvGrpSpPr>
              <p:grpSpPr>
                <a:xfrm>
                  <a:off x="4804682" y="41810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4375" name="Google Shape;4375;p68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4376" name="Google Shape;4376;p68"/>
                  <p:cNvCxnSpPr>
                    <a:stCxn id="4375" idx="6"/>
                    <a:endCxn id="4377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4377" name="Google Shape;4377;p68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4378" name="Google Shape;4378;p68"/>
                <p:cNvGrpSpPr/>
                <p:nvPr/>
              </p:nvGrpSpPr>
              <p:grpSpPr>
                <a:xfrm>
                  <a:off x="4804682" y="43334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4379" name="Google Shape;4379;p68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4380" name="Google Shape;4380;p68"/>
                  <p:cNvCxnSpPr>
                    <a:stCxn id="4379" idx="6"/>
                    <a:endCxn id="4381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4381" name="Google Shape;4381;p68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4382" name="Google Shape;4382;p68"/>
                <p:cNvGrpSpPr/>
                <p:nvPr/>
              </p:nvGrpSpPr>
              <p:grpSpPr>
                <a:xfrm>
                  <a:off x="4804682" y="44858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4383" name="Google Shape;4383;p68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4384" name="Google Shape;4384;p68"/>
                  <p:cNvCxnSpPr>
                    <a:stCxn id="4383" idx="6"/>
                    <a:endCxn id="4385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4385" name="Google Shape;4385;p68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4386" name="Google Shape;4386;p68"/>
                <p:cNvGrpSpPr/>
                <p:nvPr/>
              </p:nvGrpSpPr>
              <p:grpSpPr>
                <a:xfrm>
                  <a:off x="4804682" y="46382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4387" name="Google Shape;4387;p68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4388" name="Google Shape;4388;p68"/>
                  <p:cNvCxnSpPr>
                    <a:stCxn id="4387" idx="6"/>
                    <a:endCxn id="4389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4389" name="Google Shape;4389;p68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390" name="Google Shape;4390;p68"/>
                <p:cNvSpPr txBox="1"/>
                <p:nvPr/>
              </p:nvSpPr>
              <p:spPr>
                <a:xfrm>
                  <a:off x="4744600" y="3632050"/>
                  <a:ext cx="785700" cy="402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600">
                      <a:solidFill>
                        <a:srgbClr val="FF0000"/>
                      </a:solidFill>
                    </a:rPr>
                    <a:t>T1070.005</a:t>
                  </a:r>
                  <a:endParaRPr sz="600">
                    <a:solidFill>
                      <a:srgbClr val="FF0000"/>
                    </a:solidFill>
                  </a:endParaRPr>
                </a:p>
              </p:txBody>
            </p:sp>
          </p:grpSp>
        </p:grpSp>
      </p:grpSp>
      <p:cxnSp>
        <p:nvCxnSpPr>
          <p:cNvPr id="4391" name="Google Shape;4391;p68"/>
          <p:cNvCxnSpPr>
            <a:stCxn id="4144" idx="3"/>
            <a:endCxn id="4392" idx="1"/>
          </p:cNvCxnSpPr>
          <p:nvPr/>
        </p:nvCxnSpPr>
        <p:spPr>
          <a:xfrm>
            <a:off x="997124" y="1574098"/>
            <a:ext cx="228300" cy="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93" name="Google Shape;4393;p68"/>
          <p:cNvCxnSpPr>
            <a:stCxn id="4392" idx="3"/>
          </p:cNvCxnSpPr>
          <p:nvPr/>
        </p:nvCxnSpPr>
        <p:spPr>
          <a:xfrm>
            <a:off x="1990837" y="1574642"/>
            <a:ext cx="384900" cy="11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94" name="Google Shape;4394;p68"/>
          <p:cNvCxnSpPr>
            <a:endCxn id="4227" idx="2"/>
          </p:cNvCxnSpPr>
          <p:nvPr/>
        </p:nvCxnSpPr>
        <p:spPr>
          <a:xfrm flipH="1" rot="10800000">
            <a:off x="3372453" y="1174193"/>
            <a:ext cx="880800" cy="353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95" name="Google Shape;4395;p68"/>
          <p:cNvCxnSpPr>
            <a:endCxn id="4276" idx="1"/>
          </p:cNvCxnSpPr>
          <p:nvPr/>
        </p:nvCxnSpPr>
        <p:spPr>
          <a:xfrm>
            <a:off x="3385922" y="1523272"/>
            <a:ext cx="856200" cy="1129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96" name="Google Shape;4396;p68"/>
          <p:cNvCxnSpPr>
            <a:stCxn id="4205" idx="3"/>
            <a:endCxn id="4365" idx="3"/>
          </p:cNvCxnSpPr>
          <p:nvPr/>
        </p:nvCxnSpPr>
        <p:spPr>
          <a:xfrm flipH="1">
            <a:off x="3566200" y="1211551"/>
            <a:ext cx="5232600" cy="3169200"/>
          </a:xfrm>
          <a:prstGeom prst="bentConnector3">
            <a:avLst>
              <a:gd fmla="val -4551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97" name="Google Shape;4397;p68"/>
          <p:cNvCxnSpPr>
            <a:stCxn id="4398" idx="3"/>
            <a:endCxn id="4365" idx="3"/>
          </p:cNvCxnSpPr>
          <p:nvPr/>
        </p:nvCxnSpPr>
        <p:spPr>
          <a:xfrm flipH="1">
            <a:off x="3566374" y="2506811"/>
            <a:ext cx="5189700" cy="1874100"/>
          </a:xfrm>
          <a:prstGeom prst="bentConnector3">
            <a:avLst>
              <a:gd fmla="val -4588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99" name="Google Shape;4399;p68"/>
          <p:cNvCxnSpPr>
            <a:endCxn id="4400" idx="3"/>
          </p:cNvCxnSpPr>
          <p:nvPr/>
        </p:nvCxnSpPr>
        <p:spPr>
          <a:xfrm rot="10800000">
            <a:off x="2303725" y="4417409"/>
            <a:ext cx="4050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01" name="Google Shape;4401;p68"/>
          <p:cNvCxnSpPr/>
          <p:nvPr/>
        </p:nvCxnSpPr>
        <p:spPr>
          <a:xfrm rot="10800000">
            <a:off x="1122025" y="4425613"/>
            <a:ext cx="328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02" name="Google Shape;4402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4403" name="Google Shape;4403;p68"/>
          <p:cNvGrpSpPr/>
          <p:nvPr/>
        </p:nvGrpSpPr>
        <p:grpSpPr>
          <a:xfrm>
            <a:off x="1151588" y="1267442"/>
            <a:ext cx="913200" cy="646500"/>
            <a:chOff x="1279850" y="1289550"/>
            <a:chExt cx="913200" cy="646500"/>
          </a:xfrm>
        </p:grpSpPr>
        <p:sp>
          <p:nvSpPr>
            <p:cNvPr id="4392" name="Google Shape;4392;p68"/>
            <p:cNvSpPr/>
            <p:nvPr/>
          </p:nvSpPr>
          <p:spPr>
            <a:xfrm>
              <a:off x="1353800" y="1310400"/>
              <a:ext cx="765300" cy="5727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4404" name="Google Shape;4404;p68"/>
            <p:cNvSpPr txBox="1"/>
            <p:nvPr/>
          </p:nvSpPr>
          <p:spPr>
            <a:xfrm>
              <a:off x="1279850" y="1289550"/>
              <a:ext cx="913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>
                  <a:solidFill>
                    <a:schemeClr val="dk1"/>
                  </a:solidFill>
                </a:rPr>
                <a:t>Provenance Graph Building </a:t>
              </a:r>
              <a:endParaRPr/>
            </a:p>
          </p:txBody>
        </p:sp>
      </p:grpSp>
      <p:cxnSp>
        <p:nvCxnSpPr>
          <p:cNvPr id="4405" name="Google Shape;4405;p68"/>
          <p:cNvCxnSpPr>
            <a:stCxn id="4210" idx="3"/>
            <a:endCxn id="4406" idx="1"/>
          </p:cNvCxnSpPr>
          <p:nvPr/>
        </p:nvCxnSpPr>
        <p:spPr>
          <a:xfrm flipH="1" rot="10800000">
            <a:off x="4950870" y="804310"/>
            <a:ext cx="362100" cy="306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407" name="Google Shape;4407;p68"/>
          <p:cNvGrpSpPr/>
          <p:nvPr/>
        </p:nvGrpSpPr>
        <p:grpSpPr>
          <a:xfrm>
            <a:off x="5294342" y="481025"/>
            <a:ext cx="853134" cy="646500"/>
            <a:chOff x="749850" y="2342404"/>
            <a:chExt cx="853134" cy="646500"/>
          </a:xfrm>
        </p:grpSpPr>
        <p:sp>
          <p:nvSpPr>
            <p:cNvPr id="4408" name="Google Shape;4408;p68"/>
            <p:cNvSpPr/>
            <p:nvPr/>
          </p:nvSpPr>
          <p:spPr>
            <a:xfrm>
              <a:off x="749850" y="2378695"/>
              <a:ext cx="834600" cy="5727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4406" name="Google Shape;4406;p68"/>
            <p:cNvSpPr txBox="1"/>
            <p:nvPr/>
          </p:nvSpPr>
          <p:spPr>
            <a:xfrm>
              <a:off x="768384" y="2342404"/>
              <a:ext cx="8346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Triplet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Sementic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Inference</a:t>
              </a:r>
              <a:endParaRPr b="1" sz="1000"/>
            </a:p>
          </p:txBody>
        </p:sp>
      </p:grpSp>
      <p:grpSp>
        <p:nvGrpSpPr>
          <p:cNvPr id="4409" name="Google Shape;4409;p68"/>
          <p:cNvGrpSpPr/>
          <p:nvPr/>
        </p:nvGrpSpPr>
        <p:grpSpPr>
          <a:xfrm>
            <a:off x="6347643" y="1128121"/>
            <a:ext cx="977398" cy="557645"/>
            <a:chOff x="5454450" y="2942454"/>
            <a:chExt cx="1185300" cy="706596"/>
          </a:xfrm>
        </p:grpSpPr>
        <p:grpSp>
          <p:nvGrpSpPr>
            <p:cNvPr id="4410" name="Google Shape;4410;p68"/>
            <p:cNvGrpSpPr/>
            <p:nvPr/>
          </p:nvGrpSpPr>
          <p:grpSpPr>
            <a:xfrm>
              <a:off x="5500609" y="2942454"/>
              <a:ext cx="978541" cy="366924"/>
              <a:chOff x="677559" y="3831117"/>
              <a:chExt cx="978541" cy="366924"/>
            </a:xfrm>
          </p:grpSpPr>
          <p:grpSp>
            <p:nvGrpSpPr>
              <p:cNvPr id="4411" name="Google Shape;4411;p68"/>
              <p:cNvGrpSpPr/>
              <p:nvPr/>
            </p:nvGrpSpPr>
            <p:grpSpPr>
              <a:xfrm>
                <a:off x="805300" y="3831117"/>
                <a:ext cx="850800" cy="210000"/>
                <a:chOff x="805300" y="3831117"/>
                <a:chExt cx="850800" cy="210000"/>
              </a:xfrm>
            </p:grpSpPr>
            <p:sp>
              <p:nvSpPr>
                <p:cNvPr id="4412" name="Google Shape;4412;p68"/>
                <p:cNvSpPr/>
                <p:nvPr/>
              </p:nvSpPr>
              <p:spPr>
                <a:xfrm>
                  <a:off x="805300" y="3831117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413" name="Google Shape;4413;p68"/>
                <p:cNvGrpSpPr/>
                <p:nvPr/>
              </p:nvGrpSpPr>
              <p:grpSpPr>
                <a:xfrm>
                  <a:off x="858965" y="3880368"/>
                  <a:ext cx="743450" cy="111507"/>
                  <a:chOff x="1649737" y="4444871"/>
                  <a:chExt cx="743450" cy="111507"/>
                </a:xfrm>
              </p:grpSpPr>
              <p:sp>
                <p:nvSpPr>
                  <p:cNvPr id="4414" name="Google Shape;4414;p68"/>
                  <p:cNvSpPr/>
                  <p:nvPr/>
                </p:nvSpPr>
                <p:spPr>
                  <a:xfrm rot="-5400000">
                    <a:off x="16384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15" name="Google Shape;4415;p68"/>
                  <p:cNvSpPr/>
                  <p:nvPr/>
                </p:nvSpPr>
                <p:spPr>
                  <a:xfrm rot="-5400000">
                    <a:off x="17146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16" name="Google Shape;4416;p68"/>
                  <p:cNvSpPr/>
                  <p:nvPr/>
                </p:nvSpPr>
                <p:spPr>
                  <a:xfrm rot="-5400000">
                    <a:off x="17908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17" name="Google Shape;4417;p68"/>
                  <p:cNvSpPr/>
                  <p:nvPr/>
                </p:nvSpPr>
                <p:spPr>
                  <a:xfrm rot="-5400000">
                    <a:off x="1880566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18" name="Google Shape;4418;p68"/>
                  <p:cNvSpPr/>
                  <p:nvPr/>
                </p:nvSpPr>
                <p:spPr>
                  <a:xfrm rot="-5400000">
                    <a:off x="19649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19" name="Google Shape;4419;p68"/>
                  <p:cNvSpPr/>
                  <p:nvPr/>
                </p:nvSpPr>
                <p:spPr>
                  <a:xfrm rot="-5400000">
                    <a:off x="20411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20" name="Google Shape;4420;p68"/>
                  <p:cNvSpPr/>
                  <p:nvPr/>
                </p:nvSpPr>
                <p:spPr>
                  <a:xfrm rot="-5400000">
                    <a:off x="2133121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21" name="Google Shape;4421;p68"/>
                  <p:cNvSpPr/>
                  <p:nvPr/>
                </p:nvSpPr>
                <p:spPr>
                  <a:xfrm rot="-5400000">
                    <a:off x="22175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22" name="Google Shape;4422;p68"/>
                  <p:cNvSpPr/>
                  <p:nvPr/>
                </p:nvSpPr>
                <p:spPr>
                  <a:xfrm rot="-5400000">
                    <a:off x="22937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4423" name="Google Shape;4423;p68"/>
              <p:cNvGrpSpPr/>
              <p:nvPr/>
            </p:nvGrpSpPr>
            <p:grpSpPr>
              <a:xfrm>
                <a:off x="735875" y="3901367"/>
                <a:ext cx="850800" cy="210000"/>
                <a:chOff x="805300" y="3831117"/>
                <a:chExt cx="850800" cy="210000"/>
              </a:xfrm>
            </p:grpSpPr>
            <p:sp>
              <p:nvSpPr>
                <p:cNvPr id="4424" name="Google Shape;4424;p68"/>
                <p:cNvSpPr/>
                <p:nvPr/>
              </p:nvSpPr>
              <p:spPr>
                <a:xfrm>
                  <a:off x="805300" y="3831117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425" name="Google Shape;4425;p68"/>
                <p:cNvGrpSpPr/>
                <p:nvPr/>
              </p:nvGrpSpPr>
              <p:grpSpPr>
                <a:xfrm>
                  <a:off x="858965" y="3880368"/>
                  <a:ext cx="743450" cy="111507"/>
                  <a:chOff x="1649737" y="4444871"/>
                  <a:chExt cx="743450" cy="111507"/>
                </a:xfrm>
              </p:grpSpPr>
              <p:sp>
                <p:nvSpPr>
                  <p:cNvPr id="4426" name="Google Shape;4426;p68"/>
                  <p:cNvSpPr/>
                  <p:nvPr/>
                </p:nvSpPr>
                <p:spPr>
                  <a:xfrm rot="-5400000">
                    <a:off x="16384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27" name="Google Shape;4427;p68"/>
                  <p:cNvSpPr/>
                  <p:nvPr/>
                </p:nvSpPr>
                <p:spPr>
                  <a:xfrm rot="-5400000">
                    <a:off x="17146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28" name="Google Shape;4428;p68"/>
                  <p:cNvSpPr/>
                  <p:nvPr/>
                </p:nvSpPr>
                <p:spPr>
                  <a:xfrm rot="-5400000">
                    <a:off x="17908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29" name="Google Shape;4429;p68"/>
                  <p:cNvSpPr/>
                  <p:nvPr/>
                </p:nvSpPr>
                <p:spPr>
                  <a:xfrm rot="-5400000">
                    <a:off x="1880566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30" name="Google Shape;4430;p68"/>
                  <p:cNvSpPr/>
                  <p:nvPr/>
                </p:nvSpPr>
                <p:spPr>
                  <a:xfrm rot="-5400000">
                    <a:off x="19649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31" name="Google Shape;4431;p68"/>
                  <p:cNvSpPr/>
                  <p:nvPr/>
                </p:nvSpPr>
                <p:spPr>
                  <a:xfrm rot="-5400000">
                    <a:off x="20411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32" name="Google Shape;4432;p68"/>
                  <p:cNvSpPr/>
                  <p:nvPr/>
                </p:nvSpPr>
                <p:spPr>
                  <a:xfrm rot="-5400000">
                    <a:off x="2133121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33" name="Google Shape;4433;p68"/>
                  <p:cNvSpPr/>
                  <p:nvPr/>
                </p:nvSpPr>
                <p:spPr>
                  <a:xfrm rot="-5400000">
                    <a:off x="22175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34" name="Google Shape;4434;p68"/>
                  <p:cNvSpPr/>
                  <p:nvPr/>
                </p:nvSpPr>
                <p:spPr>
                  <a:xfrm rot="-5400000">
                    <a:off x="22937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4435" name="Google Shape;4435;p68"/>
              <p:cNvGrpSpPr/>
              <p:nvPr/>
            </p:nvGrpSpPr>
            <p:grpSpPr>
              <a:xfrm>
                <a:off x="677559" y="3988041"/>
                <a:ext cx="850800" cy="210000"/>
                <a:chOff x="805300" y="3831117"/>
                <a:chExt cx="850800" cy="210000"/>
              </a:xfrm>
            </p:grpSpPr>
            <p:sp>
              <p:nvSpPr>
                <p:cNvPr id="4436" name="Google Shape;4436;p68"/>
                <p:cNvSpPr/>
                <p:nvPr/>
              </p:nvSpPr>
              <p:spPr>
                <a:xfrm>
                  <a:off x="805300" y="3831117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437" name="Google Shape;4437;p68"/>
                <p:cNvGrpSpPr/>
                <p:nvPr/>
              </p:nvGrpSpPr>
              <p:grpSpPr>
                <a:xfrm>
                  <a:off x="858965" y="3880368"/>
                  <a:ext cx="743450" cy="111507"/>
                  <a:chOff x="1649737" y="4444871"/>
                  <a:chExt cx="743450" cy="111507"/>
                </a:xfrm>
              </p:grpSpPr>
              <p:sp>
                <p:nvSpPr>
                  <p:cNvPr id="4438" name="Google Shape;4438;p68"/>
                  <p:cNvSpPr/>
                  <p:nvPr/>
                </p:nvSpPr>
                <p:spPr>
                  <a:xfrm rot="-5400000">
                    <a:off x="16384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39" name="Google Shape;4439;p68"/>
                  <p:cNvSpPr/>
                  <p:nvPr/>
                </p:nvSpPr>
                <p:spPr>
                  <a:xfrm rot="-5400000">
                    <a:off x="17146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40" name="Google Shape;4440;p68"/>
                  <p:cNvSpPr/>
                  <p:nvPr/>
                </p:nvSpPr>
                <p:spPr>
                  <a:xfrm rot="-5400000">
                    <a:off x="17908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41" name="Google Shape;4441;p68"/>
                  <p:cNvSpPr/>
                  <p:nvPr/>
                </p:nvSpPr>
                <p:spPr>
                  <a:xfrm rot="-5400000">
                    <a:off x="1880566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42" name="Google Shape;4442;p68"/>
                  <p:cNvSpPr/>
                  <p:nvPr/>
                </p:nvSpPr>
                <p:spPr>
                  <a:xfrm rot="-5400000">
                    <a:off x="19649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43" name="Google Shape;4443;p68"/>
                  <p:cNvSpPr/>
                  <p:nvPr/>
                </p:nvSpPr>
                <p:spPr>
                  <a:xfrm rot="-5400000">
                    <a:off x="20411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44" name="Google Shape;4444;p68"/>
                  <p:cNvSpPr/>
                  <p:nvPr/>
                </p:nvSpPr>
                <p:spPr>
                  <a:xfrm rot="-5400000">
                    <a:off x="2133121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45" name="Google Shape;4445;p68"/>
                  <p:cNvSpPr/>
                  <p:nvPr/>
                </p:nvSpPr>
                <p:spPr>
                  <a:xfrm rot="-5400000">
                    <a:off x="22175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46" name="Google Shape;4446;p68"/>
                  <p:cNvSpPr/>
                  <p:nvPr/>
                </p:nvSpPr>
                <p:spPr>
                  <a:xfrm rot="-5400000">
                    <a:off x="22937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4447" name="Google Shape;4447;p68"/>
            <p:cNvSpPr txBox="1"/>
            <p:nvPr/>
          </p:nvSpPr>
          <p:spPr>
            <a:xfrm>
              <a:off x="5454450" y="3239550"/>
              <a:ext cx="1185300" cy="40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/>
                <a:t>Embeddings</a:t>
              </a:r>
              <a:endParaRPr sz="900"/>
            </a:p>
          </p:txBody>
        </p:sp>
      </p:grpSp>
      <p:grpSp>
        <p:nvGrpSpPr>
          <p:cNvPr id="4448" name="Google Shape;4448;p68"/>
          <p:cNvGrpSpPr/>
          <p:nvPr/>
        </p:nvGrpSpPr>
        <p:grpSpPr>
          <a:xfrm>
            <a:off x="7275542" y="480188"/>
            <a:ext cx="853134" cy="646500"/>
            <a:chOff x="826050" y="2341567"/>
            <a:chExt cx="853134" cy="646500"/>
          </a:xfrm>
        </p:grpSpPr>
        <p:sp>
          <p:nvSpPr>
            <p:cNvPr id="4279" name="Google Shape;4279;p68"/>
            <p:cNvSpPr/>
            <p:nvPr/>
          </p:nvSpPr>
          <p:spPr>
            <a:xfrm>
              <a:off x="826050" y="2378695"/>
              <a:ext cx="834600" cy="5727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4449" name="Google Shape;4449;p68"/>
            <p:cNvSpPr txBox="1"/>
            <p:nvPr/>
          </p:nvSpPr>
          <p:spPr>
            <a:xfrm>
              <a:off x="844584" y="2341567"/>
              <a:ext cx="8346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Detection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Model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Training</a:t>
              </a:r>
              <a:endParaRPr b="1" sz="1000"/>
            </a:p>
          </p:txBody>
        </p:sp>
      </p:grpSp>
      <p:cxnSp>
        <p:nvCxnSpPr>
          <p:cNvPr id="4450" name="Google Shape;4450;p68"/>
          <p:cNvCxnSpPr>
            <a:stCxn id="4449" idx="3"/>
            <a:endCxn id="4205" idx="1"/>
          </p:cNvCxnSpPr>
          <p:nvPr/>
        </p:nvCxnSpPr>
        <p:spPr>
          <a:xfrm>
            <a:off x="8128676" y="803438"/>
            <a:ext cx="246600" cy="40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451" name="Google Shape;4451;p68"/>
          <p:cNvGrpSpPr/>
          <p:nvPr/>
        </p:nvGrpSpPr>
        <p:grpSpPr>
          <a:xfrm>
            <a:off x="1285625" y="4118009"/>
            <a:ext cx="1150200" cy="658667"/>
            <a:chOff x="1361825" y="3780025"/>
            <a:chExt cx="1150200" cy="658667"/>
          </a:xfrm>
        </p:grpSpPr>
        <p:sp>
          <p:nvSpPr>
            <p:cNvPr id="4400" name="Google Shape;4400;p68"/>
            <p:cNvSpPr/>
            <p:nvPr/>
          </p:nvSpPr>
          <p:spPr>
            <a:xfrm>
              <a:off x="1526725" y="3780025"/>
              <a:ext cx="853200" cy="5988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4452" name="Google Shape;4452;p68"/>
            <p:cNvSpPr txBox="1"/>
            <p:nvPr/>
          </p:nvSpPr>
          <p:spPr>
            <a:xfrm>
              <a:off x="1361825" y="3792192"/>
              <a:ext cx="1150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>
                  <a:solidFill>
                    <a:schemeClr val="dk1"/>
                  </a:solidFill>
                </a:rPr>
                <a:t>TTP</a:t>
              </a:r>
              <a:endParaRPr b="1" sz="10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>
                  <a:solidFill>
                    <a:schemeClr val="dk1"/>
                  </a:solidFill>
                </a:rPr>
                <a:t>Graph</a:t>
              </a:r>
              <a:endParaRPr b="1" sz="10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>
                  <a:solidFill>
                    <a:schemeClr val="dk1"/>
                  </a:solidFill>
                </a:rPr>
                <a:t>Reconstruction</a:t>
              </a:r>
              <a:endParaRPr/>
            </a:p>
          </p:txBody>
        </p:sp>
      </p:grpSp>
      <p:grpSp>
        <p:nvGrpSpPr>
          <p:cNvPr id="4453" name="Google Shape;4453;p68"/>
          <p:cNvGrpSpPr/>
          <p:nvPr/>
        </p:nvGrpSpPr>
        <p:grpSpPr>
          <a:xfrm>
            <a:off x="5181642" y="3084791"/>
            <a:ext cx="853134" cy="572700"/>
            <a:chOff x="826050" y="2378695"/>
            <a:chExt cx="853134" cy="572700"/>
          </a:xfrm>
        </p:grpSpPr>
        <p:sp>
          <p:nvSpPr>
            <p:cNvPr id="4454" name="Google Shape;4454;p68"/>
            <p:cNvSpPr/>
            <p:nvPr/>
          </p:nvSpPr>
          <p:spPr>
            <a:xfrm>
              <a:off x="826050" y="2378695"/>
              <a:ext cx="834600" cy="5727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4248" name="Google Shape;4248;p68"/>
            <p:cNvSpPr txBox="1"/>
            <p:nvPr/>
          </p:nvSpPr>
          <p:spPr>
            <a:xfrm>
              <a:off x="844584" y="2418604"/>
              <a:ext cx="834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Rule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Converter</a:t>
              </a:r>
              <a:endParaRPr b="1" sz="1000"/>
            </a:p>
          </p:txBody>
        </p:sp>
      </p:grpSp>
      <p:cxnSp>
        <p:nvCxnSpPr>
          <p:cNvPr id="4455" name="Google Shape;4455;p68"/>
          <p:cNvCxnSpPr/>
          <p:nvPr/>
        </p:nvCxnSpPr>
        <p:spPr>
          <a:xfrm>
            <a:off x="6047336" y="3371147"/>
            <a:ext cx="378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456" name="Google Shape;4456;p68"/>
          <p:cNvGrpSpPr/>
          <p:nvPr/>
        </p:nvGrpSpPr>
        <p:grpSpPr>
          <a:xfrm>
            <a:off x="7723612" y="2220602"/>
            <a:ext cx="1032462" cy="572700"/>
            <a:chOff x="826050" y="2378695"/>
            <a:chExt cx="853134" cy="572700"/>
          </a:xfrm>
        </p:grpSpPr>
        <p:sp>
          <p:nvSpPr>
            <p:cNvPr id="4457" name="Google Shape;4457;p68"/>
            <p:cNvSpPr/>
            <p:nvPr/>
          </p:nvSpPr>
          <p:spPr>
            <a:xfrm>
              <a:off x="826050" y="2378695"/>
              <a:ext cx="834600" cy="5727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4398" name="Google Shape;4398;p68"/>
            <p:cNvSpPr txBox="1"/>
            <p:nvPr/>
          </p:nvSpPr>
          <p:spPr>
            <a:xfrm>
              <a:off x="844584" y="2418604"/>
              <a:ext cx="834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Multi-process Matcher</a:t>
              </a:r>
              <a:endParaRPr b="1" sz="1000"/>
            </a:p>
          </p:txBody>
        </p:sp>
      </p:grpSp>
      <p:grpSp>
        <p:nvGrpSpPr>
          <p:cNvPr id="4458" name="Google Shape;4458;p68"/>
          <p:cNvGrpSpPr/>
          <p:nvPr/>
        </p:nvGrpSpPr>
        <p:grpSpPr>
          <a:xfrm>
            <a:off x="5529775" y="2150676"/>
            <a:ext cx="747827" cy="646500"/>
            <a:chOff x="816694" y="2320230"/>
            <a:chExt cx="841200" cy="646500"/>
          </a:xfrm>
        </p:grpSpPr>
        <p:sp>
          <p:nvSpPr>
            <p:cNvPr id="4459" name="Google Shape;4459;p68"/>
            <p:cNvSpPr/>
            <p:nvPr/>
          </p:nvSpPr>
          <p:spPr>
            <a:xfrm>
              <a:off x="826030" y="2386804"/>
              <a:ext cx="799800" cy="5079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4281" name="Google Shape;4281;p68"/>
            <p:cNvSpPr txBox="1"/>
            <p:nvPr/>
          </p:nvSpPr>
          <p:spPr>
            <a:xfrm>
              <a:off x="816694" y="2320230"/>
              <a:ext cx="841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Valid Rule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Filter</a:t>
              </a:r>
              <a:endParaRPr b="1" sz="1000"/>
            </a:p>
          </p:txBody>
        </p:sp>
      </p:grpSp>
      <p:grpSp>
        <p:nvGrpSpPr>
          <p:cNvPr id="4460" name="Google Shape;4460;p68"/>
          <p:cNvGrpSpPr/>
          <p:nvPr/>
        </p:nvGrpSpPr>
        <p:grpSpPr>
          <a:xfrm>
            <a:off x="6484594" y="2250233"/>
            <a:ext cx="691787" cy="136727"/>
            <a:chOff x="2193900" y="4331067"/>
            <a:chExt cx="1002300" cy="317600"/>
          </a:xfrm>
        </p:grpSpPr>
        <p:grpSp>
          <p:nvGrpSpPr>
            <p:cNvPr id="4461" name="Google Shape;4461;p68"/>
            <p:cNvGrpSpPr/>
            <p:nvPr/>
          </p:nvGrpSpPr>
          <p:grpSpPr>
            <a:xfrm>
              <a:off x="2345400" y="4331067"/>
              <a:ext cx="850800" cy="210000"/>
              <a:chOff x="863475" y="3440001"/>
              <a:chExt cx="850800" cy="210000"/>
            </a:xfrm>
          </p:grpSpPr>
          <p:sp>
            <p:nvSpPr>
              <p:cNvPr id="4462" name="Google Shape;4462;p68"/>
              <p:cNvSpPr/>
              <p:nvPr/>
            </p:nvSpPr>
            <p:spPr>
              <a:xfrm>
                <a:off x="863475" y="3440001"/>
                <a:ext cx="850800" cy="210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463" name="Google Shape;4463;p68"/>
              <p:cNvGrpSpPr/>
              <p:nvPr/>
            </p:nvGrpSpPr>
            <p:grpSpPr>
              <a:xfrm>
                <a:off x="924067" y="3456438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4464" name="Google Shape;4464;p68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4465" name="Google Shape;4465;p68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4466" name="Google Shape;4466;p68"/>
                  <p:cNvCxnSpPr>
                    <a:stCxn id="4465" idx="6"/>
                    <a:endCxn id="4467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4467" name="Google Shape;4467;p68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468" name="Google Shape;4468;p68"/>
            <p:cNvGrpSpPr/>
            <p:nvPr/>
          </p:nvGrpSpPr>
          <p:grpSpPr>
            <a:xfrm>
              <a:off x="2269650" y="4384867"/>
              <a:ext cx="850800" cy="210000"/>
              <a:chOff x="863475" y="3440001"/>
              <a:chExt cx="850800" cy="210000"/>
            </a:xfrm>
          </p:grpSpPr>
          <p:sp>
            <p:nvSpPr>
              <p:cNvPr id="4469" name="Google Shape;4469;p68"/>
              <p:cNvSpPr/>
              <p:nvPr/>
            </p:nvSpPr>
            <p:spPr>
              <a:xfrm>
                <a:off x="863475" y="3440001"/>
                <a:ext cx="850800" cy="210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470" name="Google Shape;4470;p68"/>
              <p:cNvGrpSpPr/>
              <p:nvPr/>
            </p:nvGrpSpPr>
            <p:grpSpPr>
              <a:xfrm>
                <a:off x="924067" y="3456438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4471" name="Google Shape;4471;p68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4472" name="Google Shape;4472;p68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4473" name="Google Shape;4473;p68"/>
                  <p:cNvCxnSpPr>
                    <a:stCxn id="4472" idx="6"/>
                    <a:endCxn id="4474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4474" name="Google Shape;4474;p68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475" name="Google Shape;4475;p68"/>
            <p:cNvGrpSpPr/>
            <p:nvPr/>
          </p:nvGrpSpPr>
          <p:grpSpPr>
            <a:xfrm>
              <a:off x="2193900" y="4438667"/>
              <a:ext cx="850800" cy="210000"/>
              <a:chOff x="863475" y="3440001"/>
              <a:chExt cx="850800" cy="210000"/>
            </a:xfrm>
          </p:grpSpPr>
          <p:sp>
            <p:nvSpPr>
              <p:cNvPr id="4476" name="Google Shape;4476;p68"/>
              <p:cNvSpPr/>
              <p:nvPr/>
            </p:nvSpPr>
            <p:spPr>
              <a:xfrm>
                <a:off x="863475" y="3440001"/>
                <a:ext cx="850800" cy="210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477" name="Google Shape;4477;p68"/>
              <p:cNvGrpSpPr/>
              <p:nvPr/>
            </p:nvGrpSpPr>
            <p:grpSpPr>
              <a:xfrm>
                <a:off x="924067" y="3456438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4478" name="Google Shape;4478;p68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4479" name="Google Shape;4479;p68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4480" name="Google Shape;4480;p68"/>
                  <p:cNvCxnSpPr>
                    <a:stCxn id="4479" idx="6"/>
                    <a:endCxn id="4481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4481" name="Google Shape;4481;p68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4482" name="Google Shape;4482;p68"/>
          <p:cNvGrpSpPr/>
          <p:nvPr/>
        </p:nvGrpSpPr>
        <p:grpSpPr>
          <a:xfrm>
            <a:off x="6729575" y="2329577"/>
            <a:ext cx="453982" cy="415389"/>
            <a:chOff x="1541665" y="4111886"/>
            <a:chExt cx="534222" cy="1527167"/>
          </a:xfrm>
        </p:grpSpPr>
        <p:sp>
          <p:nvSpPr>
            <p:cNvPr id="4483" name="Google Shape;4483;p68"/>
            <p:cNvSpPr txBox="1"/>
            <p:nvPr/>
          </p:nvSpPr>
          <p:spPr>
            <a:xfrm>
              <a:off x="1577587" y="4111886"/>
              <a:ext cx="498300" cy="13581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solidFill>
                  <a:srgbClr val="434343"/>
                </a:solidFill>
              </a:endParaRPr>
            </a:p>
          </p:txBody>
        </p:sp>
        <p:sp>
          <p:nvSpPr>
            <p:cNvPr id="4484" name="Google Shape;4484;p68"/>
            <p:cNvSpPr txBox="1"/>
            <p:nvPr/>
          </p:nvSpPr>
          <p:spPr>
            <a:xfrm>
              <a:off x="1541665" y="4323553"/>
              <a:ext cx="498300" cy="13155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">
                  <a:solidFill>
                    <a:srgbClr val="38761D"/>
                  </a:solidFill>
                </a:rPr>
                <a:t>selection</a:t>
              </a:r>
              <a:r>
                <a:rPr lang="zh-TW" sz="100">
                  <a:solidFill>
                    <a:srgbClr val="6AA84F"/>
                  </a:solidFill>
                </a:rPr>
                <a:t>:</a:t>
              </a:r>
              <a:endParaRPr sz="100">
                <a:solidFill>
                  <a:srgbClr val="6AA84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">
                  <a:solidFill>
                    <a:srgbClr val="434343"/>
                  </a:solidFill>
                </a:rPr>
                <a:t>    - ZZZ: ^A.*B$</a:t>
              </a:r>
              <a:endParaRPr sz="1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">
                  <a:solidFill>
                    <a:srgbClr val="38761D"/>
                  </a:solidFill>
                </a:rPr>
                <a:t>filter:</a:t>
              </a:r>
              <a:endParaRPr sz="100">
                <a:solidFill>
                  <a:srgbClr val="38761D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">
                  <a:solidFill>
                    <a:srgbClr val="C9DAF8"/>
                  </a:solidFill>
                </a:rPr>
                <a:t>   </a:t>
              </a:r>
              <a:r>
                <a:rPr lang="zh-TW" sz="100">
                  <a:solidFill>
                    <a:srgbClr val="434343"/>
                  </a:solidFill>
                </a:rPr>
                <a:t> - XXX: ^(?=.*H)(?=.*I).*$</a:t>
              </a:r>
              <a:endParaRPr sz="100">
                <a:solidFill>
                  <a:srgbClr val="434343"/>
                </a:solidFill>
              </a:endParaRPr>
            </a:p>
          </p:txBody>
        </p:sp>
      </p:grpSp>
      <p:cxnSp>
        <p:nvCxnSpPr>
          <p:cNvPr id="4485" name="Google Shape;4485;p68"/>
          <p:cNvCxnSpPr>
            <a:stCxn id="4281" idx="3"/>
          </p:cNvCxnSpPr>
          <p:nvPr/>
        </p:nvCxnSpPr>
        <p:spPr>
          <a:xfrm>
            <a:off x="6277602" y="2473926"/>
            <a:ext cx="451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86" name="Google Shape;4486;p68"/>
          <p:cNvCxnSpPr>
            <a:endCxn id="4398" idx="1"/>
          </p:cNvCxnSpPr>
          <p:nvPr/>
        </p:nvCxnSpPr>
        <p:spPr>
          <a:xfrm>
            <a:off x="7344341" y="2489711"/>
            <a:ext cx="401700" cy="17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87" name="Google Shape;4487;p68"/>
          <p:cNvSpPr txBox="1"/>
          <p:nvPr/>
        </p:nvSpPr>
        <p:spPr>
          <a:xfrm>
            <a:off x="6119875" y="1831571"/>
            <a:ext cx="227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/>
              <a:t>Triplets / Custom Field Map / Valid Rules</a:t>
            </a:r>
            <a:endParaRPr sz="800"/>
          </a:p>
        </p:txBody>
      </p:sp>
      <p:sp>
        <p:nvSpPr>
          <p:cNvPr id="4488" name="Google Shape;4488;p68"/>
          <p:cNvSpPr/>
          <p:nvPr/>
        </p:nvSpPr>
        <p:spPr>
          <a:xfrm>
            <a:off x="3917950" y="3061625"/>
            <a:ext cx="2474700" cy="1171500"/>
          </a:xfrm>
          <a:prstGeom prst="rect">
            <a:avLst/>
          </a:prstGeom>
          <a:solidFill>
            <a:srgbClr val="FFFFFF">
              <a:alpha val="8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9" name="Google Shape;4489;p68"/>
          <p:cNvSpPr/>
          <p:nvPr/>
        </p:nvSpPr>
        <p:spPr>
          <a:xfrm>
            <a:off x="6900" y="2540975"/>
            <a:ext cx="4016700" cy="2515800"/>
          </a:xfrm>
          <a:prstGeom prst="rect">
            <a:avLst/>
          </a:prstGeom>
          <a:solidFill>
            <a:srgbClr val="FFFFFF">
              <a:alpha val="8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0" name="Google Shape;4490;p68"/>
          <p:cNvSpPr/>
          <p:nvPr/>
        </p:nvSpPr>
        <p:spPr>
          <a:xfrm>
            <a:off x="131225" y="707150"/>
            <a:ext cx="3891900" cy="2037900"/>
          </a:xfrm>
          <a:prstGeom prst="rect">
            <a:avLst/>
          </a:prstGeom>
          <a:solidFill>
            <a:srgbClr val="FFFFFF">
              <a:alpha val="8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1" name="Google Shape;4491;p68"/>
          <p:cNvSpPr/>
          <p:nvPr/>
        </p:nvSpPr>
        <p:spPr>
          <a:xfrm>
            <a:off x="4023175" y="51075"/>
            <a:ext cx="5073600" cy="1704300"/>
          </a:xfrm>
          <a:prstGeom prst="rect">
            <a:avLst/>
          </a:prstGeom>
          <a:solidFill>
            <a:srgbClr val="FFFFFF">
              <a:alpha val="8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2" name="Google Shape;4492;p68"/>
          <p:cNvSpPr/>
          <p:nvPr/>
        </p:nvSpPr>
        <p:spPr>
          <a:xfrm>
            <a:off x="4090413" y="319186"/>
            <a:ext cx="4574700" cy="1080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The key idea of this module is to </a:t>
            </a:r>
            <a:endParaRPr/>
          </a:p>
        </p:txBody>
      </p:sp>
      <p:cxnSp>
        <p:nvCxnSpPr>
          <p:cNvPr id="4493" name="Google Shape;4493;p68"/>
          <p:cNvCxnSpPr/>
          <p:nvPr/>
        </p:nvCxnSpPr>
        <p:spPr>
          <a:xfrm>
            <a:off x="5873375" y="1400616"/>
            <a:ext cx="12600" cy="79140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94" name="Google Shape;4494;p68"/>
          <p:cNvSpPr/>
          <p:nvPr/>
        </p:nvSpPr>
        <p:spPr>
          <a:xfrm>
            <a:off x="3899275" y="4175900"/>
            <a:ext cx="5171100" cy="527400"/>
          </a:xfrm>
          <a:prstGeom prst="rect">
            <a:avLst/>
          </a:prstGeom>
          <a:solidFill>
            <a:srgbClr val="FFFFFF">
              <a:alpha val="8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5" name="Google Shape;4495;p68"/>
          <p:cNvSpPr/>
          <p:nvPr/>
        </p:nvSpPr>
        <p:spPr>
          <a:xfrm>
            <a:off x="8967450" y="1755375"/>
            <a:ext cx="176400" cy="2420700"/>
          </a:xfrm>
          <a:prstGeom prst="rect">
            <a:avLst/>
          </a:prstGeom>
          <a:solidFill>
            <a:srgbClr val="FFFFFF">
              <a:alpha val="8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6" name="Google Shape;4496;p68"/>
          <p:cNvSpPr/>
          <p:nvPr/>
        </p:nvSpPr>
        <p:spPr>
          <a:xfrm>
            <a:off x="7553425" y="2090600"/>
            <a:ext cx="1413900" cy="1171500"/>
          </a:xfrm>
          <a:prstGeom prst="rect">
            <a:avLst/>
          </a:prstGeom>
          <a:solidFill>
            <a:srgbClr val="FFFFFF">
              <a:alpha val="8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0" name="Shape 4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1" name="Google Shape;4501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Filter</a:t>
            </a:r>
            <a:endParaRPr/>
          </a:p>
        </p:txBody>
      </p:sp>
      <p:sp>
        <p:nvSpPr>
          <p:cNvPr id="4502" name="Google Shape;4502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503" name="Google Shape;4503;p69"/>
          <p:cNvSpPr txBox="1"/>
          <p:nvPr/>
        </p:nvSpPr>
        <p:spPr>
          <a:xfrm>
            <a:off x="4673400" y="75600"/>
            <a:ext cx="4861800" cy="4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INVALID ATTR 數量：25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ParentUser / sha256 / Details / CallTrace…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NO CORR ATTR(Synthesized) 數量：2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ParentCommandLine / ParentImage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NO CORR ATTR(DARPA) 數量：7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SourceHostname / Image / TargetImage / DestinationHostname / SourceImage / ParentCommandLine / ParentImage'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B5394"/>
                </a:solidFill>
              </a:rPr>
              <a:t>無效(Invalid)規則定義：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* 沒有 TTP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* 如果所有 selection 裡面的所有屬性都是INVALID_ATTR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B5394"/>
                </a:solidFill>
              </a:rPr>
              <a:t>無用(Useless) 規則定義</a:t>
            </a:r>
            <a:endParaRPr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* 如果所有 selection 裡面的屬性都是 NO_CORRESPONDING_ATTR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* 如果所有 filter 裡面的屬性都是 NO_CORRESPONDING_ATTR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* 如果沒有對應的 relation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* 如果 dst node 沒有對應的屬性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504" name="Google Shape;450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6994"/>
            <a:ext cx="4419601" cy="3994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08" name="Shape 4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9" name="Google Shape;4509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510" name="Google Shape;4510;p70"/>
          <p:cNvSpPr/>
          <p:nvPr/>
        </p:nvSpPr>
        <p:spPr>
          <a:xfrm>
            <a:off x="4977600" y="981700"/>
            <a:ext cx="3166200" cy="1714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補： useless rule(Synthesize) 例子</a:t>
            </a:r>
            <a:endParaRPr/>
          </a:p>
        </p:txBody>
      </p:sp>
      <p:sp>
        <p:nvSpPr>
          <p:cNvPr id="4511" name="Google Shape;4511;p70"/>
          <p:cNvSpPr/>
          <p:nvPr/>
        </p:nvSpPr>
        <p:spPr>
          <a:xfrm>
            <a:off x="1037325" y="1037300"/>
            <a:ext cx="3166200" cy="331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補： invalid rule 例子</a:t>
            </a:r>
            <a:endParaRPr/>
          </a:p>
        </p:txBody>
      </p:sp>
      <p:sp>
        <p:nvSpPr>
          <p:cNvPr id="4512" name="Google Shape;4512;p70"/>
          <p:cNvSpPr/>
          <p:nvPr/>
        </p:nvSpPr>
        <p:spPr>
          <a:xfrm>
            <a:off x="4977600" y="2948725"/>
            <a:ext cx="3166200" cy="1714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補： useless rule(Darpa) 例子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6" name="Shape 4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7" name="Google Shape;4517;p71"/>
          <p:cNvGrpSpPr/>
          <p:nvPr/>
        </p:nvGrpSpPr>
        <p:grpSpPr>
          <a:xfrm>
            <a:off x="4023179" y="1843258"/>
            <a:ext cx="4890228" cy="2137973"/>
            <a:chOff x="4387904" y="2521901"/>
            <a:chExt cx="3513600" cy="1056415"/>
          </a:xfrm>
        </p:grpSpPr>
        <p:sp>
          <p:nvSpPr>
            <p:cNvPr id="4518" name="Google Shape;4518;p71"/>
            <p:cNvSpPr/>
            <p:nvPr/>
          </p:nvSpPr>
          <p:spPr>
            <a:xfrm>
              <a:off x="4387904" y="2525916"/>
              <a:ext cx="3513600" cy="10524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4519" name="Google Shape;4519;p71"/>
            <p:cNvSpPr txBox="1"/>
            <p:nvPr/>
          </p:nvSpPr>
          <p:spPr>
            <a:xfrm>
              <a:off x="4433125" y="2521901"/>
              <a:ext cx="2037600" cy="16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Rule-based Method</a:t>
              </a:r>
              <a:endParaRPr b="1" sz="1000"/>
            </a:p>
          </p:txBody>
        </p:sp>
      </p:grpSp>
      <p:sp>
        <p:nvSpPr>
          <p:cNvPr id="4520" name="Google Shape;4520;p71"/>
          <p:cNvSpPr txBox="1"/>
          <p:nvPr/>
        </p:nvSpPr>
        <p:spPr>
          <a:xfrm>
            <a:off x="6803038" y="2064638"/>
            <a:ext cx="548700" cy="507900"/>
          </a:xfrm>
          <a:prstGeom prst="rect">
            <a:avLst/>
          </a:prstGeom>
          <a:solidFill>
            <a:srgbClr val="20124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00FF00"/>
                </a:solidFill>
              </a:rPr>
              <a:t>registry:</a:t>
            </a:r>
            <a:endParaRPr sz="3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C9DAF8"/>
                </a:solidFill>
              </a:rPr>
              <a:t>    attr:</a:t>
            </a:r>
            <a:endParaRPr sz="3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C9DAF8"/>
                </a:solidFill>
              </a:rPr>
              <a:t>        - OOO: src_ooo</a:t>
            </a:r>
            <a:br>
              <a:rPr lang="zh-TW" sz="300">
                <a:solidFill>
                  <a:srgbClr val="C9DAF8"/>
                </a:solidFill>
              </a:rPr>
            </a:br>
            <a:r>
              <a:rPr lang="zh-TW" sz="300">
                <a:solidFill>
                  <a:srgbClr val="C9DAF8"/>
                </a:solidFill>
              </a:rPr>
              <a:t>        - XXX: dst_xxx</a:t>
            </a:r>
            <a:endParaRPr sz="3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C9DAF8"/>
                </a:solidFill>
              </a:rPr>
              <a:t>    relation:</a:t>
            </a:r>
            <a:endParaRPr sz="3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00FF00"/>
                </a:solidFill>
              </a:rPr>
              <a:t>network:</a:t>
            </a:r>
            <a:endParaRPr sz="3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C9DAF8"/>
                </a:solidFill>
              </a:rPr>
              <a:t>    …</a:t>
            </a:r>
            <a:endParaRPr sz="300">
              <a:solidFill>
                <a:srgbClr val="C9DAF8"/>
              </a:solidFill>
            </a:endParaRPr>
          </a:p>
        </p:txBody>
      </p:sp>
      <p:grpSp>
        <p:nvGrpSpPr>
          <p:cNvPr id="4521" name="Google Shape;4521;p71"/>
          <p:cNvGrpSpPr/>
          <p:nvPr/>
        </p:nvGrpSpPr>
        <p:grpSpPr>
          <a:xfrm>
            <a:off x="4023500" y="238526"/>
            <a:ext cx="4890228" cy="1381297"/>
            <a:chOff x="4387894" y="2309289"/>
            <a:chExt cx="3513600" cy="1284688"/>
          </a:xfrm>
        </p:grpSpPr>
        <p:sp>
          <p:nvSpPr>
            <p:cNvPr id="4522" name="Google Shape;4522;p71"/>
            <p:cNvSpPr/>
            <p:nvPr/>
          </p:nvSpPr>
          <p:spPr>
            <a:xfrm>
              <a:off x="4387894" y="2315377"/>
              <a:ext cx="3513600" cy="1278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22222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4523" name="Google Shape;4523;p71"/>
            <p:cNvSpPr txBox="1"/>
            <p:nvPr/>
          </p:nvSpPr>
          <p:spPr>
            <a:xfrm>
              <a:off x="4433125" y="2309289"/>
              <a:ext cx="2037600" cy="31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DL-based Method</a:t>
              </a:r>
              <a:endParaRPr b="1" sz="1000"/>
            </a:p>
          </p:txBody>
        </p:sp>
      </p:grpSp>
      <p:sp>
        <p:nvSpPr>
          <p:cNvPr id="4524" name="Google Shape;4524;p71"/>
          <p:cNvSpPr txBox="1"/>
          <p:nvPr>
            <p:ph idx="4294967295" type="title"/>
          </p:nvPr>
        </p:nvSpPr>
        <p:spPr>
          <a:xfrm>
            <a:off x="6900" y="-12175"/>
            <a:ext cx="401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Matcher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25" name="Google Shape;452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75" y="1386999"/>
            <a:ext cx="374200" cy="3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6" name="Google Shape;4526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625" y="1362349"/>
            <a:ext cx="423500" cy="4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7" name="Google Shape;4527;p71"/>
          <p:cNvSpPr txBox="1"/>
          <p:nvPr/>
        </p:nvSpPr>
        <p:spPr>
          <a:xfrm>
            <a:off x="43300" y="1755400"/>
            <a:ext cx="977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Windows 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Audit Logs</a:t>
            </a:r>
            <a:endParaRPr sz="1000"/>
          </a:p>
        </p:txBody>
      </p:sp>
      <p:sp>
        <p:nvSpPr>
          <p:cNvPr id="4528" name="Google Shape;4528;p71"/>
          <p:cNvSpPr txBox="1"/>
          <p:nvPr/>
        </p:nvSpPr>
        <p:spPr>
          <a:xfrm>
            <a:off x="2219075" y="1980750"/>
            <a:ext cx="125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Provenance Graph</a:t>
            </a:r>
            <a:endParaRPr sz="1000"/>
          </a:p>
        </p:txBody>
      </p:sp>
      <p:grpSp>
        <p:nvGrpSpPr>
          <p:cNvPr id="4529" name="Google Shape;4529;p71"/>
          <p:cNvGrpSpPr/>
          <p:nvPr/>
        </p:nvGrpSpPr>
        <p:grpSpPr>
          <a:xfrm>
            <a:off x="2360102" y="1116227"/>
            <a:ext cx="1002243" cy="806107"/>
            <a:chOff x="3630964" y="-26772"/>
            <a:chExt cx="1759246" cy="1407064"/>
          </a:xfrm>
        </p:grpSpPr>
        <p:grpSp>
          <p:nvGrpSpPr>
            <p:cNvPr id="4530" name="Google Shape;4530;p71"/>
            <p:cNvGrpSpPr/>
            <p:nvPr/>
          </p:nvGrpSpPr>
          <p:grpSpPr>
            <a:xfrm>
              <a:off x="3630964" y="25496"/>
              <a:ext cx="1759246" cy="1354797"/>
              <a:chOff x="381092" y="1605392"/>
              <a:chExt cx="3520605" cy="2491351"/>
            </a:xfrm>
          </p:grpSpPr>
          <p:sp>
            <p:nvSpPr>
              <p:cNvPr id="4531" name="Google Shape;4531;p71"/>
              <p:cNvSpPr/>
              <p:nvPr/>
            </p:nvSpPr>
            <p:spPr>
              <a:xfrm>
                <a:off x="2127022" y="2269592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2" name="Google Shape;4532;p71"/>
              <p:cNvSpPr/>
              <p:nvPr/>
            </p:nvSpPr>
            <p:spPr>
              <a:xfrm>
                <a:off x="1026416" y="2269592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533" name="Google Shape;4533;p71"/>
              <p:cNvCxnSpPr>
                <a:stCxn id="4532" idx="6"/>
                <a:endCxn id="4531" idx="2"/>
              </p:cNvCxnSpPr>
              <p:nvPr/>
            </p:nvCxnSpPr>
            <p:spPr>
              <a:xfrm>
                <a:off x="1281116" y="2396042"/>
                <a:ext cx="84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4534" name="Google Shape;4534;p71"/>
              <p:cNvSpPr/>
              <p:nvPr/>
            </p:nvSpPr>
            <p:spPr>
              <a:xfrm>
                <a:off x="1026416" y="2765095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5" name="Google Shape;4535;p71"/>
              <p:cNvSpPr/>
              <p:nvPr/>
            </p:nvSpPr>
            <p:spPr>
              <a:xfrm>
                <a:off x="1491111" y="2765095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6" name="Google Shape;4536;p71"/>
              <p:cNvSpPr/>
              <p:nvPr/>
            </p:nvSpPr>
            <p:spPr>
              <a:xfrm>
                <a:off x="466593" y="2765095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7" name="Google Shape;4537;p71"/>
              <p:cNvSpPr/>
              <p:nvPr/>
            </p:nvSpPr>
            <p:spPr>
              <a:xfrm>
                <a:off x="721408" y="3307263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8" name="Google Shape;4538;p71"/>
              <p:cNvSpPr/>
              <p:nvPr/>
            </p:nvSpPr>
            <p:spPr>
              <a:xfrm>
                <a:off x="564672" y="1887961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9" name="Google Shape;4539;p71"/>
              <p:cNvSpPr/>
              <p:nvPr/>
            </p:nvSpPr>
            <p:spPr>
              <a:xfrm>
                <a:off x="381092" y="2310112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0" name="Google Shape;4540;p71"/>
              <p:cNvSpPr/>
              <p:nvPr/>
            </p:nvSpPr>
            <p:spPr>
              <a:xfrm>
                <a:off x="1409822" y="3347724"/>
                <a:ext cx="336000" cy="171900"/>
              </a:xfrm>
              <a:prstGeom prst="rect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1" name="Google Shape;4541;p71"/>
              <p:cNvSpPr/>
              <p:nvPr/>
            </p:nvSpPr>
            <p:spPr>
              <a:xfrm>
                <a:off x="2086377" y="2846018"/>
                <a:ext cx="336000" cy="171900"/>
              </a:xfrm>
              <a:prstGeom prst="rect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2" name="Google Shape;4542;p71"/>
              <p:cNvSpPr/>
              <p:nvPr/>
            </p:nvSpPr>
            <p:spPr>
              <a:xfrm>
                <a:off x="2127022" y="3341520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3" name="Google Shape;4543;p71"/>
              <p:cNvSpPr/>
              <p:nvPr/>
            </p:nvSpPr>
            <p:spPr>
              <a:xfrm>
                <a:off x="1100466" y="3782958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4" name="Google Shape;4544;p71"/>
              <p:cNvSpPr/>
              <p:nvPr/>
            </p:nvSpPr>
            <p:spPr>
              <a:xfrm>
                <a:off x="3078442" y="2845479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5" name="Google Shape;4545;p71"/>
              <p:cNvSpPr/>
              <p:nvPr/>
            </p:nvSpPr>
            <p:spPr>
              <a:xfrm>
                <a:off x="3078442" y="3080388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6" name="Google Shape;4546;p71"/>
              <p:cNvSpPr/>
              <p:nvPr/>
            </p:nvSpPr>
            <p:spPr>
              <a:xfrm>
                <a:off x="3078442" y="3315297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7" name="Google Shape;4547;p71"/>
              <p:cNvSpPr/>
              <p:nvPr/>
            </p:nvSpPr>
            <p:spPr>
              <a:xfrm>
                <a:off x="3078442" y="3550207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8" name="Google Shape;4548;p71"/>
              <p:cNvSpPr/>
              <p:nvPr/>
            </p:nvSpPr>
            <p:spPr>
              <a:xfrm>
                <a:off x="3078442" y="3843843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9" name="Google Shape;4549;p71"/>
              <p:cNvSpPr/>
              <p:nvPr/>
            </p:nvSpPr>
            <p:spPr>
              <a:xfrm>
                <a:off x="3646883" y="3594464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0" name="Google Shape;4550;p71"/>
              <p:cNvSpPr/>
              <p:nvPr/>
            </p:nvSpPr>
            <p:spPr>
              <a:xfrm>
                <a:off x="3646883" y="3888101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551" name="Google Shape;4551;p71"/>
              <p:cNvCxnSpPr>
                <a:stCxn id="4532" idx="0"/>
                <a:endCxn id="4552" idx="1"/>
              </p:cNvCxnSpPr>
              <p:nvPr/>
            </p:nvCxnSpPr>
            <p:spPr>
              <a:xfrm rot="10800000">
                <a:off x="1038866" y="1605392"/>
                <a:ext cx="114900" cy="66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553" name="Google Shape;4553;p71"/>
              <p:cNvCxnSpPr>
                <a:stCxn id="4532" idx="1"/>
                <a:endCxn id="4538" idx="5"/>
              </p:cNvCxnSpPr>
              <p:nvPr/>
            </p:nvCxnSpPr>
            <p:spPr>
              <a:xfrm rot="10800000">
                <a:off x="782016" y="2103829"/>
                <a:ext cx="281700" cy="202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554" name="Google Shape;4554;p71"/>
              <p:cNvCxnSpPr>
                <a:stCxn id="4532" idx="2"/>
                <a:endCxn id="4539" idx="3"/>
              </p:cNvCxnSpPr>
              <p:nvPr/>
            </p:nvCxnSpPr>
            <p:spPr>
              <a:xfrm rot="10800000">
                <a:off x="635816" y="2396042"/>
                <a:ext cx="390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555" name="Google Shape;4555;p71"/>
              <p:cNvCxnSpPr>
                <a:stCxn id="4532" idx="3"/>
                <a:endCxn id="4536" idx="7"/>
              </p:cNvCxnSpPr>
              <p:nvPr/>
            </p:nvCxnSpPr>
            <p:spPr>
              <a:xfrm flipH="1">
                <a:off x="683916" y="2485456"/>
                <a:ext cx="379800" cy="31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556" name="Google Shape;4556;p71"/>
              <p:cNvCxnSpPr>
                <a:stCxn id="4532" idx="4"/>
                <a:endCxn id="4534" idx="0"/>
              </p:cNvCxnSpPr>
              <p:nvPr/>
            </p:nvCxnSpPr>
            <p:spPr>
              <a:xfrm>
                <a:off x="1153766" y="2522492"/>
                <a:ext cx="0" cy="24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557" name="Google Shape;4557;p71"/>
              <p:cNvCxnSpPr>
                <a:stCxn id="4534" idx="3"/>
                <a:endCxn id="4537" idx="7"/>
              </p:cNvCxnSpPr>
              <p:nvPr/>
            </p:nvCxnSpPr>
            <p:spPr>
              <a:xfrm flipH="1">
                <a:off x="938916" y="2980958"/>
                <a:ext cx="124800" cy="36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558" name="Google Shape;4558;p71"/>
              <p:cNvCxnSpPr>
                <a:stCxn id="4534" idx="5"/>
                <a:endCxn id="4540" idx="0"/>
              </p:cNvCxnSpPr>
              <p:nvPr/>
            </p:nvCxnSpPr>
            <p:spPr>
              <a:xfrm>
                <a:off x="1243817" y="2980958"/>
                <a:ext cx="333900" cy="366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559" name="Google Shape;4559;p71"/>
              <p:cNvCxnSpPr>
                <a:stCxn id="4534" idx="6"/>
                <a:endCxn id="4535" idx="2"/>
              </p:cNvCxnSpPr>
              <p:nvPr/>
            </p:nvCxnSpPr>
            <p:spPr>
              <a:xfrm>
                <a:off x="1281116" y="2891545"/>
                <a:ext cx="210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560" name="Google Shape;4560;p71"/>
              <p:cNvCxnSpPr>
                <a:stCxn id="4537" idx="5"/>
                <a:endCxn id="4543" idx="1"/>
              </p:cNvCxnSpPr>
              <p:nvPr/>
            </p:nvCxnSpPr>
            <p:spPr>
              <a:xfrm>
                <a:off x="938808" y="3523126"/>
                <a:ext cx="198900" cy="297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561" name="Google Shape;4561;p71"/>
              <p:cNvCxnSpPr>
                <a:stCxn id="4542" idx="2"/>
                <a:endCxn id="4540" idx="3"/>
              </p:cNvCxnSpPr>
              <p:nvPr/>
            </p:nvCxnSpPr>
            <p:spPr>
              <a:xfrm rot="10800000">
                <a:off x="1745722" y="3433770"/>
                <a:ext cx="381300" cy="3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562" name="Google Shape;4562;p71"/>
              <p:cNvCxnSpPr>
                <a:stCxn id="4531" idx="6"/>
                <a:endCxn id="4544" idx="1"/>
              </p:cNvCxnSpPr>
              <p:nvPr/>
            </p:nvCxnSpPr>
            <p:spPr>
              <a:xfrm>
                <a:off x="2381722" y="2396042"/>
                <a:ext cx="696600" cy="53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563" name="Google Shape;4563;p71"/>
              <p:cNvCxnSpPr>
                <a:stCxn id="4531" idx="6"/>
                <a:endCxn id="4546" idx="1"/>
              </p:cNvCxnSpPr>
              <p:nvPr/>
            </p:nvCxnSpPr>
            <p:spPr>
              <a:xfrm>
                <a:off x="2381722" y="2396042"/>
                <a:ext cx="696600" cy="1005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564" name="Google Shape;4564;p71"/>
              <p:cNvCxnSpPr>
                <a:stCxn id="4531" idx="6"/>
                <a:endCxn id="4545" idx="1"/>
              </p:cNvCxnSpPr>
              <p:nvPr/>
            </p:nvCxnSpPr>
            <p:spPr>
              <a:xfrm>
                <a:off x="2381722" y="2396042"/>
                <a:ext cx="696600" cy="770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565" name="Google Shape;4565;p71"/>
              <p:cNvCxnSpPr>
                <a:stCxn id="4531" idx="6"/>
                <a:endCxn id="4547" idx="2"/>
              </p:cNvCxnSpPr>
              <p:nvPr/>
            </p:nvCxnSpPr>
            <p:spPr>
              <a:xfrm>
                <a:off x="2381722" y="2396042"/>
                <a:ext cx="696600" cy="1280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566" name="Google Shape;4566;p71"/>
              <p:cNvCxnSpPr>
                <a:stCxn id="4531" idx="6"/>
                <a:endCxn id="4548" idx="2"/>
              </p:cNvCxnSpPr>
              <p:nvPr/>
            </p:nvCxnSpPr>
            <p:spPr>
              <a:xfrm>
                <a:off x="2381722" y="2396042"/>
                <a:ext cx="696600" cy="157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567" name="Google Shape;4567;p71"/>
              <p:cNvCxnSpPr>
                <a:stCxn id="4542" idx="0"/>
                <a:endCxn id="4541" idx="2"/>
              </p:cNvCxnSpPr>
              <p:nvPr/>
            </p:nvCxnSpPr>
            <p:spPr>
              <a:xfrm rot="10800000">
                <a:off x="2254372" y="3017820"/>
                <a:ext cx="0" cy="32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568" name="Google Shape;4568;p71"/>
              <p:cNvCxnSpPr>
                <a:stCxn id="4547" idx="6"/>
                <a:endCxn id="4549" idx="0"/>
              </p:cNvCxnSpPr>
              <p:nvPr/>
            </p:nvCxnSpPr>
            <p:spPr>
              <a:xfrm flipH="1" rot="10800000">
                <a:off x="3333142" y="3594457"/>
                <a:ext cx="441000" cy="82200"/>
              </a:xfrm>
              <a:prstGeom prst="curvedConnector4">
                <a:avLst>
                  <a:gd fmla="val 35572" name="adj1"/>
                  <a:gd fmla="val 1029846" name="adj2"/>
                </a:avLst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569" name="Google Shape;4569;p71"/>
              <p:cNvCxnSpPr>
                <a:stCxn id="4547" idx="6"/>
                <a:endCxn id="4549" idx="2"/>
              </p:cNvCxnSpPr>
              <p:nvPr/>
            </p:nvCxnSpPr>
            <p:spPr>
              <a:xfrm>
                <a:off x="3333142" y="3676657"/>
                <a:ext cx="441000" cy="89700"/>
              </a:xfrm>
              <a:prstGeom prst="curvedConnector4">
                <a:avLst>
                  <a:gd fmla="val 35572" name="adj1"/>
                  <a:gd fmla="val 952121" name="adj2"/>
                </a:avLst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570" name="Google Shape;4570;p71"/>
              <p:cNvCxnSpPr>
                <a:stCxn id="4548" idx="6"/>
                <a:endCxn id="4550" idx="0"/>
              </p:cNvCxnSpPr>
              <p:nvPr/>
            </p:nvCxnSpPr>
            <p:spPr>
              <a:xfrm flipH="1" rot="10800000">
                <a:off x="3333142" y="3888093"/>
                <a:ext cx="441000" cy="82200"/>
              </a:xfrm>
              <a:prstGeom prst="curvedConnector4">
                <a:avLst>
                  <a:gd fmla="val 35572" name="adj1"/>
                  <a:gd fmla="val 1029846" name="adj2"/>
                </a:avLst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571" name="Google Shape;4571;p71"/>
              <p:cNvCxnSpPr>
                <a:stCxn id="4548" idx="6"/>
                <a:endCxn id="4550" idx="2"/>
              </p:cNvCxnSpPr>
              <p:nvPr/>
            </p:nvCxnSpPr>
            <p:spPr>
              <a:xfrm>
                <a:off x="3333142" y="3970293"/>
                <a:ext cx="441000" cy="89700"/>
              </a:xfrm>
              <a:prstGeom prst="curvedConnector4">
                <a:avLst>
                  <a:gd fmla="val 35572" name="adj1"/>
                  <a:gd fmla="val 952121" name="adj2"/>
                </a:avLst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572" name="Google Shape;4572;p71"/>
              <p:cNvCxnSpPr>
                <a:stCxn id="4534" idx="5"/>
                <a:endCxn id="4540" idx="1"/>
              </p:cNvCxnSpPr>
              <p:nvPr/>
            </p:nvCxnSpPr>
            <p:spPr>
              <a:xfrm>
                <a:off x="1243817" y="2980958"/>
                <a:ext cx="165900" cy="45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573" name="Google Shape;4573;p71"/>
              <p:cNvCxnSpPr>
                <a:stCxn id="4532" idx="3"/>
                <a:endCxn id="4536" idx="0"/>
              </p:cNvCxnSpPr>
              <p:nvPr/>
            </p:nvCxnSpPr>
            <p:spPr>
              <a:xfrm flipH="1">
                <a:off x="593916" y="2485456"/>
                <a:ext cx="469800" cy="279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574" name="Google Shape;4574;p71"/>
              <p:cNvCxnSpPr>
                <a:stCxn id="4532" idx="0"/>
                <a:endCxn id="4552" idx="2"/>
              </p:cNvCxnSpPr>
              <p:nvPr/>
            </p:nvCxnSpPr>
            <p:spPr>
              <a:xfrm flipH="1" rot="10800000">
                <a:off x="1153766" y="1701392"/>
                <a:ext cx="99000" cy="56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575" name="Google Shape;4575;p71"/>
              <p:cNvCxnSpPr>
                <a:stCxn id="4532" idx="0"/>
                <a:endCxn id="4552" idx="3"/>
              </p:cNvCxnSpPr>
              <p:nvPr/>
            </p:nvCxnSpPr>
            <p:spPr>
              <a:xfrm flipH="1" rot="10800000">
                <a:off x="1153766" y="1605392"/>
                <a:ext cx="312900" cy="66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576" name="Google Shape;4576;p71"/>
              <p:cNvCxnSpPr>
                <a:stCxn id="4531" idx="6"/>
                <a:endCxn id="4577" idx="1"/>
              </p:cNvCxnSpPr>
              <p:nvPr/>
            </p:nvCxnSpPr>
            <p:spPr>
              <a:xfrm>
                <a:off x="2381722" y="2396042"/>
                <a:ext cx="696600" cy="30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578" name="Google Shape;4578;p71"/>
              <p:cNvCxnSpPr>
                <a:stCxn id="4531" idx="6"/>
                <a:endCxn id="4579" idx="1"/>
              </p:cNvCxnSpPr>
              <p:nvPr/>
            </p:nvCxnSpPr>
            <p:spPr>
              <a:xfrm flipH="1" rot="10800000">
                <a:off x="2381722" y="2226842"/>
                <a:ext cx="696600" cy="169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580" name="Google Shape;4580;p71"/>
              <p:cNvCxnSpPr>
                <a:stCxn id="4531" idx="6"/>
                <a:endCxn id="4581" idx="1"/>
              </p:cNvCxnSpPr>
              <p:nvPr/>
            </p:nvCxnSpPr>
            <p:spPr>
              <a:xfrm>
                <a:off x="2381722" y="2396042"/>
                <a:ext cx="696600" cy="6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582" name="Google Shape;4582;p71"/>
              <p:cNvCxnSpPr>
                <a:stCxn id="4531" idx="6"/>
                <a:endCxn id="4583" idx="1"/>
              </p:cNvCxnSpPr>
              <p:nvPr/>
            </p:nvCxnSpPr>
            <p:spPr>
              <a:xfrm flipH="1" rot="10800000">
                <a:off x="2381722" y="1973942"/>
                <a:ext cx="656100" cy="422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584" name="Google Shape;4584;p71"/>
              <p:cNvCxnSpPr>
                <a:stCxn id="4531" idx="6"/>
                <a:endCxn id="4585" idx="1"/>
              </p:cNvCxnSpPr>
              <p:nvPr/>
            </p:nvCxnSpPr>
            <p:spPr>
              <a:xfrm flipH="1" rot="10800000">
                <a:off x="2381722" y="1698242"/>
                <a:ext cx="696600" cy="697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4585" name="Google Shape;4585;p71"/>
              <p:cNvSpPr/>
              <p:nvPr/>
            </p:nvSpPr>
            <p:spPr>
              <a:xfrm>
                <a:off x="3078442" y="1612204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3" name="Google Shape;4583;p71"/>
              <p:cNvSpPr/>
              <p:nvPr/>
            </p:nvSpPr>
            <p:spPr>
              <a:xfrm>
                <a:off x="3037797" y="1887961"/>
                <a:ext cx="336000" cy="171900"/>
              </a:xfrm>
              <a:prstGeom prst="rect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9" name="Google Shape;4579;p71"/>
              <p:cNvSpPr/>
              <p:nvPr/>
            </p:nvSpPr>
            <p:spPr>
              <a:xfrm>
                <a:off x="3078442" y="2140750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1" name="Google Shape;4581;p71"/>
              <p:cNvSpPr/>
              <p:nvPr/>
            </p:nvSpPr>
            <p:spPr>
              <a:xfrm>
                <a:off x="3078442" y="2375660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7" name="Google Shape;4577;p71"/>
              <p:cNvSpPr/>
              <p:nvPr/>
            </p:nvSpPr>
            <p:spPr>
              <a:xfrm>
                <a:off x="3078442" y="2610569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52" name="Google Shape;4552;p71"/>
            <p:cNvSpPr/>
            <p:nvPr/>
          </p:nvSpPr>
          <p:spPr>
            <a:xfrm>
              <a:off x="3959640" y="-26772"/>
              <a:ext cx="213809" cy="104494"/>
            </a:xfrm>
            <a:prstGeom prst="flowChartDecision">
              <a:avLst/>
            </a:prstGeom>
            <a:noFill/>
            <a:ln cap="flat" cmpd="sng" w="2857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86" name="Google Shape;4586;p71"/>
          <p:cNvGrpSpPr/>
          <p:nvPr/>
        </p:nvGrpSpPr>
        <p:grpSpPr>
          <a:xfrm>
            <a:off x="8347300" y="999801"/>
            <a:ext cx="503100" cy="668999"/>
            <a:chOff x="4772600" y="3091226"/>
            <a:chExt cx="503100" cy="668999"/>
          </a:xfrm>
        </p:grpSpPr>
        <p:pic>
          <p:nvPicPr>
            <p:cNvPr id="4587" name="Google Shape;4587;p7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00600" y="3091226"/>
              <a:ext cx="423500" cy="42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88" name="Google Shape;4588;p71"/>
            <p:cNvSpPr txBox="1"/>
            <p:nvPr/>
          </p:nvSpPr>
          <p:spPr>
            <a:xfrm>
              <a:off x="4772600" y="3437125"/>
              <a:ext cx="5031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/>
                <a:t>FFNN</a:t>
              </a:r>
              <a:endParaRPr sz="900"/>
            </a:p>
          </p:txBody>
        </p:sp>
      </p:grpSp>
      <p:grpSp>
        <p:nvGrpSpPr>
          <p:cNvPr id="4589" name="Google Shape;4589;p71"/>
          <p:cNvGrpSpPr/>
          <p:nvPr/>
        </p:nvGrpSpPr>
        <p:grpSpPr>
          <a:xfrm>
            <a:off x="4208366" y="1034517"/>
            <a:ext cx="747934" cy="498222"/>
            <a:chOff x="6687088" y="2967117"/>
            <a:chExt cx="1009629" cy="687487"/>
          </a:xfrm>
        </p:grpSpPr>
        <p:grpSp>
          <p:nvGrpSpPr>
            <p:cNvPr id="4590" name="Google Shape;4590;p71"/>
            <p:cNvGrpSpPr/>
            <p:nvPr/>
          </p:nvGrpSpPr>
          <p:grpSpPr>
            <a:xfrm>
              <a:off x="6687088" y="2967117"/>
              <a:ext cx="1002300" cy="317600"/>
              <a:chOff x="2193900" y="4331067"/>
              <a:chExt cx="1002300" cy="317600"/>
            </a:xfrm>
          </p:grpSpPr>
          <p:grpSp>
            <p:nvGrpSpPr>
              <p:cNvPr id="4591" name="Google Shape;4591;p71"/>
              <p:cNvGrpSpPr/>
              <p:nvPr/>
            </p:nvGrpSpPr>
            <p:grpSpPr>
              <a:xfrm>
                <a:off x="2345400" y="4331067"/>
                <a:ext cx="850800" cy="210000"/>
                <a:chOff x="863475" y="3440001"/>
                <a:chExt cx="850800" cy="210000"/>
              </a:xfrm>
            </p:grpSpPr>
            <p:sp>
              <p:nvSpPr>
                <p:cNvPr id="4592" name="Google Shape;4592;p71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593" name="Google Shape;4593;p71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4594" name="Google Shape;4594;p71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4595" name="Google Shape;4595;p71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4596" name="Google Shape;4596;p71"/>
                    <p:cNvCxnSpPr>
                      <a:stCxn id="4595" idx="6"/>
                      <a:endCxn id="4597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4597" name="Google Shape;4597;p71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4598" name="Google Shape;4598;p71"/>
              <p:cNvGrpSpPr/>
              <p:nvPr/>
            </p:nvGrpSpPr>
            <p:grpSpPr>
              <a:xfrm>
                <a:off x="2269650" y="4384867"/>
                <a:ext cx="850800" cy="210000"/>
                <a:chOff x="863475" y="3440001"/>
                <a:chExt cx="850800" cy="210000"/>
              </a:xfrm>
            </p:grpSpPr>
            <p:sp>
              <p:nvSpPr>
                <p:cNvPr id="4599" name="Google Shape;4599;p71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600" name="Google Shape;4600;p71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4601" name="Google Shape;4601;p71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4602" name="Google Shape;4602;p71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4603" name="Google Shape;4603;p71"/>
                    <p:cNvCxnSpPr>
                      <a:stCxn id="4602" idx="6"/>
                      <a:endCxn id="4604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4604" name="Google Shape;4604;p71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4605" name="Google Shape;4605;p71"/>
              <p:cNvGrpSpPr/>
              <p:nvPr/>
            </p:nvGrpSpPr>
            <p:grpSpPr>
              <a:xfrm>
                <a:off x="2193900" y="4438667"/>
                <a:ext cx="850800" cy="210000"/>
                <a:chOff x="863475" y="3440001"/>
                <a:chExt cx="850800" cy="210000"/>
              </a:xfrm>
            </p:grpSpPr>
            <p:sp>
              <p:nvSpPr>
                <p:cNvPr id="4606" name="Google Shape;4606;p71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607" name="Google Shape;4607;p71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4608" name="Google Shape;4608;p71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4609" name="Google Shape;4609;p71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4610" name="Google Shape;4610;p71"/>
                    <p:cNvCxnSpPr>
                      <a:stCxn id="4609" idx="6"/>
                      <a:endCxn id="4611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4611" name="Google Shape;4611;p71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4612" name="Google Shape;4612;p71"/>
            <p:cNvSpPr txBox="1"/>
            <p:nvPr/>
          </p:nvSpPr>
          <p:spPr>
            <a:xfrm>
              <a:off x="6845917" y="3208504"/>
              <a:ext cx="850800" cy="4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/>
                <a:t>Triplets</a:t>
              </a:r>
              <a:endParaRPr sz="900"/>
            </a:p>
          </p:txBody>
        </p:sp>
      </p:grpSp>
      <p:pic>
        <p:nvPicPr>
          <p:cNvPr id="4613" name="Google Shape;4613;p71"/>
          <p:cNvPicPr preferRelativeResize="0"/>
          <p:nvPr/>
        </p:nvPicPr>
        <p:blipFill rotWithShape="1">
          <a:blip r:embed="rId6">
            <a:alphaModFix/>
          </a:blip>
          <a:srcRect b="0" l="0" r="58932" t="0"/>
          <a:stretch/>
        </p:blipFill>
        <p:spPr>
          <a:xfrm>
            <a:off x="4284650" y="3107462"/>
            <a:ext cx="563400" cy="5273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14" name="Google Shape;4614;p71"/>
          <p:cNvGrpSpPr/>
          <p:nvPr/>
        </p:nvGrpSpPr>
        <p:grpSpPr>
          <a:xfrm>
            <a:off x="96409" y="4165681"/>
            <a:ext cx="1150066" cy="936457"/>
            <a:chOff x="325009" y="3683593"/>
            <a:chExt cx="1150066" cy="936457"/>
          </a:xfrm>
        </p:grpSpPr>
        <p:grpSp>
          <p:nvGrpSpPr>
            <p:cNvPr id="4615" name="Google Shape;4615;p71"/>
            <p:cNvGrpSpPr/>
            <p:nvPr/>
          </p:nvGrpSpPr>
          <p:grpSpPr>
            <a:xfrm>
              <a:off x="325009" y="3683593"/>
              <a:ext cx="977391" cy="454538"/>
              <a:chOff x="6131147" y="2007588"/>
              <a:chExt cx="2026941" cy="863813"/>
            </a:xfrm>
          </p:grpSpPr>
          <p:sp>
            <p:nvSpPr>
              <p:cNvPr id="4616" name="Google Shape;4616;p71"/>
              <p:cNvSpPr/>
              <p:nvPr/>
            </p:nvSpPr>
            <p:spPr>
              <a:xfrm>
                <a:off x="6131147" y="2287762"/>
                <a:ext cx="328200" cy="328200"/>
              </a:xfrm>
              <a:prstGeom prst="ellipse">
                <a:avLst/>
              </a:prstGeom>
              <a:solidFill>
                <a:srgbClr val="C488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7" name="Google Shape;4617;p71"/>
              <p:cNvSpPr/>
              <p:nvPr/>
            </p:nvSpPr>
            <p:spPr>
              <a:xfrm>
                <a:off x="6963188" y="2007588"/>
                <a:ext cx="328200" cy="328200"/>
              </a:xfrm>
              <a:prstGeom prst="ellipse">
                <a:avLst/>
              </a:prstGeom>
              <a:solidFill>
                <a:srgbClr val="C488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8" name="Google Shape;4618;p71"/>
              <p:cNvSpPr/>
              <p:nvPr/>
            </p:nvSpPr>
            <p:spPr>
              <a:xfrm>
                <a:off x="6963188" y="2543200"/>
                <a:ext cx="328200" cy="328200"/>
              </a:xfrm>
              <a:prstGeom prst="ellipse">
                <a:avLst/>
              </a:prstGeom>
              <a:solidFill>
                <a:srgbClr val="C488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619" name="Google Shape;4619;p71"/>
              <p:cNvCxnSpPr>
                <a:stCxn id="4616" idx="6"/>
                <a:endCxn id="4617" idx="2"/>
              </p:cNvCxnSpPr>
              <p:nvPr/>
            </p:nvCxnSpPr>
            <p:spPr>
              <a:xfrm flipH="1" rot="10800000">
                <a:off x="6459347" y="2171662"/>
                <a:ext cx="503700" cy="280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620" name="Google Shape;4620;p71"/>
              <p:cNvCxnSpPr>
                <a:stCxn id="4616" idx="6"/>
                <a:endCxn id="4618" idx="2"/>
              </p:cNvCxnSpPr>
              <p:nvPr/>
            </p:nvCxnSpPr>
            <p:spPr>
              <a:xfrm>
                <a:off x="6459347" y="2451862"/>
                <a:ext cx="503700" cy="255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4621" name="Google Shape;4621;p71"/>
              <p:cNvSpPr/>
              <p:nvPr/>
            </p:nvSpPr>
            <p:spPr>
              <a:xfrm>
                <a:off x="7829887" y="2035548"/>
                <a:ext cx="328200" cy="223050"/>
              </a:xfrm>
              <a:prstGeom prst="flowChartPreparation">
                <a:avLst/>
              </a:prstGeom>
              <a:solidFill>
                <a:srgbClr val="3C78D8"/>
              </a:solidFill>
              <a:ln cap="flat" cmpd="sng" w="2857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622" name="Google Shape;4622;p71"/>
              <p:cNvCxnSpPr>
                <a:stCxn id="4617" idx="6"/>
                <a:endCxn id="4621" idx="0"/>
              </p:cNvCxnSpPr>
              <p:nvPr/>
            </p:nvCxnSpPr>
            <p:spPr>
              <a:xfrm flipH="1" rot="10800000">
                <a:off x="7291388" y="2035488"/>
                <a:ext cx="702600" cy="136200"/>
              </a:xfrm>
              <a:prstGeom prst="curvedConnector4">
                <a:avLst>
                  <a:gd fmla="val 38322" name="adj1"/>
                  <a:gd fmla="val 128045" name="adj2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623" name="Google Shape;4623;p71"/>
              <p:cNvCxnSpPr>
                <a:stCxn id="4617" idx="6"/>
                <a:endCxn id="4621" idx="2"/>
              </p:cNvCxnSpPr>
              <p:nvPr/>
            </p:nvCxnSpPr>
            <p:spPr>
              <a:xfrm>
                <a:off x="7291388" y="2171688"/>
                <a:ext cx="702600" cy="87000"/>
              </a:xfrm>
              <a:prstGeom prst="curvedConnector4">
                <a:avLst>
                  <a:gd fmla="val 38322" name="adj1"/>
                  <a:gd fmla="val 104648" name="adj2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4624" name="Google Shape;4624;p71"/>
              <p:cNvSpPr/>
              <p:nvPr/>
            </p:nvSpPr>
            <p:spPr>
              <a:xfrm>
                <a:off x="7829887" y="2645148"/>
                <a:ext cx="328200" cy="223050"/>
              </a:xfrm>
              <a:prstGeom prst="flowChartPreparation">
                <a:avLst/>
              </a:prstGeom>
              <a:solidFill>
                <a:srgbClr val="3C78D8"/>
              </a:solidFill>
              <a:ln cap="flat" cmpd="sng" w="2857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625" name="Google Shape;4625;p71"/>
              <p:cNvCxnSpPr>
                <a:stCxn id="4618" idx="6"/>
                <a:endCxn id="4624" idx="0"/>
              </p:cNvCxnSpPr>
              <p:nvPr/>
            </p:nvCxnSpPr>
            <p:spPr>
              <a:xfrm flipH="1" rot="10800000">
                <a:off x="7291388" y="2645200"/>
                <a:ext cx="702600" cy="62100"/>
              </a:xfrm>
              <a:prstGeom prst="curvedConnector4">
                <a:avLst>
                  <a:gd fmla="val 38322" name="adj1"/>
                  <a:gd fmla="val 213016" name="adj2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626" name="Google Shape;4626;p71"/>
              <p:cNvCxnSpPr>
                <a:stCxn id="4618" idx="6"/>
                <a:endCxn id="4624" idx="2"/>
              </p:cNvCxnSpPr>
              <p:nvPr/>
            </p:nvCxnSpPr>
            <p:spPr>
              <a:xfrm>
                <a:off x="7291388" y="2707300"/>
                <a:ext cx="702600" cy="160800"/>
              </a:xfrm>
              <a:prstGeom prst="curvedConnector4">
                <a:avLst>
                  <a:gd fmla="val 38322" name="adj1"/>
                  <a:gd fmla="val 121663" name="adj2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sp>
          <p:nvSpPr>
            <p:cNvPr id="4627" name="Google Shape;4627;p71"/>
            <p:cNvSpPr txBox="1"/>
            <p:nvPr/>
          </p:nvSpPr>
          <p:spPr>
            <a:xfrm>
              <a:off x="362675" y="4127450"/>
              <a:ext cx="1112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/>
                <a:t>TTP graph</a:t>
              </a:r>
              <a:endParaRPr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/>
                <a:t>(T1070.005)</a:t>
              </a:r>
              <a:endParaRPr sz="1000"/>
            </a:p>
          </p:txBody>
        </p:sp>
      </p:grpSp>
      <p:pic>
        <p:nvPicPr>
          <p:cNvPr id="4628" name="Google Shape;4628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15125" y="3127752"/>
            <a:ext cx="503100" cy="5030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29" name="Google Shape;4629;p71"/>
          <p:cNvCxnSpPr>
            <a:stCxn id="4613" idx="3"/>
            <a:endCxn id="4630" idx="1"/>
          </p:cNvCxnSpPr>
          <p:nvPr/>
        </p:nvCxnSpPr>
        <p:spPr>
          <a:xfrm>
            <a:off x="4848050" y="3371147"/>
            <a:ext cx="352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631" name="Google Shape;4631;p71"/>
          <p:cNvGrpSpPr/>
          <p:nvPr/>
        </p:nvGrpSpPr>
        <p:grpSpPr>
          <a:xfrm>
            <a:off x="6432025" y="3070175"/>
            <a:ext cx="711125" cy="618225"/>
            <a:chOff x="1526875" y="4128700"/>
            <a:chExt cx="711125" cy="618225"/>
          </a:xfrm>
        </p:grpSpPr>
        <p:sp>
          <p:nvSpPr>
            <p:cNvPr id="4632" name="Google Shape;4632;p71"/>
            <p:cNvSpPr txBox="1"/>
            <p:nvPr/>
          </p:nvSpPr>
          <p:spPr>
            <a:xfrm>
              <a:off x="1637100" y="4128700"/>
              <a:ext cx="600900" cy="492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selection</a:t>
              </a:r>
              <a:r>
                <a:rPr lang="zh-TW" sz="400">
                  <a:solidFill>
                    <a:srgbClr val="6AA84F"/>
                  </a:solidFill>
                </a:rPr>
                <a:t>:</a:t>
              </a:r>
              <a:endParaRPr sz="400">
                <a:solidFill>
                  <a:srgbClr val="6AA84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434343"/>
                  </a:solidFill>
                </a:rPr>
                <a:t>    - ZZZ: ^A.*B$</a:t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filter:</a:t>
              </a:r>
              <a:endParaRPr sz="400">
                <a:solidFill>
                  <a:srgbClr val="38761D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C9DAF8"/>
                  </a:solidFill>
                </a:rPr>
                <a:t>   </a:t>
              </a:r>
              <a:r>
                <a:rPr lang="zh-TW" sz="400">
                  <a:solidFill>
                    <a:srgbClr val="434343"/>
                  </a:solidFill>
                </a:rPr>
                <a:t> - XXX: ^(?=.*H)(?=.*I).*$</a:t>
              </a:r>
              <a:endParaRPr sz="400">
                <a:solidFill>
                  <a:srgbClr val="434343"/>
                </a:solidFill>
              </a:endParaRPr>
            </a:p>
          </p:txBody>
        </p:sp>
        <p:sp>
          <p:nvSpPr>
            <p:cNvPr id="4633" name="Google Shape;4633;p71"/>
            <p:cNvSpPr txBox="1"/>
            <p:nvPr/>
          </p:nvSpPr>
          <p:spPr>
            <a:xfrm>
              <a:off x="1593000" y="4182500"/>
              <a:ext cx="600900" cy="492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selection</a:t>
              </a:r>
              <a:r>
                <a:rPr lang="zh-TW" sz="400">
                  <a:solidFill>
                    <a:srgbClr val="6AA84F"/>
                  </a:solidFill>
                </a:rPr>
                <a:t>:</a:t>
              </a:r>
              <a:endParaRPr sz="400">
                <a:solidFill>
                  <a:srgbClr val="6AA84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434343"/>
                  </a:solidFill>
                </a:rPr>
                <a:t>    - ZZZ: ^A.*B$</a:t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filter:</a:t>
              </a:r>
              <a:endParaRPr sz="400">
                <a:solidFill>
                  <a:srgbClr val="38761D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C9DAF8"/>
                  </a:solidFill>
                </a:rPr>
                <a:t>   </a:t>
              </a:r>
              <a:r>
                <a:rPr lang="zh-TW" sz="400">
                  <a:solidFill>
                    <a:srgbClr val="434343"/>
                  </a:solidFill>
                </a:rPr>
                <a:t> - XXX: ^(?=.*H)(?=.*I).*$</a:t>
              </a:r>
              <a:endParaRPr sz="400">
                <a:solidFill>
                  <a:srgbClr val="434343"/>
                </a:solidFill>
              </a:endParaRPr>
            </a:p>
          </p:txBody>
        </p:sp>
        <p:sp>
          <p:nvSpPr>
            <p:cNvPr id="4634" name="Google Shape;4634;p71"/>
            <p:cNvSpPr txBox="1"/>
            <p:nvPr/>
          </p:nvSpPr>
          <p:spPr>
            <a:xfrm>
              <a:off x="1526875" y="4254325"/>
              <a:ext cx="600900" cy="492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selection</a:t>
              </a:r>
              <a:r>
                <a:rPr lang="zh-TW" sz="400">
                  <a:solidFill>
                    <a:srgbClr val="6AA84F"/>
                  </a:solidFill>
                </a:rPr>
                <a:t>:</a:t>
              </a:r>
              <a:endParaRPr sz="400">
                <a:solidFill>
                  <a:srgbClr val="6AA84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434343"/>
                  </a:solidFill>
                </a:rPr>
                <a:t>    - ZZZ: ^A.*B$</a:t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filter:</a:t>
              </a:r>
              <a:endParaRPr sz="400">
                <a:solidFill>
                  <a:srgbClr val="38761D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C9DAF8"/>
                  </a:solidFill>
                </a:rPr>
                <a:t>   </a:t>
              </a:r>
              <a:r>
                <a:rPr lang="zh-TW" sz="400">
                  <a:solidFill>
                    <a:srgbClr val="434343"/>
                  </a:solidFill>
                </a:rPr>
                <a:t> - XXX: ^(?=.*H)(?=.*I).*$</a:t>
              </a:r>
              <a:endParaRPr sz="400">
                <a:solidFill>
                  <a:srgbClr val="434343"/>
                </a:solidFill>
              </a:endParaRPr>
            </a:p>
          </p:txBody>
        </p:sp>
      </p:grpSp>
      <p:grpSp>
        <p:nvGrpSpPr>
          <p:cNvPr id="4635" name="Google Shape;4635;p71"/>
          <p:cNvGrpSpPr/>
          <p:nvPr/>
        </p:nvGrpSpPr>
        <p:grpSpPr>
          <a:xfrm>
            <a:off x="4210707" y="2309160"/>
            <a:ext cx="742548" cy="504858"/>
            <a:chOff x="6687088" y="2967117"/>
            <a:chExt cx="1003036" cy="621593"/>
          </a:xfrm>
        </p:grpSpPr>
        <p:grpSp>
          <p:nvGrpSpPr>
            <p:cNvPr id="4636" name="Google Shape;4636;p71"/>
            <p:cNvGrpSpPr/>
            <p:nvPr/>
          </p:nvGrpSpPr>
          <p:grpSpPr>
            <a:xfrm>
              <a:off x="6687088" y="2967117"/>
              <a:ext cx="1002300" cy="317600"/>
              <a:chOff x="2193900" y="4331067"/>
              <a:chExt cx="1002300" cy="317600"/>
            </a:xfrm>
          </p:grpSpPr>
          <p:grpSp>
            <p:nvGrpSpPr>
              <p:cNvPr id="4637" name="Google Shape;4637;p71"/>
              <p:cNvGrpSpPr/>
              <p:nvPr/>
            </p:nvGrpSpPr>
            <p:grpSpPr>
              <a:xfrm>
                <a:off x="2345400" y="4331067"/>
                <a:ext cx="850800" cy="210000"/>
                <a:chOff x="863475" y="3440001"/>
                <a:chExt cx="850800" cy="210000"/>
              </a:xfrm>
            </p:grpSpPr>
            <p:sp>
              <p:nvSpPr>
                <p:cNvPr id="4638" name="Google Shape;4638;p71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639" name="Google Shape;4639;p71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4640" name="Google Shape;4640;p71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4641" name="Google Shape;4641;p71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4642" name="Google Shape;4642;p71"/>
                    <p:cNvCxnSpPr>
                      <a:stCxn id="4641" idx="6"/>
                      <a:endCxn id="4643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4643" name="Google Shape;4643;p71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4644" name="Google Shape;4644;p71"/>
              <p:cNvGrpSpPr/>
              <p:nvPr/>
            </p:nvGrpSpPr>
            <p:grpSpPr>
              <a:xfrm>
                <a:off x="2269650" y="4384867"/>
                <a:ext cx="850800" cy="210000"/>
                <a:chOff x="863475" y="3440001"/>
                <a:chExt cx="850800" cy="210000"/>
              </a:xfrm>
            </p:grpSpPr>
            <p:sp>
              <p:nvSpPr>
                <p:cNvPr id="4645" name="Google Shape;4645;p71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646" name="Google Shape;4646;p71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4647" name="Google Shape;4647;p71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4648" name="Google Shape;4648;p71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4649" name="Google Shape;4649;p71"/>
                    <p:cNvCxnSpPr>
                      <a:stCxn id="4648" idx="6"/>
                      <a:endCxn id="4650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4650" name="Google Shape;4650;p71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4651" name="Google Shape;4651;p71"/>
              <p:cNvGrpSpPr/>
              <p:nvPr/>
            </p:nvGrpSpPr>
            <p:grpSpPr>
              <a:xfrm>
                <a:off x="2193900" y="4438667"/>
                <a:ext cx="850800" cy="210000"/>
                <a:chOff x="863475" y="3440001"/>
                <a:chExt cx="850800" cy="210000"/>
              </a:xfrm>
            </p:grpSpPr>
            <p:sp>
              <p:nvSpPr>
                <p:cNvPr id="4652" name="Google Shape;4652;p71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653" name="Google Shape;4653;p71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4654" name="Google Shape;4654;p71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4655" name="Google Shape;4655;p71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4656" name="Google Shape;4656;p71"/>
                    <p:cNvCxnSpPr>
                      <a:stCxn id="4655" idx="6"/>
                      <a:endCxn id="4657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4657" name="Google Shape;4657;p71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4658" name="Google Shape;4658;p71"/>
            <p:cNvSpPr txBox="1"/>
            <p:nvPr/>
          </p:nvSpPr>
          <p:spPr>
            <a:xfrm>
              <a:off x="6729524" y="3190910"/>
              <a:ext cx="960600" cy="39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/>
                <a:t>Triplets</a:t>
              </a:r>
              <a:endParaRPr sz="900"/>
            </a:p>
          </p:txBody>
        </p:sp>
      </p:grpSp>
      <p:cxnSp>
        <p:nvCxnSpPr>
          <p:cNvPr id="4659" name="Google Shape;4659;p71"/>
          <p:cNvCxnSpPr/>
          <p:nvPr/>
        </p:nvCxnSpPr>
        <p:spPr>
          <a:xfrm>
            <a:off x="6071267" y="804279"/>
            <a:ext cx="353400" cy="46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60" name="Google Shape;4660;p71"/>
          <p:cNvCxnSpPr>
            <a:endCxn id="4661" idx="1"/>
          </p:cNvCxnSpPr>
          <p:nvPr/>
        </p:nvCxnSpPr>
        <p:spPr>
          <a:xfrm flipH="1" rot="10800000">
            <a:off x="7043942" y="803666"/>
            <a:ext cx="231600" cy="57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62" name="Google Shape;4662;p71"/>
          <p:cNvCxnSpPr>
            <a:endCxn id="4663" idx="2"/>
          </p:cNvCxnSpPr>
          <p:nvPr/>
        </p:nvCxnSpPr>
        <p:spPr>
          <a:xfrm rot="10800000">
            <a:off x="5903689" y="2797176"/>
            <a:ext cx="657900" cy="283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64" name="Google Shape;4664;p71"/>
          <p:cNvCxnSpPr>
            <a:endCxn id="4663" idx="1"/>
          </p:cNvCxnSpPr>
          <p:nvPr/>
        </p:nvCxnSpPr>
        <p:spPr>
          <a:xfrm flipH="1" rot="10800000">
            <a:off x="4847875" y="2473926"/>
            <a:ext cx="681900" cy="1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65" name="Google Shape;4665;p71"/>
          <p:cNvSpPr txBox="1"/>
          <p:nvPr/>
        </p:nvSpPr>
        <p:spPr>
          <a:xfrm>
            <a:off x="3966655" y="3550851"/>
            <a:ext cx="119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Sigma Rule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(Human readable)</a:t>
            </a:r>
            <a:endParaRPr sz="900"/>
          </a:p>
        </p:txBody>
      </p:sp>
      <p:sp>
        <p:nvSpPr>
          <p:cNvPr id="4666" name="Google Shape;4666;p71"/>
          <p:cNvSpPr txBox="1"/>
          <p:nvPr/>
        </p:nvSpPr>
        <p:spPr>
          <a:xfrm>
            <a:off x="6444300" y="3597318"/>
            <a:ext cx="136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Rule Database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(Machine readable)</a:t>
            </a:r>
            <a:endParaRPr sz="900"/>
          </a:p>
        </p:txBody>
      </p:sp>
      <p:sp>
        <p:nvSpPr>
          <p:cNvPr id="4667" name="Google Shape;4667;p71"/>
          <p:cNvSpPr txBox="1"/>
          <p:nvPr/>
        </p:nvSpPr>
        <p:spPr>
          <a:xfrm>
            <a:off x="2474977" y="4662528"/>
            <a:ext cx="149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Detected TTP Triplets</a:t>
            </a:r>
            <a:endParaRPr sz="1000"/>
          </a:p>
        </p:txBody>
      </p:sp>
      <p:grpSp>
        <p:nvGrpSpPr>
          <p:cNvPr id="4668" name="Google Shape;4668;p71"/>
          <p:cNvGrpSpPr/>
          <p:nvPr/>
        </p:nvGrpSpPr>
        <p:grpSpPr>
          <a:xfrm>
            <a:off x="2731531" y="3591875"/>
            <a:ext cx="834728" cy="1171377"/>
            <a:chOff x="3408381" y="3086475"/>
            <a:chExt cx="834728" cy="1171377"/>
          </a:xfrm>
        </p:grpSpPr>
        <p:grpSp>
          <p:nvGrpSpPr>
            <p:cNvPr id="4669" name="Google Shape;4669;p71"/>
            <p:cNvGrpSpPr/>
            <p:nvPr/>
          </p:nvGrpSpPr>
          <p:grpSpPr>
            <a:xfrm>
              <a:off x="3408381" y="3086475"/>
              <a:ext cx="598877" cy="775697"/>
              <a:chOff x="3821400" y="3292037"/>
              <a:chExt cx="913200" cy="1203938"/>
            </a:xfrm>
          </p:grpSpPr>
          <p:sp>
            <p:nvSpPr>
              <p:cNvPr id="4670" name="Google Shape;4670;p71"/>
              <p:cNvSpPr/>
              <p:nvPr/>
            </p:nvSpPr>
            <p:spPr>
              <a:xfrm>
                <a:off x="3821400" y="3427975"/>
                <a:ext cx="913200" cy="10680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671" name="Google Shape;4671;p71"/>
              <p:cNvGrpSpPr/>
              <p:nvPr/>
            </p:nvGrpSpPr>
            <p:grpSpPr>
              <a:xfrm>
                <a:off x="3913207" y="4314125"/>
                <a:ext cx="600968" cy="137411"/>
                <a:chOff x="6820145" y="2138427"/>
                <a:chExt cx="600968" cy="137411"/>
              </a:xfrm>
            </p:grpSpPr>
            <p:sp>
              <p:nvSpPr>
                <p:cNvPr id="4672" name="Google Shape;4672;p71"/>
                <p:cNvSpPr/>
                <p:nvPr/>
              </p:nvSpPr>
              <p:spPr>
                <a:xfrm>
                  <a:off x="7293913" y="2138427"/>
                  <a:ext cx="127200" cy="137400"/>
                </a:xfrm>
                <a:prstGeom prst="ellipse">
                  <a:avLst/>
                </a:prstGeom>
                <a:noFill/>
                <a:ln cap="flat" cmpd="sng" w="28575">
                  <a:solidFill>
                    <a:srgbClr val="C4889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73" name="Google Shape;4673;p71"/>
                <p:cNvSpPr/>
                <p:nvPr/>
              </p:nvSpPr>
              <p:spPr>
                <a:xfrm>
                  <a:off x="6820145" y="2138438"/>
                  <a:ext cx="127200" cy="137400"/>
                </a:xfrm>
                <a:prstGeom prst="ellipse">
                  <a:avLst/>
                </a:prstGeom>
                <a:noFill/>
                <a:ln cap="flat" cmpd="sng" w="28575">
                  <a:solidFill>
                    <a:srgbClr val="C4889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4674" name="Google Shape;4674;p71"/>
                <p:cNvCxnSpPr>
                  <a:stCxn id="4673" idx="6"/>
                  <a:endCxn id="4672" idx="2"/>
                </p:cNvCxnSpPr>
                <p:nvPr/>
              </p:nvCxnSpPr>
              <p:spPr>
                <a:xfrm>
                  <a:off x="6947345" y="2207138"/>
                  <a:ext cx="346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</p:grpSp>
          <p:grpSp>
            <p:nvGrpSpPr>
              <p:cNvPr id="4675" name="Google Shape;4675;p71"/>
              <p:cNvGrpSpPr/>
              <p:nvPr/>
            </p:nvGrpSpPr>
            <p:grpSpPr>
              <a:xfrm>
                <a:off x="3911992" y="3618663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4676" name="Google Shape;4676;p71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4677" name="Google Shape;4677;p71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4678" name="Google Shape;4678;p71"/>
                  <p:cNvCxnSpPr>
                    <a:stCxn id="4677" idx="6"/>
                    <a:endCxn id="4679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4679" name="Google Shape;4679;p71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680" name="Google Shape;4680;p71"/>
              <p:cNvGrpSpPr/>
              <p:nvPr/>
            </p:nvGrpSpPr>
            <p:grpSpPr>
              <a:xfrm>
                <a:off x="3911992" y="3847263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4681" name="Google Shape;4681;p71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4682" name="Google Shape;4682;p71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4683" name="Google Shape;4683;p71"/>
                  <p:cNvCxnSpPr>
                    <a:stCxn id="4682" idx="6"/>
                    <a:endCxn id="4684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4684" name="Google Shape;4684;p71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685" name="Google Shape;4685;p71"/>
              <p:cNvGrpSpPr/>
              <p:nvPr/>
            </p:nvGrpSpPr>
            <p:grpSpPr>
              <a:xfrm>
                <a:off x="3911992" y="4075863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4686" name="Google Shape;4686;p71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4687" name="Google Shape;4687;p71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4688" name="Google Shape;4688;p71"/>
                  <p:cNvCxnSpPr>
                    <a:stCxn id="4687" idx="6"/>
                    <a:endCxn id="4689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4689" name="Google Shape;4689;p71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690" name="Google Shape;4690;p71"/>
              <p:cNvSpPr txBox="1"/>
              <p:nvPr/>
            </p:nvSpPr>
            <p:spPr>
              <a:xfrm>
                <a:off x="3972771" y="3292037"/>
                <a:ext cx="645900" cy="42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600">
                    <a:solidFill>
                      <a:srgbClr val="1155CC"/>
                    </a:solidFill>
                  </a:rPr>
                  <a:t>Benign</a:t>
                </a:r>
                <a:endParaRPr sz="600">
                  <a:solidFill>
                    <a:srgbClr val="1155CC"/>
                  </a:solidFill>
                </a:endParaRPr>
              </a:p>
            </p:txBody>
          </p:sp>
        </p:grpSp>
        <p:grpSp>
          <p:nvGrpSpPr>
            <p:cNvPr id="4691" name="Google Shape;4691;p71"/>
            <p:cNvGrpSpPr/>
            <p:nvPr/>
          </p:nvGrpSpPr>
          <p:grpSpPr>
            <a:xfrm>
              <a:off x="3481879" y="3209575"/>
              <a:ext cx="761229" cy="1048277"/>
              <a:chOff x="398292" y="2323137"/>
              <a:chExt cx="761229" cy="1048277"/>
            </a:xfrm>
          </p:grpSpPr>
          <p:grpSp>
            <p:nvGrpSpPr>
              <p:cNvPr id="4692" name="Google Shape;4692;p71"/>
              <p:cNvGrpSpPr/>
              <p:nvPr/>
            </p:nvGrpSpPr>
            <p:grpSpPr>
              <a:xfrm>
                <a:off x="398292" y="2323137"/>
                <a:ext cx="598842" cy="822164"/>
                <a:chOff x="4717000" y="3632044"/>
                <a:chExt cx="846300" cy="1195006"/>
              </a:xfrm>
            </p:grpSpPr>
            <p:sp>
              <p:nvSpPr>
                <p:cNvPr id="4693" name="Google Shape;4693;p71"/>
                <p:cNvSpPr/>
                <p:nvPr/>
              </p:nvSpPr>
              <p:spPr>
                <a:xfrm>
                  <a:off x="4717000" y="3715550"/>
                  <a:ext cx="846300" cy="11115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rgbClr val="CC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694" name="Google Shape;4694;p71"/>
                <p:cNvGrpSpPr/>
                <p:nvPr/>
              </p:nvGrpSpPr>
              <p:grpSpPr>
                <a:xfrm>
                  <a:off x="4801569" y="3908936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4695" name="Google Shape;4695;p71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96" name="Google Shape;4696;p71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4697" name="Google Shape;4697;p71"/>
                  <p:cNvCxnSpPr>
                    <a:stCxn id="4696" idx="6"/>
                    <a:endCxn id="4695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4698" name="Google Shape;4698;p71"/>
                <p:cNvGrpSpPr/>
                <p:nvPr/>
              </p:nvGrpSpPr>
              <p:grpSpPr>
                <a:xfrm>
                  <a:off x="4801569" y="4028604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4699" name="Google Shape;4699;p71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00" name="Google Shape;4700;p71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4701" name="Google Shape;4701;p71"/>
                  <p:cNvCxnSpPr>
                    <a:stCxn id="4700" idx="6"/>
                    <a:endCxn id="4699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4702" name="Google Shape;4702;p71"/>
                <p:cNvGrpSpPr/>
                <p:nvPr/>
              </p:nvGrpSpPr>
              <p:grpSpPr>
                <a:xfrm>
                  <a:off x="4804682" y="41810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4703" name="Google Shape;4703;p71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4704" name="Google Shape;4704;p71"/>
                  <p:cNvCxnSpPr>
                    <a:stCxn id="4703" idx="6"/>
                    <a:endCxn id="4705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4705" name="Google Shape;4705;p71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4706" name="Google Shape;4706;p71"/>
                <p:cNvGrpSpPr/>
                <p:nvPr/>
              </p:nvGrpSpPr>
              <p:grpSpPr>
                <a:xfrm>
                  <a:off x="4804682" y="43334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4707" name="Google Shape;4707;p71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4708" name="Google Shape;4708;p71"/>
                  <p:cNvCxnSpPr>
                    <a:stCxn id="4707" idx="6"/>
                    <a:endCxn id="4709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4709" name="Google Shape;4709;p71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4710" name="Google Shape;4710;p71"/>
                <p:cNvGrpSpPr/>
                <p:nvPr/>
              </p:nvGrpSpPr>
              <p:grpSpPr>
                <a:xfrm>
                  <a:off x="4804682" y="44858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4711" name="Google Shape;4711;p71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4712" name="Google Shape;4712;p71"/>
                  <p:cNvCxnSpPr>
                    <a:stCxn id="4711" idx="6"/>
                    <a:endCxn id="4713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4713" name="Google Shape;4713;p71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4714" name="Google Shape;4714;p71"/>
                <p:cNvGrpSpPr/>
                <p:nvPr/>
              </p:nvGrpSpPr>
              <p:grpSpPr>
                <a:xfrm>
                  <a:off x="4804682" y="46382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4715" name="Google Shape;4715;p71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4716" name="Google Shape;4716;p71"/>
                  <p:cNvCxnSpPr>
                    <a:stCxn id="4715" idx="6"/>
                    <a:endCxn id="4717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4717" name="Google Shape;4717;p71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718" name="Google Shape;4718;p71"/>
                <p:cNvSpPr txBox="1"/>
                <p:nvPr/>
              </p:nvSpPr>
              <p:spPr>
                <a:xfrm>
                  <a:off x="4852293" y="3632044"/>
                  <a:ext cx="598500" cy="402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600">
                      <a:solidFill>
                        <a:srgbClr val="FF0000"/>
                      </a:solidFill>
                    </a:rPr>
                    <a:t>T1111</a:t>
                  </a:r>
                  <a:endParaRPr sz="60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4719" name="Google Shape;4719;p71"/>
              <p:cNvGrpSpPr/>
              <p:nvPr/>
            </p:nvGrpSpPr>
            <p:grpSpPr>
              <a:xfrm>
                <a:off x="461066" y="2435737"/>
                <a:ext cx="598842" cy="822164"/>
                <a:chOff x="4717000" y="3632044"/>
                <a:chExt cx="846300" cy="1195006"/>
              </a:xfrm>
            </p:grpSpPr>
            <p:sp>
              <p:nvSpPr>
                <p:cNvPr id="4720" name="Google Shape;4720;p71"/>
                <p:cNvSpPr/>
                <p:nvPr/>
              </p:nvSpPr>
              <p:spPr>
                <a:xfrm>
                  <a:off x="4717000" y="3715550"/>
                  <a:ext cx="846300" cy="11115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rgbClr val="CC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721" name="Google Shape;4721;p71"/>
                <p:cNvGrpSpPr/>
                <p:nvPr/>
              </p:nvGrpSpPr>
              <p:grpSpPr>
                <a:xfrm>
                  <a:off x="4801569" y="3908936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4722" name="Google Shape;4722;p71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23" name="Google Shape;4723;p71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4724" name="Google Shape;4724;p71"/>
                  <p:cNvCxnSpPr>
                    <a:stCxn id="4723" idx="6"/>
                    <a:endCxn id="4722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4725" name="Google Shape;4725;p71"/>
                <p:cNvGrpSpPr/>
                <p:nvPr/>
              </p:nvGrpSpPr>
              <p:grpSpPr>
                <a:xfrm>
                  <a:off x="4801569" y="4028604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4726" name="Google Shape;4726;p71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27" name="Google Shape;4727;p71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4728" name="Google Shape;4728;p71"/>
                  <p:cNvCxnSpPr>
                    <a:stCxn id="4727" idx="6"/>
                    <a:endCxn id="4726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4729" name="Google Shape;4729;p71"/>
                <p:cNvGrpSpPr/>
                <p:nvPr/>
              </p:nvGrpSpPr>
              <p:grpSpPr>
                <a:xfrm>
                  <a:off x="4804682" y="41810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4730" name="Google Shape;4730;p71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4731" name="Google Shape;4731;p71"/>
                  <p:cNvCxnSpPr>
                    <a:stCxn id="4730" idx="6"/>
                    <a:endCxn id="4732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4732" name="Google Shape;4732;p71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4733" name="Google Shape;4733;p71"/>
                <p:cNvGrpSpPr/>
                <p:nvPr/>
              </p:nvGrpSpPr>
              <p:grpSpPr>
                <a:xfrm>
                  <a:off x="4804682" y="43334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4734" name="Google Shape;4734;p71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4735" name="Google Shape;4735;p71"/>
                  <p:cNvCxnSpPr>
                    <a:stCxn id="4734" idx="6"/>
                    <a:endCxn id="4736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4736" name="Google Shape;4736;p71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4737" name="Google Shape;4737;p71"/>
                <p:cNvGrpSpPr/>
                <p:nvPr/>
              </p:nvGrpSpPr>
              <p:grpSpPr>
                <a:xfrm>
                  <a:off x="4804682" y="44858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4738" name="Google Shape;4738;p71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4739" name="Google Shape;4739;p71"/>
                  <p:cNvCxnSpPr>
                    <a:stCxn id="4738" idx="6"/>
                    <a:endCxn id="4740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4740" name="Google Shape;4740;p71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4741" name="Google Shape;4741;p71"/>
                <p:cNvGrpSpPr/>
                <p:nvPr/>
              </p:nvGrpSpPr>
              <p:grpSpPr>
                <a:xfrm>
                  <a:off x="4804682" y="46382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4742" name="Google Shape;4742;p71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4743" name="Google Shape;4743;p71"/>
                  <p:cNvCxnSpPr>
                    <a:stCxn id="4742" idx="6"/>
                    <a:endCxn id="4744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4744" name="Google Shape;4744;p71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745" name="Google Shape;4745;p71"/>
                <p:cNvSpPr txBox="1"/>
                <p:nvPr/>
              </p:nvSpPr>
              <p:spPr>
                <a:xfrm>
                  <a:off x="4852293" y="3632044"/>
                  <a:ext cx="598500" cy="402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600">
                      <a:solidFill>
                        <a:srgbClr val="FF0000"/>
                      </a:solidFill>
                    </a:rPr>
                    <a:t>T2222</a:t>
                  </a:r>
                  <a:endParaRPr sz="60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4746" name="Google Shape;4746;p71"/>
              <p:cNvGrpSpPr/>
              <p:nvPr/>
            </p:nvGrpSpPr>
            <p:grpSpPr>
              <a:xfrm>
                <a:off x="560679" y="2549254"/>
                <a:ext cx="598842" cy="822160"/>
                <a:chOff x="4717000" y="3632050"/>
                <a:chExt cx="846300" cy="1195000"/>
              </a:xfrm>
            </p:grpSpPr>
            <p:sp>
              <p:nvSpPr>
                <p:cNvPr id="4747" name="Google Shape;4747;p71"/>
                <p:cNvSpPr/>
                <p:nvPr/>
              </p:nvSpPr>
              <p:spPr>
                <a:xfrm>
                  <a:off x="4717000" y="3715550"/>
                  <a:ext cx="846300" cy="11115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rgbClr val="CC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748" name="Google Shape;4748;p71"/>
                <p:cNvGrpSpPr/>
                <p:nvPr/>
              </p:nvGrpSpPr>
              <p:grpSpPr>
                <a:xfrm>
                  <a:off x="4801569" y="3908936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4749" name="Google Shape;4749;p71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50" name="Google Shape;4750;p71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4751" name="Google Shape;4751;p71"/>
                  <p:cNvCxnSpPr>
                    <a:stCxn id="4750" idx="6"/>
                    <a:endCxn id="4749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4752" name="Google Shape;4752;p71"/>
                <p:cNvGrpSpPr/>
                <p:nvPr/>
              </p:nvGrpSpPr>
              <p:grpSpPr>
                <a:xfrm>
                  <a:off x="4801569" y="4028604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4753" name="Google Shape;4753;p71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54" name="Google Shape;4754;p71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4755" name="Google Shape;4755;p71"/>
                  <p:cNvCxnSpPr>
                    <a:stCxn id="4754" idx="6"/>
                    <a:endCxn id="4753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4756" name="Google Shape;4756;p71"/>
                <p:cNvGrpSpPr/>
                <p:nvPr/>
              </p:nvGrpSpPr>
              <p:grpSpPr>
                <a:xfrm>
                  <a:off x="4804682" y="41810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4757" name="Google Shape;4757;p71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4758" name="Google Shape;4758;p71"/>
                  <p:cNvCxnSpPr>
                    <a:stCxn id="4757" idx="6"/>
                    <a:endCxn id="4759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4759" name="Google Shape;4759;p71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4760" name="Google Shape;4760;p71"/>
                <p:cNvGrpSpPr/>
                <p:nvPr/>
              </p:nvGrpSpPr>
              <p:grpSpPr>
                <a:xfrm>
                  <a:off x="4804682" y="43334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4761" name="Google Shape;4761;p71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4762" name="Google Shape;4762;p71"/>
                  <p:cNvCxnSpPr>
                    <a:stCxn id="4761" idx="6"/>
                    <a:endCxn id="4763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4763" name="Google Shape;4763;p71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4764" name="Google Shape;4764;p71"/>
                <p:cNvGrpSpPr/>
                <p:nvPr/>
              </p:nvGrpSpPr>
              <p:grpSpPr>
                <a:xfrm>
                  <a:off x="4804682" y="44858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4765" name="Google Shape;4765;p71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4766" name="Google Shape;4766;p71"/>
                  <p:cNvCxnSpPr>
                    <a:stCxn id="4765" idx="6"/>
                    <a:endCxn id="4767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4767" name="Google Shape;4767;p71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4768" name="Google Shape;4768;p71"/>
                <p:cNvGrpSpPr/>
                <p:nvPr/>
              </p:nvGrpSpPr>
              <p:grpSpPr>
                <a:xfrm>
                  <a:off x="4804682" y="46382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4769" name="Google Shape;4769;p71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4770" name="Google Shape;4770;p71"/>
                  <p:cNvCxnSpPr>
                    <a:stCxn id="4769" idx="6"/>
                    <a:endCxn id="4771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4771" name="Google Shape;4771;p71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772" name="Google Shape;4772;p71"/>
                <p:cNvSpPr txBox="1"/>
                <p:nvPr/>
              </p:nvSpPr>
              <p:spPr>
                <a:xfrm>
                  <a:off x="4744600" y="3632050"/>
                  <a:ext cx="785700" cy="402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600">
                      <a:solidFill>
                        <a:srgbClr val="FF0000"/>
                      </a:solidFill>
                    </a:rPr>
                    <a:t>T1070.005</a:t>
                  </a:r>
                  <a:endParaRPr sz="600">
                    <a:solidFill>
                      <a:srgbClr val="FF0000"/>
                    </a:solidFill>
                  </a:endParaRPr>
                </a:p>
              </p:txBody>
            </p:sp>
          </p:grpSp>
        </p:grpSp>
      </p:grpSp>
      <p:cxnSp>
        <p:nvCxnSpPr>
          <p:cNvPr id="4773" name="Google Shape;4773;p71"/>
          <p:cNvCxnSpPr>
            <a:stCxn id="4526" idx="3"/>
            <a:endCxn id="4774" idx="1"/>
          </p:cNvCxnSpPr>
          <p:nvPr/>
        </p:nvCxnSpPr>
        <p:spPr>
          <a:xfrm>
            <a:off x="997124" y="1574098"/>
            <a:ext cx="228300" cy="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75" name="Google Shape;4775;p71"/>
          <p:cNvCxnSpPr>
            <a:stCxn id="4774" idx="3"/>
          </p:cNvCxnSpPr>
          <p:nvPr/>
        </p:nvCxnSpPr>
        <p:spPr>
          <a:xfrm>
            <a:off x="1990837" y="1574642"/>
            <a:ext cx="384900" cy="11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76" name="Google Shape;4776;p71"/>
          <p:cNvCxnSpPr>
            <a:endCxn id="4609" idx="2"/>
          </p:cNvCxnSpPr>
          <p:nvPr/>
        </p:nvCxnSpPr>
        <p:spPr>
          <a:xfrm flipH="1" rot="10800000">
            <a:off x="3372453" y="1174193"/>
            <a:ext cx="880800" cy="353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77" name="Google Shape;4777;p71"/>
          <p:cNvCxnSpPr>
            <a:endCxn id="4658" idx="1"/>
          </p:cNvCxnSpPr>
          <p:nvPr/>
        </p:nvCxnSpPr>
        <p:spPr>
          <a:xfrm>
            <a:off x="3385922" y="1523272"/>
            <a:ext cx="856200" cy="1129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78" name="Google Shape;4778;p71"/>
          <p:cNvCxnSpPr>
            <a:stCxn id="4587" idx="3"/>
            <a:endCxn id="4747" idx="3"/>
          </p:cNvCxnSpPr>
          <p:nvPr/>
        </p:nvCxnSpPr>
        <p:spPr>
          <a:xfrm flipH="1">
            <a:off x="3566200" y="1211551"/>
            <a:ext cx="5232600" cy="3169200"/>
          </a:xfrm>
          <a:prstGeom prst="bentConnector3">
            <a:avLst>
              <a:gd fmla="val -4551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79" name="Google Shape;4779;p71"/>
          <p:cNvCxnSpPr>
            <a:stCxn id="4780" idx="3"/>
            <a:endCxn id="4747" idx="3"/>
          </p:cNvCxnSpPr>
          <p:nvPr/>
        </p:nvCxnSpPr>
        <p:spPr>
          <a:xfrm flipH="1">
            <a:off x="3566374" y="2506811"/>
            <a:ext cx="5189700" cy="1874100"/>
          </a:xfrm>
          <a:prstGeom prst="bentConnector3">
            <a:avLst>
              <a:gd fmla="val -4588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81" name="Google Shape;4781;p71"/>
          <p:cNvCxnSpPr>
            <a:endCxn id="4782" idx="3"/>
          </p:cNvCxnSpPr>
          <p:nvPr/>
        </p:nvCxnSpPr>
        <p:spPr>
          <a:xfrm rot="10800000">
            <a:off x="2303725" y="4417409"/>
            <a:ext cx="4050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83" name="Google Shape;4783;p71"/>
          <p:cNvCxnSpPr/>
          <p:nvPr/>
        </p:nvCxnSpPr>
        <p:spPr>
          <a:xfrm rot="10800000">
            <a:off x="1122025" y="4425613"/>
            <a:ext cx="328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84" name="Google Shape;4784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4785" name="Google Shape;4785;p71"/>
          <p:cNvGrpSpPr/>
          <p:nvPr/>
        </p:nvGrpSpPr>
        <p:grpSpPr>
          <a:xfrm>
            <a:off x="1151588" y="1267442"/>
            <a:ext cx="913200" cy="646500"/>
            <a:chOff x="1279850" y="1289550"/>
            <a:chExt cx="913200" cy="646500"/>
          </a:xfrm>
        </p:grpSpPr>
        <p:sp>
          <p:nvSpPr>
            <p:cNvPr id="4774" name="Google Shape;4774;p71"/>
            <p:cNvSpPr/>
            <p:nvPr/>
          </p:nvSpPr>
          <p:spPr>
            <a:xfrm>
              <a:off x="1353800" y="1310400"/>
              <a:ext cx="765300" cy="5727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4786" name="Google Shape;4786;p71"/>
            <p:cNvSpPr txBox="1"/>
            <p:nvPr/>
          </p:nvSpPr>
          <p:spPr>
            <a:xfrm>
              <a:off x="1279850" y="1289550"/>
              <a:ext cx="913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>
                  <a:solidFill>
                    <a:schemeClr val="dk1"/>
                  </a:solidFill>
                </a:rPr>
                <a:t>Provenance Graph Building </a:t>
              </a:r>
              <a:endParaRPr/>
            </a:p>
          </p:txBody>
        </p:sp>
      </p:grpSp>
      <p:cxnSp>
        <p:nvCxnSpPr>
          <p:cNvPr id="4787" name="Google Shape;4787;p71"/>
          <p:cNvCxnSpPr>
            <a:stCxn id="4592" idx="3"/>
            <a:endCxn id="4788" idx="1"/>
          </p:cNvCxnSpPr>
          <p:nvPr/>
        </p:nvCxnSpPr>
        <p:spPr>
          <a:xfrm flipH="1" rot="10800000">
            <a:off x="4950870" y="804310"/>
            <a:ext cx="362100" cy="306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789" name="Google Shape;4789;p71"/>
          <p:cNvGrpSpPr/>
          <p:nvPr/>
        </p:nvGrpSpPr>
        <p:grpSpPr>
          <a:xfrm>
            <a:off x="5294342" y="481025"/>
            <a:ext cx="853134" cy="646500"/>
            <a:chOff x="749850" y="2342404"/>
            <a:chExt cx="853134" cy="646500"/>
          </a:xfrm>
        </p:grpSpPr>
        <p:sp>
          <p:nvSpPr>
            <p:cNvPr id="4790" name="Google Shape;4790;p71"/>
            <p:cNvSpPr/>
            <p:nvPr/>
          </p:nvSpPr>
          <p:spPr>
            <a:xfrm>
              <a:off x="749850" y="2378695"/>
              <a:ext cx="834600" cy="5727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4788" name="Google Shape;4788;p71"/>
            <p:cNvSpPr txBox="1"/>
            <p:nvPr/>
          </p:nvSpPr>
          <p:spPr>
            <a:xfrm>
              <a:off x="768384" y="2342404"/>
              <a:ext cx="8346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Triplet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Sementic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Inference</a:t>
              </a:r>
              <a:endParaRPr b="1" sz="1000"/>
            </a:p>
          </p:txBody>
        </p:sp>
      </p:grpSp>
      <p:grpSp>
        <p:nvGrpSpPr>
          <p:cNvPr id="4791" name="Google Shape;4791;p71"/>
          <p:cNvGrpSpPr/>
          <p:nvPr/>
        </p:nvGrpSpPr>
        <p:grpSpPr>
          <a:xfrm>
            <a:off x="6347643" y="1128121"/>
            <a:ext cx="977398" cy="557645"/>
            <a:chOff x="5454450" y="2942454"/>
            <a:chExt cx="1185300" cy="706596"/>
          </a:xfrm>
        </p:grpSpPr>
        <p:grpSp>
          <p:nvGrpSpPr>
            <p:cNvPr id="4792" name="Google Shape;4792;p71"/>
            <p:cNvGrpSpPr/>
            <p:nvPr/>
          </p:nvGrpSpPr>
          <p:grpSpPr>
            <a:xfrm>
              <a:off x="5500609" y="2942454"/>
              <a:ext cx="978541" cy="366924"/>
              <a:chOff x="677559" y="3831117"/>
              <a:chExt cx="978541" cy="366924"/>
            </a:xfrm>
          </p:grpSpPr>
          <p:grpSp>
            <p:nvGrpSpPr>
              <p:cNvPr id="4793" name="Google Shape;4793;p71"/>
              <p:cNvGrpSpPr/>
              <p:nvPr/>
            </p:nvGrpSpPr>
            <p:grpSpPr>
              <a:xfrm>
                <a:off x="805300" y="3831117"/>
                <a:ext cx="850800" cy="210000"/>
                <a:chOff x="805300" y="3831117"/>
                <a:chExt cx="850800" cy="210000"/>
              </a:xfrm>
            </p:grpSpPr>
            <p:sp>
              <p:nvSpPr>
                <p:cNvPr id="4794" name="Google Shape;4794;p71"/>
                <p:cNvSpPr/>
                <p:nvPr/>
              </p:nvSpPr>
              <p:spPr>
                <a:xfrm>
                  <a:off x="805300" y="3831117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795" name="Google Shape;4795;p71"/>
                <p:cNvGrpSpPr/>
                <p:nvPr/>
              </p:nvGrpSpPr>
              <p:grpSpPr>
                <a:xfrm>
                  <a:off x="858965" y="3880368"/>
                  <a:ext cx="743450" cy="111507"/>
                  <a:chOff x="1649737" y="4444871"/>
                  <a:chExt cx="743450" cy="111507"/>
                </a:xfrm>
              </p:grpSpPr>
              <p:sp>
                <p:nvSpPr>
                  <p:cNvPr id="4796" name="Google Shape;4796;p71"/>
                  <p:cNvSpPr/>
                  <p:nvPr/>
                </p:nvSpPr>
                <p:spPr>
                  <a:xfrm rot="-5400000">
                    <a:off x="16384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97" name="Google Shape;4797;p71"/>
                  <p:cNvSpPr/>
                  <p:nvPr/>
                </p:nvSpPr>
                <p:spPr>
                  <a:xfrm rot="-5400000">
                    <a:off x="17146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98" name="Google Shape;4798;p71"/>
                  <p:cNvSpPr/>
                  <p:nvPr/>
                </p:nvSpPr>
                <p:spPr>
                  <a:xfrm rot="-5400000">
                    <a:off x="17908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99" name="Google Shape;4799;p71"/>
                  <p:cNvSpPr/>
                  <p:nvPr/>
                </p:nvSpPr>
                <p:spPr>
                  <a:xfrm rot="-5400000">
                    <a:off x="1880566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00" name="Google Shape;4800;p71"/>
                  <p:cNvSpPr/>
                  <p:nvPr/>
                </p:nvSpPr>
                <p:spPr>
                  <a:xfrm rot="-5400000">
                    <a:off x="19649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01" name="Google Shape;4801;p71"/>
                  <p:cNvSpPr/>
                  <p:nvPr/>
                </p:nvSpPr>
                <p:spPr>
                  <a:xfrm rot="-5400000">
                    <a:off x="20411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02" name="Google Shape;4802;p71"/>
                  <p:cNvSpPr/>
                  <p:nvPr/>
                </p:nvSpPr>
                <p:spPr>
                  <a:xfrm rot="-5400000">
                    <a:off x="2133121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03" name="Google Shape;4803;p71"/>
                  <p:cNvSpPr/>
                  <p:nvPr/>
                </p:nvSpPr>
                <p:spPr>
                  <a:xfrm rot="-5400000">
                    <a:off x="22175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04" name="Google Shape;4804;p71"/>
                  <p:cNvSpPr/>
                  <p:nvPr/>
                </p:nvSpPr>
                <p:spPr>
                  <a:xfrm rot="-5400000">
                    <a:off x="22937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4805" name="Google Shape;4805;p71"/>
              <p:cNvGrpSpPr/>
              <p:nvPr/>
            </p:nvGrpSpPr>
            <p:grpSpPr>
              <a:xfrm>
                <a:off x="735875" y="3901367"/>
                <a:ext cx="850800" cy="210000"/>
                <a:chOff x="805300" y="3831117"/>
                <a:chExt cx="850800" cy="210000"/>
              </a:xfrm>
            </p:grpSpPr>
            <p:sp>
              <p:nvSpPr>
                <p:cNvPr id="4806" name="Google Shape;4806;p71"/>
                <p:cNvSpPr/>
                <p:nvPr/>
              </p:nvSpPr>
              <p:spPr>
                <a:xfrm>
                  <a:off x="805300" y="3831117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807" name="Google Shape;4807;p71"/>
                <p:cNvGrpSpPr/>
                <p:nvPr/>
              </p:nvGrpSpPr>
              <p:grpSpPr>
                <a:xfrm>
                  <a:off x="858965" y="3880368"/>
                  <a:ext cx="743450" cy="111507"/>
                  <a:chOff x="1649737" y="4444871"/>
                  <a:chExt cx="743450" cy="111507"/>
                </a:xfrm>
              </p:grpSpPr>
              <p:sp>
                <p:nvSpPr>
                  <p:cNvPr id="4808" name="Google Shape;4808;p71"/>
                  <p:cNvSpPr/>
                  <p:nvPr/>
                </p:nvSpPr>
                <p:spPr>
                  <a:xfrm rot="-5400000">
                    <a:off x="16384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09" name="Google Shape;4809;p71"/>
                  <p:cNvSpPr/>
                  <p:nvPr/>
                </p:nvSpPr>
                <p:spPr>
                  <a:xfrm rot="-5400000">
                    <a:off x="17146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10" name="Google Shape;4810;p71"/>
                  <p:cNvSpPr/>
                  <p:nvPr/>
                </p:nvSpPr>
                <p:spPr>
                  <a:xfrm rot="-5400000">
                    <a:off x="17908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11" name="Google Shape;4811;p71"/>
                  <p:cNvSpPr/>
                  <p:nvPr/>
                </p:nvSpPr>
                <p:spPr>
                  <a:xfrm rot="-5400000">
                    <a:off x="1880566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12" name="Google Shape;4812;p71"/>
                  <p:cNvSpPr/>
                  <p:nvPr/>
                </p:nvSpPr>
                <p:spPr>
                  <a:xfrm rot="-5400000">
                    <a:off x="19649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13" name="Google Shape;4813;p71"/>
                  <p:cNvSpPr/>
                  <p:nvPr/>
                </p:nvSpPr>
                <p:spPr>
                  <a:xfrm rot="-5400000">
                    <a:off x="20411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14" name="Google Shape;4814;p71"/>
                  <p:cNvSpPr/>
                  <p:nvPr/>
                </p:nvSpPr>
                <p:spPr>
                  <a:xfrm rot="-5400000">
                    <a:off x="2133121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15" name="Google Shape;4815;p71"/>
                  <p:cNvSpPr/>
                  <p:nvPr/>
                </p:nvSpPr>
                <p:spPr>
                  <a:xfrm rot="-5400000">
                    <a:off x="22175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16" name="Google Shape;4816;p71"/>
                  <p:cNvSpPr/>
                  <p:nvPr/>
                </p:nvSpPr>
                <p:spPr>
                  <a:xfrm rot="-5400000">
                    <a:off x="22937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4817" name="Google Shape;4817;p71"/>
              <p:cNvGrpSpPr/>
              <p:nvPr/>
            </p:nvGrpSpPr>
            <p:grpSpPr>
              <a:xfrm>
                <a:off x="677559" y="3988041"/>
                <a:ext cx="850800" cy="210000"/>
                <a:chOff x="805300" y="3831117"/>
                <a:chExt cx="850800" cy="210000"/>
              </a:xfrm>
            </p:grpSpPr>
            <p:sp>
              <p:nvSpPr>
                <p:cNvPr id="4818" name="Google Shape;4818;p71"/>
                <p:cNvSpPr/>
                <p:nvPr/>
              </p:nvSpPr>
              <p:spPr>
                <a:xfrm>
                  <a:off x="805300" y="3831117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819" name="Google Shape;4819;p71"/>
                <p:cNvGrpSpPr/>
                <p:nvPr/>
              </p:nvGrpSpPr>
              <p:grpSpPr>
                <a:xfrm>
                  <a:off x="858965" y="3880368"/>
                  <a:ext cx="743450" cy="111507"/>
                  <a:chOff x="1649737" y="4444871"/>
                  <a:chExt cx="743450" cy="111507"/>
                </a:xfrm>
              </p:grpSpPr>
              <p:sp>
                <p:nvSpPr>
                  <p:cNvPr id="4820" name="Google Shape;4820;p71"/>
                  <p:cNvSpPr/>
                  <p:nvPr/>
                </p:nvSpPr>
                <p:spPr>
                  <a:xfrm rot="-5400000">
                    <a:off x="16384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21" name="Google Shape;4821;p71"/>
                  <p:cNvSpPr/>
                  <p:nvPr/>
                </p:nvSpPr>
                <p:spPr>
                  <a:xfrm rot="-5400000">
                    <a:off x="17146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22" name="Google Shape;4822;p71"/>
                  <p:cNvSpPr/>
                  <p:nvPr/>
                </p:nvSpPr>
                <p:spPr>
                  <a:xfrm rot="-5400000">
                    <a:off x="17908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23" name="Google Shape;4823;p71"/>
                  <p:cNvSpPr/>
                  <p:nvPr/>
                </p:nvSpPr>
                <p:spPr>
                  <a:xfrm rot="-5400000">
                    <a:off x="1880566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24" name="Google Shape;4824;p71"/>
                  <p:cNvSpPr/>
                  <p:nvPr/>
                </p:nvSpPr>
                <p:spPr>
                  <a:xfrm rot="-5400000">
                    <a:off x="19649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25" name="Google Shape;4825;p71"/>
                  <p:cNvSpPr/>
                  <p:nvPr/>
                </p:nvSpPr>
                <p:spPr>
                  <a:xfrm rot="-5400000">
                    <a:off x="20411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26" name="Google Shape;4826;p71"/>
                  <p:cNvSpPr/>
                  <p:nvPr/>
                </p:nvSpPr>
                <p:spPr>
                  <a:xfrm rot="-5400000">
                    <a:off x="2133121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27" name="Google Shape;4827;p71"/>
                  <p:cNvSpPr/>
                  <p:nvPr/>
                </p:nvSpPr>
                <p:spPr>
                  <a:xfrm rot="-5400000">
                    <a:off x="22175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28" name="Google Shape;4828;p71"/>
                  <p:cNvSpPr/>
                  <p:nvPr/>
                </p:nvSpPr>
                <p:spPr>
                  <a:xfrm rot="-5400000">
                    <a:off x="22937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4829" name="Google Shape;4829;p71"/>
            <p:cNvSpPr txBox="1"/>
            <p:nvPr/>
          </p:nvSpPr>
          <p:spPr>
            <a:xfrm>
              <a:off x="5454450" y="3239550"/>
              <a:ext cx="1185300" cy="40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/>
                <a:t>Embeddings</a:t>
              </a:r>
              <a:endParaRPr sz="900"/>
            </a:p>
          </p:txBody>
        </p:sp>
      </p:grpSp>
      <p:grpSp>
        <p:nvGrpSpPr>
          <p:cNvPr id="4830" name="Google Shape;4830;p71"/>
          <p:cNvGrpSpPr/>
          <p:nvPr/>
        </p:nvGrpSpPr>
        <p:grpSpPr>
          <a:xfrm>
            <a:off x="7275542" y="480188"/>
            <a:ext cx="853134" cy="646500"/>
            <a:chOff x="826050" y="2341567"/>
            <a:chExt cx="853134" cy="646500"/>
          </a:xfrm>
        </p:grpSpPr>
        <p:sp>
          <p:nvSpPr>
            <p:cNvPr id="4661" name="Google Shape;4661;p71"/>
            <p:cNvSpPr/>
            <p:nvPr/>
          </p:nvSpPr>
          <p:spPr>
            <a:xfrm>
              <a:off x="826050" y="2378695"/>
              <a:ext cx="834600" cy="5727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4831" name="Google Shape;4831;p71"/>
            <p:cNvSpPr txBox="1"/>
            <p:nvPr/>
          </p:nvSpPr>
          <p:spPr>
            <a:xfrm>
              <a:off x="844584" y="2341567"/>
              <a:ext cx="8346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Detection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Model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Training</a:t>
              </a:r>
              <a:endParaRPr b="1" sz="1000"/>
            </a:p>
          </p:txBody>
        </p:sp>
      </p:grpSp>
      <p:cxnSp>
        <p:nvCxnSpPr>
          <p:cNvPr id="4832" name="Google Shape;4832;p71"/>
          <p:cNvCxnSpPr>
            <a:stCxn id="4831" idx="3"/>
            <a:endCxn id="4587" idx="1"/>
          </p:cNvCxnSpPr>
          <p:nvPr/>
        </p:nvCxnSpPr>
        <p:spPr>
          <a:xfrm>
            <a:off x="8128676" y="803438"/>
            <a:ext cx="246600" cy="40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833" name="Google Shape;4833;p71"/>
          <p:cNvGrpSpPr/>
          <p:nvPr/>
        </p:nvGrpSpPr>
        <p:grpSpPr>
          <a:xfrm>
            <a:off x="1285625" y="4118009"/>
            <a:ext cx="1150200" cy="658667"/>
            <a:chOff x="1361825" y="3780025"/>
            <a:chExt cx="1150200" cy="658667"/>
          </a:xfrm>
        </p:grpSpPr>
        <p:sp>
          <p:nvSpPr>
            <p:cNvPr id="4782" name="Google Shape;4782;p71"/>
            <p:cNvSpPr/>
            <p:nvPr/>
          </p:nvSpPr>
          <p:spPr>
            <a:xfrm>
              <a:off x="1526725" y="3780025"/>
              <a:ext cx="853200" cy="5988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4834" name="Google Shape;4834;p71"/>
            <p:cNvSpPr txBox="1"/>
            <p:nvPr/>
          </p:nvSpPr>
          <p:spPr>
            <a:xfrm>
              <a:off x="1361825" y="3792192"/>
              <a:ext cx="1150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>
                  <a:solidFill>
                    <a:schemeClr val="dk1"/>
                  </a:solidFill>
                </a:rPr>
                <a:t>TTP</a:t>
              </a:r>
              <a:endParaRPr b="1" sz="10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>
                  <a:solidFill>
                    <a:schemeClr val="dk1"/>
                  </a:solidFill>
                </a:rPr>
                <a:t>Graph</a:t>
              </a:r>
              <a:endParaRPr b="1" sz="10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>
                  <a:solidFill>
                    <a:schemeClr val="dk1"/>
                  </a:solidFill>
                </a:rPr>
                <a:t>Reconstruction</a:t>
              </a:r>
              <a:endParaRPr/>
            </a:p>
          </p:txBody>
        </p:sp>
      </p:grpSp>
      <p:grpSp>
        <p:nvGrpSpPr>
          <p:cNvPr id="4835" name="Google Shape;4835;p71"/>
          <p:cNvGrpSpPr/>
          <p:nvPr/>
        </p:nvGrpSpPr>
        <p:grpSpPr>
          <a:xfrm>
            <a:off x="5181642" y="3084791"/>
            <a:ext cx="853134" cy="572700"/>
            <a:chOff x="826050" y="2378695"/>
            <a:chExt cx="853134" cy="572700"/>
          </a:xfrm>
        </p:grpSpPr>
        <p:sp>
          <p:nvSpPr>
            <p:cNvPr id="4836" name="Google Shape;4836;p71"/>
            <p:cNvSpPr/>
            <p:nvPr/>
          </p:nvSpPr>
          <p:spPr>
            <a:xfrm>
              <a:off x="826050" y="2378695"/>
              <a:ext cx="834600" cy="5727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4630" name="Google Shape;4630;p71"/>
            <p:cNvSpPr txBox="1"/>
            <p:nvPr/>
          </p:nvSpPr>
          <p:spPr>
            <a:xfrm>
              <a:off x="844584" y="2418604"/>
              <a:ext cx="834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Rule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Converter</a:t>
              </a:r>
              <a:endParaRPr b="1" sz="1000"/>
            </a:p>
          </p:txBody>
        </p:sp>
      </p:grpSp>
      <p:cxnSp>
        <p:nvCxnSpPr>
          <p:cNvPr id="4837" name="Google Shape;4837;p71"/>
          <p:cNvCxnSpPr/>
          <p:nvPr/>
        </p:nvCxnSpPr>
        <p:spPr>
          <a:xfrm>
            <a:off x="6047336" y="3371147"/>
            <a:ext cx="378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838" name="Google Shape;4838;p71"/>
          <p:cNvGrpSpPr/>
          <p:nvPr/>
        </p:nvGrpSpPr>
        <p:grpSpPr>
          <a:xfrm>
            <a:off x="7723612" y="2220602"/>
            <a:ext cx="1032462" cy="572700"/>
            <a:chOff x="826050" y="2378695"/>
            <a:chExt cx="853134" cy="572700"/>
          </a:xfrm>
        </p:grpSpPr>
        <p:sp>
          <p:nvSpPr>
            <p:cNvPr id="4839" name="Google Shape;4839;p71"/>
            <p:cNvSpPr/>
            <p:nvPr/>
          </p:nvSpPr>
          <p:spPr>
            <a:xfrm>
              <a:off x="826050" y="2378695"/>
              <a:ext cx="834600" cy="5727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4780" name="Google Shape;4780;p71"/>
            <p:cNvSpPr txBox="1"/>
            <p:nvPr/>
          </p:nvSpPr>
          <p:spPr>
            <a:xfrm>
              <a:off x="844584" y="2418604"/>
              <a:ext cx="834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Multi-process Matcher</a:t>
              </a:r>
              <a:endParaRPr b="1" sz="1000"/>
            </a:p>
          </p:txBody>
        </p:sp>
      </p:grpSp>
      <p:grpSp>
        <p:nvGrpSpPr>
          <p:cNvPr id="4840" name="Google Shape;4840;p71"/>
          <p:cNvGrpSpPr/>
          <p:nvPr/>
        </p:nvGrpSpPr>
        <p:grpSpPr>
          <a:xfrm>
            <a:off x="5529775" y="2150676"/>
            <a:ext cx="747827" cy="646500"/>
            <a:chOff x="816694" y="2320230"/>
            <a:chExt cx="841200" cy="646500"/>
          </a:xfrm>
        </p:grpSpPr>
        <p:sp>
          <p:nvSpPr>
            <p:cNvPr id="4841" name="Google Shape;4841;p71"/>
            <p:cNvSpPr/>
            <p:nvPr/>
          </p:nvSpPr>
          <p:spPr>
            <a:xfrm>
              <a:off x="826030" y="2386804"/>
              <a:ext cx="799800" cy="5079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4663" name="Google Shape;4663;p71"/>
            <p:cNvSpPr txBox="1"/>
            <p:nvPr/>
          </p:nvSpPr>
          <p:spPr>
            <a:xfrm>
              <a:off x="816694" y="2320230"/>
              <a:ext cx="841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Valid Rule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Filter</a:t>
              </a:r>
              <a:endParaRPr b="1" sz="1000"/>
            </a:p>
          </p:txBody>
        </p:sp>
      </p:grpSp>
      <p:grpSp>
        <p:nvGrpSpPr>
          <p:cNvPr id="4842" name="Google Shape;4842;p71"/>
          <p:cNvGrpSpPr/>
          <p:nvPr/>
        </p:nvGrpSpPr>
        <p:grpSpPr>
          <a:xfrm>
            <a:off x="6484594" y="2250233"/>
            <a:ext cx="691787" cy="136727"/>
            <a:chOff x="2193900" y="4331067"/>
            <a:chExt cx="1002300" cy="317600"/>
          </a:xfrm>
        </p:grpSpPr>
        <p:grpSp>
          <p:nvGrpSpPr>
            <p:cNvPr id="4843" name="Google Shape;4843;p71"/>
            <p:cNvGrpSpPr/>
            <p:nvPr/>
          </p:nvGrpSpPr>
          <p:grpSpPr>
            <a:xfrm>
              <a:off x="2345400" y="4331067"/>
              <a:ext cx="850800" cy="210000"/>
              <a:chOff x="863475" y="3440001"/>
              <a:chExt cx="850800" cy="210000"/>
            </a:xfrm>
          </p:grpSpPr>
          <p:sp>
            <p:nvSpPr>
              <p:cNvPr id="4844" name="Google Shape;4844;p71"/>
              <p:cNvSpPr/>
              <p:nvPr/>
            </p:nvSpPr>
            <p:spPr>
              <a:xfrm>
                <a:off x="863475" y="3440001"/>
                <a:ext cx="850800" cy="210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845" name="Google Shape;4845;p71"/>
              <p:cNvGrpSpPr/>
              <p:nvPr/>
            </p:nvGrpSpPr>
            <p:grpSpPr>
              <a:xfrm>
                <a:off x="924067" y="3456438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4846" name="Google Shape;4846;p71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4847" name="Google Shape;4847;p71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4848" name="Google Shape;4848;p71"/>
                  <p:cNvCxnSpPr>
                    <a:stCxn id="4847" idx="6"/>
                    <a:endCxn id="4849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4849" name="Google Shape;4849;p71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850" name="Google Shape;4850;p71"/>
            <p:cNvGrpSpPr/>
            <p:nvPr/>
          </p:nvGrpSpPr>
          <p:grpSpPr>
            <a:xfrm>
              <a:off x="2269650" y="4384867"/>
              <a:ext cx="850800" cy="210000"/>
              <a:chOff x="863475" y="3440001"/>
              <a:chExt cx="850800" cy="210000"/>
            </a:xfrm>
          </p:grpSpPr>
          <p:sp>
            <p:nvSpPr>
              <p:cNvPr id="4851" name="Google Shape;4851;p71"/>
              <p:cNvSpPr/>
              <p:nvPr/>
            </p:nvSpPr>
            <p:spPr>
              <a:xfrm>
                <a:off x="863475" y="3440001"/>
                <a:ext cx="850800" cy="210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852" name="Google Shape;4852;p71"/>
              <p:cNvGrpSpPr/>
              <p:nvPr/>
            </p:nvGrpSpPr>
            <p:grpSpPr>
              <a:xfrm>
                <a:off x="924067" y="3456438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4853" name="Google Shape;4853;p71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4854" name="Google Shape;4854;p71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4855" name="Google Shape;4855;p71"/>
                  <p:cNvCxnSpPr>
                    <a:stCxn id="4854" idx="6"/>
                    <a:endCxn id="4856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4856" name="Google Shape;4856;p71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857" name="Google Shape;4857;p71"/>
            <p:cNvGrpSpPr/>
            <p:nvPr/>
          </p:nvGrpSpPr>
          <p:grpSpPr>
            <a:xfrm>
              <a:off x="2193900" y="4438667"/>
              <a:ext cx="850800" cy="210000"/>
              <a:chOff x="863475" y="3440001"/>
              <a:chExt cx="850800" cy="210000"/>
            </a:xfrm>
          </p:grpSpPr>
          <p:sp>
            <p:nvSpPr>
              <p:cNvPr id="4858" name="Google Shape;4858;p71"/>
              <p:cNvSpPr/>
              <p:nvPr/>
            </p:nvSpPr>
            <p:spPr>
              <a:xfrm>
                <a:off x="863475" y="3440001"/>
                <a:ext cx="850800" cy="210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859" name="Google Shape;4859;p71"/>
              <p:cNvGrpSpPr/>
              <p:nvPr/>
            </p:nvGrpSpPr>
            <p:grpSpPr>
              <a:xfrm>
                <a:off x="924067" y="3456438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4860" name="Google Shape;4860;p71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4861" name="Google Shape;4861;p71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4862" name="Google Shape;4862;p71"/>
                  <p:cNvCxnSpPr>
                    <a:stCxn id="4861" idx="6"/>
                    <a:endCxn id="4863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4863" name="Google Shape;4863;p71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4864" name="Google Shape;4864;p71"/>
          <p:cNvGrpSpPr/>
          <p:nvPr/>
        </p:nvGrpSpPr>
        <p:grpSpPr>
          <a:xfrm>
            <a:off x="6729575" y="2329577"/>
            <a:ext cx="453982" cy="415389"/>
            <a:chOff x="1541665" y="4111886"/>
            <a:chExt cx="534222" cy="1527167"/>
          </a:xfrm>
        </p:grpSpPr>
        <p:sp>
          <p:nvSpPr>
            <p:cNvPr id="4865" name="Google Shape;4865;p71"/>
            <p:cNvSpPr txBox="1"/>
            <p:nvPr/>
          </p:nvSpPr>
          <p:spPr>
            <a:xfrm>
              <a:off x="1577587" y="4111886"/>
              <a:ext cx="498300" cy="13581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solidFill>
                  <a:srgbClr val="434343"/>
                </a:solidFill>
              </a:endParaRPr>
            </a:p>
          </p:txBody>
        </p:sp>
        <p:sp>
          <p:nvSpPr>
            <p:cNvPr id="4866" name="Google Shape;4866;p71"/>
            <p:cNvSpPr txBox="1"/>
            <p:nvPr/>
          </p:nvSpPr>
          <p:spPr>
            <a:xfrm>
              <a:off x="1541665" y="4323553"/>
              <a:ext cx="498300" cy="13155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">
                  <a:solidFill>
                    <a:srgbClr val="38761D"/>
                  </a:solidFill>
                </a:rPr>
                <a:t>selection</a:t>
              </a:r>
              <a:r>
                <a:rPr lang="zh-TW" sz="100">
                  <a:solidFill>
                    <a:srgbClr val="6AA84F"/>
                  </a:solidFill>
                </a:rPr>
                <a:t>:</a:t>
              </a:r>
              <a:endParaRPr sz="100">
                <a:solidFill>
                  <a:srgbClr val="6AA84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">
                  <a:solidFill>
                    <a:srgbClr val="434343"/>
                  </a:solidFill>
                </a:rPr>
                <a:t>    - ZZZ: ^A.*B$</a:t>
              </a:r>
              <a:endParaRPr sz="1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">
                  <a:solidFill>
                    <a:srgbClr val="38761D"/>
                  </a:solidFill>
                </a:rPr>
                <a:t>filter:</a:t>
              </a:r>
              <a:endParaRPr sz="100">
                <a:solidFill>
                  <a:srgbClr val="38761D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">
                  <a:solidFill>
                    <a:srgbClr val="C9DAF8"/>
                  </a:solidFill>
                </a:rPr>
                <a:t>   </a:t>
              </a:r>
              <a:r>
                <a:rPr lang="zh-TW" sz="100">
                  <a:solidFill>
                    <a:srgbClr val="434343"/>
                  </a:solidFill>
                </a:rPr>
                <a:t> - XXX: ^(?=.*H)(?=.*I).*$</a:t>
              </a:r>
              <a:endParaRPr sz="100">
                <a:solidFill>
                  <a:srgbClr val="434343"/>
                </a:solidFill>
              </a:endParaRPr>
            </a:p>
          </p:txBody>
        </p:sp>
      </p:grpSp>
      <p:cxnSp>
        <p:nvCxnSpPr>
          <p:cNvPr id="4867" name="Google Shape;4867;p71"/>
          <p:cNvCxnSpPr>
            <a:stCxn id="4663" idx="3"/>
          </p:cNvCxnSpPr>
          <p:nvPr/>
        </p:nvCxnSpPr>
        <p:spPr>
          <a:xfrm>
            <a:off x="6277602" y="2473926"/>
            <a:ext cx="451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68" name="Google Shape;4868;p71"/>
          <p:cNvCxnSpPr>
            <a:endCxn id="4780" idx="1"/>
          </p:cNvCxnSpPr>
          <p:nvPr/>
        </p:nvCxnSpPr>
        <p:spPr>
          <a:xfrm>
            <a:off x="7344341" y="2489711"/>
            <a:ext cx="401700" cy="17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69" name="Google Shape;4869;p71"/>
          <p:cNvSpPr txBox="1"/>
          <p:nvPr/>
        </p:nvSpPr>
        <p:spPr>
          <a:xfrm>
            <a:off x="6272275" y="1831571"/>
            <a:ext cx="227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/>
              <a:t>Triplets / Custom Field Map / Valid Rules</a:t>
            </a:r>
            <a:endParaRPr sz="800"/>
          </a:p>
        </p:txBody>
      </p:sp>
      <p:sp>
        <p:nvSpPr>
          <p:cNvPr id="4870" name="Google Shape;4870;p71"/>
          <p:cNvSpPr/>
          <p:nvPr/>
        </p:nvSpPr>
        <p:spPr>
          <a:xfrm>
            <a:off x="3917950" y="2942700"/>
            <a:ext cx="3728700" cy="1290300"/>
          </a:xfrm>
          <a:prstGeom prst="rect">
            <a:avLst/>
          </a:prstGeom>
          <a:solidFill>
            <a:srgbClr val="FFFFFF">
              <a:alpha val="8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1" name="Google Shape;4871;p71"/>
          <p:cNvSpPr/>
          <p:nvPr/>
        </p:nvSpPr>
        <p:spPr>
          <a:xfrm>
            <a:off x="6900" y="2540975"/>
            <a:ext cx="2527500" cy="2515800"/>
          </a:xfrm>
          <a:prstGeom prst="rect">
            <a:avLst/>
          </a:prstGeom>
          <a:solidFill>
            <a:srgbClr val="FFFFFF">
              <a:alpha val="8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2" name="Google Shape;4872;p71"/>
          <p:cNvSpPr/>
          <p:nvPr/>
        </p:nvSpPr>
        <p:spPr>
          <a:xfrm>
            <a:off x="131225" y="707150"/>
            <a:ext cx="3891900" cy="2037900"/>
          </a:xfrm>
          <a:prstGeom prst="rect">
            <a:avLst/>
          </a:prstGeom>
          <a:solidFill>
            <a:srgbClr val="FFFFFF">
              <a:alpha val="8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3" name="Google Shape;4873;p71"/>
          <p:cNvSpPr/>
          <p:nvPr/>
        </p:nvSpPr>
        <p:spPr>
          <a:xfrm>
            <a:off x="4023175" y="51075"/>
            <a:ext cx="5073600" cy="1704300"/>
          </a:xfrm>
          <a:prstGeom prst="rect">
            <a:avLst/>
          </a:prstGeom>
          <a:solidFill>
            <a:srgbClr val="FFFFFF">
              <a:alpha val="8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74" name="Google Shape;4874;p71"/>
          <p:cNvCxnSpPr/>
          <p:nvPr/>
        </p:nvCxnSpPr>
        <p:spPr>
          <a:xfrm>
            <a:off x="8402064" y="1586661"/>
            <a:ext cx="0" cy="62160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5" name="Google Shape;4875;p71"/>
          <p:cNvSpPr/>
          <p:nvPr/>
        </p:nvSpPr>
        <p:spPr>
          <a:xfrm>
            <a:off x="4034175" y="1845675"/>
            <a:ext cx="2276400" cy="1171500"/>
          </a:xfrm>
          <a:prstGeom prst="rect">
            <a:avLst/>
          </a:prstGeom>
          <a:solidFill>
            <a:srgbClr val="FFFFFF">
              <a:alpha val="8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6" name="Google Shape;4876;p71"/>
          <p:cNvSpPr/>
          <p:nvPr/>
        </p:nvSpPr>
        <p:spPr>
          <a:xfrm>
            <a:off x="4263338" y="487036"/>
            <a:ext cx="4574700" cy="1080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The key idea of this module is to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13445" y="4571875"/>
            <a:ext cx="761119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" name="Google Shape;148;p18"/>
          <p:cNvGrpSpPr/>
          <p:nvPr/>
        </p:nvGrpSpPr>
        <p:grpSpPr>
          <a:xfrm>
            <a:off x="454901" y="556875"/>
            <a:ext cx="7512276" cy="3559325"/>
            <a:chOff x="454901" y="556875"/>
            <a:chExt cx="7512276" cy="3559325"/>
          </a:xfrm>
        </p:grpSpPr>
        <p:grpSp>
          <p:nvGrpSpPr>
            <p:cNvPr id="149" name="Google Shape;149;p18"/>
            <p:cNvGrpSpPr/>
            <p:nvPr/>
          </p:nvGrpSpPr>
          <p:grpSpPr>
            <a:xfrm>
              <a:off x="454901" y="556875"/>
              <a:ext cx="7512276" cy="3559325"/>
              <a:chOff x="360976" y="447275"/>
              <a:chExt cx="7512276" cy="3559325"/>
            </a:xfrm>
          </p:grpSpPr>
          <p:sp>
            <p:nvSpPr>
              <p:cNvPr id="150" name="Google Shape;150;p18"/>
              <p:cNvSpPr/>
              <p:nvPr/>
            </p:nvSpPr>
            <p:spPr>
              <a:xfrm>
                <a:off x="4626825" y="3360100"/>
                <a:ext cx="2630400" cy="646500"/>
              </a:xfrm>
              <a:prstGeom prst="rect">
                <a:avLst/>
              </a:prstGeom>
              <a:solidFill>
                <a:srgbClr val="6AA8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51" name="Google Shape;151;p18"/>
              <p:cNvSpPr txBox="1"/>
              <p:nvPr/>
            </p:nvSpPr>
            <p:spPr>
              <a:xfrm>
                <a:off x="4682060" y="3359970"/>
                <a:ext cx="2512200" cy="6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TW" sz="1000">
                    <a:solidFill>
                      <a:srgbClr val="B6D7A8"/>
                    </a:solidFill>
                  </a:rPr>
                  <a:t>Filename</a:t>
                </a:r>
                <a:r>
                  <a:rPr b="1" lang="zh-TW" sz="1000">
                    <a:solidFill>
                      <a:srgbClr val="B6D7A8"/>
                    </a:solidFill>
                  </a:rPr>
                  <a:t>:</a:t>
                </a:r>
                <a:r>
                  <a:rPr b="1" lang="zh-TW" sz="1000">
                    <a:solidFill>
                      <a:srgbClr val="9900FF"/>
                    </a:solidFill>
                  </a:rPr>
                  <a:t> </a:t>
                </a:r>
                <a:r>
                  <a:rPr lang="zh-TW" sz="1000">
                    <a:solidFill>
                      <a:schemeClr val="dk1"/>
                    </a:solidFill>
                  </a:rPr>
                  <a:t>C:\Users\ezk\AppData\Local\Temp\PhishingAttachment.xlsm</a:t>
                </a:r>
                <a:endParaRPr sz="1000">
                  <a:solidFill>
                    <a:schemeClr val="dk1"/>
                  </a:solidFill>
                </a:endParaRPr>
              </a:p>
            </p:txBody>
          </p:sp>
          <p:grpSp>
            <p:nvGrpSpPr>
              <p:cNvPr id="152" name="Google Shape;152;p18"/>
              <p:cNvGrpSpPr/>
              <p:nvPr/>
            </p:nvGrpSpPr>
            <p:grpSpPr>
              <a:xfrm>
                <a:off x="360976" y="447275"/>
                <a:ext cx="7512276" cy="2486025"/>
                <a:chOff x="360976" y="447275"/>
                <a:chExt cx="7512276" cy="2486025"/>
              </a:xfrm>
            </p:grpSpPr>
            <p:sp>
              <p:nvSpPr>
                <p:cNvPr id="153" name="Google Shape;153;p18"/>
                <p:cNvSpPr txBox="1"/>
                <p:nvPr/>
              </p:nvSpPr>
              <p:spPr>
                <a:xfrm>
                  <a:off x="775250" y="1069450"/>
                  <a:ext cx="7716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54" name="Google Shape;154;p18"/>
                <p:cNvGrpSpPr/>
                <p:nvPr/>
              </p:nvGrpSpPr>
              <p:grpSpPr>
                <a:xfrm>
                  <a:off x="360976" y="1408700"/>
                  <a:ext cx="2135100" cy="1524600"/>
                  <a:chOff x="360976" y="1408700"/>
                  <a:chExt cx="2135100" cy="1524600"/>
                </a:xfrm>
              </p:grpSpPr>
              <p:sp>
                <p:nvSpPr>
                  <p:cNvPr id="155" name="Google Shape;155;p18"/>
                  <p:cNvSpPr/>
                  <p:nvPr/>
                </p:nvSpPr>
                <p:spPr>
                  <a:xfrm>
                    <a:off x="360976" y="1408700"/>
                    <a:ext cx="2135100" cy="15246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/>
                  </a:p>
                </p:txBody>
              </p:sp>
              <p:sp>
                <p:nvSpPr>
                  <p:cNvPr id="156" name="Google Shape;156;p18"/>
                  <p:cNvSpPr txBox="1"/>
                  <p:nvPr/>
                </p:nvSpPr>
                <p:spPr>
                  <a:xfrm>
                    <a:off x="662775" y="1662850"/>
                    <a:ext cx="1679700" cy="1262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91425" lIns="91425" spcFirstLastPara="1" rIns="91425" wrap="square" tIns="91425">
                    <a:sp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zh-TW" sz="1000">
                        <a:solidFill>
                          <a:srgbClr val="990000"/>
                        </a:solidFill>
                      </a:rPr>
                      <a:t>Img:</a:t>
                    </a:r>
                    <a:r>
                      <a:rPr b="1" lang="zh-TW" sz="1000"/>
                      <a:t> </a:t>
                    </a:r>
                    <a:r>
                      <a:rPr lang="zh-TW" sz="1000"/>
                      <a:t>powershell.exe</a:t>
                    </a:r>
                    <a:endParaRPr sz="1000"/>
                  </a:p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zh-TW" sz="1000">
                        <a:solidFill>
                          <a:srgbClr val="990000"/>
                        </a:solidFill>
                      </a:rPr>
                      <a:t>Cmd:</a:t>
                    </a:r>
                    <a:endParaRPr b="1" sz="1000">
                      <a:solidFill>
                        <a:srgbClr val="990000"/>
                      </a:solidFill>
                    </a:endParaRPr>
                  </a:p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zh-TW" sz="1000"/>
                      <a:t>Invoke-WebRequest -Uri $url -OutFile $env:TEMP\PhishingAttachment.xlsm</a:t>
                    </a:r>
                    <a:endParaRPr sz="1000"/>
                  </a:p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000"/>
                  </a:p>
                </p:txBody>
              </p:sp>
            </p:grpSp>
            <p:grpSp>
              <p:nvGrpSpPr>
                <p:cNvPr id="157" name="Google Shape;157;p18"/>
                <p:cNvGrpSpPr/>
                <p:nvPr/>
              </p:nvGrpSpPr>
              <p:grpSpPr>
                <a:xfrm>
                  <a:off x="4465352" y="447275"/>
                  <a:ext cx="3407900" cy="1524600"/>
                  <a:chOff x="4465352" y="447275"/>
                  <a:chExt cx="3407900" cy="1524600"/>
                </a:xfrm>
              </p:grpSpPr>
              <p:sp>
                <p:nvSpPr>
                  <p:cNvPr id="158" name="Google Shape;158;p18"/>
                  <p:cNvSpPr/>
                  <p:nvPr/>
                </p:nvSpPr>
                <p:spPr>
                  <a:xfrm>
                    <a:off x="4465352" y="447275"/>
                    <a:ext cx="3407900" cy="1524600"/>
                  </a:xfrm>
                  <a:prstGeom prst="flowChartDecision">
                    <a:avLst/>
                  </a:prstGeom>
                  <a:solidFill>
                    <a:srgbClr val="B58AC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/>
                  </a:p>
                </p:txBody>
              </p:sp>
              <p:sp>
                <p:nvSpPr>
                  <p:cNvPr id="159" name="Google Shape;159;p18"/>
                  <p:cNvSpPr txBox="1"/>
                  <p:nvPr/>
                </p:nvSpPr>
                <p:spPr>
                  <a:xfrm>
                    <a:off x="5230860" y="719458"/>
                    <a:ext cx="2512200" cy="954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91425" lIns="91425" spcFirstLastPara="1" rIns="91425" wrap="square" tIns="91425">
                    <a:sp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zh-TW" sz="1000">
                        <a:solidFill>
                          <a:srgbClr val="9900FF"/>
                        </a:solidFill>
                      </a:rPr>
                      <a:t>SrcAddress: </a:t>
                    </a:r>
                    <a:r>
                      <a:rPr lang="zh-TW" sz="1000">
                        <a:solidFill>
                          <a:schemeClr val="dk1"/>
                        </a:solidFill>
                      </a:rPr>
                      <a:t>DESKTOP-BA1RQFC.blueteam.com</a:t>
                    </a:r>
                    <a:endParaRPr sz="1000">
                      <a:solidFill>
                        <a:schemeClr val="dk1"/>
                      </a:solidFill>
                    </a:endParaRPr>
                  </a:p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zh-TW" sz="1000">
                        <a:solidFill>
                          <a:srgbClr val="9900FF"/>
                        </a:solidFill>
                      </a:rPr>
                      <a:t>DstAddress:</a:t>
                    </a:r>
                    <a:endParaRPr b="1" sz="1000">
                      <a:solidFill>
                        <a:srgbClr val="9900FF"/>
                      </a:solidFill>
                    </a:endParaRPr>
                  </a:p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zh-TW" sz="1000">
                        <a:solidFill>
                          <a:schemeClr val="dk1"/>
                        </a:solidFill>
                      </a:rPr>
                      <a:t>cdn-185-199-109-133.github:https</a:t>
                    </a:r>
                    <a:endParaRPr sz="1000">
                      <a:solidFill>
                        <a:schemeClr val="dk1"/>
                      </a:solidFill>
                    </a:endParaRPr>
                  </a:p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zh-TW" sz="1000">
                        <a:solidFill>
                          <a:srgbClr val="9900FF"/>
                        </a:solidFill>
                      </a:rPr>
                      <a:t>Port: </a:t>
                    </a:r>
                    <a:r>
                      <a:rPr lang="zh-TW" sz="1000">
                        <a:solidFill>
                          <a:schemeClr val="dk1"/>
                        </a:solidFill>
                      </a:rPr>
                      <a:t>65466</a:t>
                    </a:r>
                    <a:endParaRPr sz="1000">
                      <a:solidFill>
                        <a:schemeClr val="dk1"/>
                      </a:solidFill>
                    </a:endParaRPr>
                  </a:p>
                </p:txBody>
              </p:sp>
            </p:grpSp>
            <p:cxnSp>
              <p:nvCxnSpPr>
                <p:cNvPr id="160" name="Google Shape;160;p18"/>
                <p:cNvCxnSpPr>
                  <a:stCxn id="155" idx="6"/>
                  <a:endCxn id="158" idx="1"/>
                </p:cNvCxnSpPr>
                <p:nvPr/>
              </p:nvCxnSpPr>
              <p:spPr>
                <a:xfrm flipH="1" rot="10800000">
                  <a:off x="2496076" y="1209500"/>
                  <a:ext cx="1969200" cy="961500"/>
                </a:xfrm>
                <a:prstGeom prst="curvedConnector3">
                  <a:avLst>
                    <a:gd fmla="val 50002" name="adj1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61" name="Google Shape;161;p18"/>
                <p:cNvCxnSpPr>
                  <a:endCxn id="158" idx="1"/>
                </p:cNvCxnSpPr>
                <p:nvPr/>
              </p:nvCxnSpPr>
              <p:spPr>
                <a:xfrm flipH="1" rot="10800000">
                  <a:off x="2403452" y="1209575"/>
                  <a:ext cx="2061900" cy="652800"/>
                </a:xfrm>
                <a:prstGeom prst="curvedConnector3">
                  <a:avLst>
                    <a:gd fmla="val 50000" name="adj1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2" name="Google Shape;162;p18"/>
                <p:cNvCxnSpPr>
                  <a:endCxn id="158" idx="1"/>
                </p:cNvCxnSpPr>
                <p:nvPr/>
              </p:nvCxnSpPr>
              <p:spPr>
                <a:xfrm flipH="1" rot="10800000">
                  <a:off x="2168552" y="1209575"/>
                  <a:ext cx="2296800" cy="433800"/>
                </a:xfrm>
                <a:prstGeom prst="curvedConnector3">
                  <a:avLst>
                    <a:gd fmla="val 50000" name="adj1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3" name="Google Shape;163;p18"/>
                <p:cNvCxnSpPr>
                  <a:stCxn id="155" idx="0"/>
                  <a:endCxn id="158" idx="1"/>
                </p:cNvCxnSpPr>
                <p:nvPr/>
              </p:nvCxnSpPr>
              <p:spPr>
                <a:xfrm rot="-5400000">
                  <a:off x="2847376" y="-209350"/>
                  <a:ext cx="199200" cy="3036900"/>
                </a:xfrm>
                <a:prstGeom prst="curvedConnector2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164" name="Google Shape;164;p18"/>
              <p:cNvCxnSpPr>
                <a:endCxn id="151" idx="1"/>
              </p:cNvCxnSpPr>
              <p:nvPr/>
            </p:nvCxnSpPr>
            <p:spPr>
              <a:xfrm>
                <a:off x="2419160" y="2504520"/>
                <a:ext cx="2262900" cy="1178700"/>
              </a:xfrm>
              <a:prstGeom prst="curvedConnector3">
                <a:avLst>
                  <a:gd fmla="val 50000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65" name="Google Shape;165;p18"/>
              <p:cNvCxnSpPr/>
              <p:nvPr/>
            </p:nvCxnSpPr>
            <p:spPr>
              <a:xfrm>
                <a:off x="2184250" y="2692400"/>
                <a:ext cx="2497800" cy="990900"/>
              </a:xfrm>
              <a:prstGeom prst="curvedConnector3">
                <a:avLst>
                  <a:gd fmla="val 40433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6" name="Google Shape;166;p18"/>
              <p:cNvCxnSpPr/>
              <p:nvPr/>
            </p:nvCxnSpPr>
            <p:spPr>
              <a:xfrm>
                <a:off x="1816300" y="2856800"/>
                <a:ext cx="2865600" cy="826500"/>
              </a:xfrm>
              <a:prstGeom prst="curvedConnector3">
                <a:avLst>
                  <a:gd fmla="val 38522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7" name="Google Shape;167;p18"/>
              <p:cNvCxnSpPr>
                <a:stCxn id="156" idx="2"/>
              </p:cNvCxnSpPr>
              <p:nvPr/>
            </p:nvCxnSpPr>
            <p:spPr>
              <a:xfrm flipH="1" rot="-5400000">
                <a:off x="2713275" y="1714300"/>
                <a:ext cx="758100" cy="3179400"/>
              </a:xfrm>
              <a:prstGeom prst="curvedConnector2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68" name="Google Shape;168;p18"/>
            <p:cNvSpPr txBox="1"/>
            <p:nvPr/>
          </p:nvSpPr>
          <p:spPr>
            <a:xfrm>
              <a:off x="2196250" y="1118833"/>
              <a:ext cx="976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/>
                <a:t>TCP Connect</a:t>
              </a:r>
              <a:endParaRPr sz="1000"/>
            </a:p>
          </p:txBody>
        </p:sp>
        <p:sp>
          <p:nvSpPr>
            <p:cNvPr id="169" name="Google Shape;169;p18"/>
            <p:cNvSpPr txBox="1"/>
            <p:nvPr/>
          </p:nvSpPr>
          <p:spPr>
            <a:xfrm>
              <a:off x="2196250" y="1407975"/>
              <a:ext cx="833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/>
                <a:t>TCP Send</a:t>
              </a:r>
              <a:endParaRPr sz="1000"/>
            </a:p>
          </p:txBody>
        </p:sp>
        <p:sp>
          <p:nvSpPr>
            <p:cNvPr id="170" name="Google Shape;170;p18"/>
            <p:cNvSpPr txBox="1"/>
            <p:nvPr/>
          </p:nvSpPr>
          <p:spPr>
            <a:xfrm>
              <a:off x="2501050" y="1712775"/>
              <a:ext cx="1068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/>
                <a:t>TCP Receive</a:t>
              </a:r>
              <a:endParaRPr sz="1000"/>
            </a:p>
          </p:txBody>
        </p:sp>
        <p:sp>
          <p:nvSpPr>
            <p:cNvPr id="171" name="Google Shape;171;p18"/>
            <p:cNvSpPr txBox="1"/>
            <p:nvPr/>
          </p:nvSpPr>
          <p:spPr>
            <a:xfrm>
              <a:off x="2653450" y="2017575"/>
              <a:ext cx="1221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/>
                <a:t>TCP Disconnect</a:t>
              </a:r>
              <a:endParaRPr sz="1000"/>
            </a:p>
          </p:txBody>
        </p:sp>
        <p:sp>
          <p:nvSpPr>
            <p:cNvPr id="172" name="Google Shape;172;p18"/>
            <p:cNvSpPr txBox="1"/>
            <p:nvPr/>
          </p:nvSpPr>
          <p:spPr>
            <a:xfrm>
              <a:off x="2963475" y="2597350"/>
              <a:ext cx="798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/>
                <a:t>CreateFile</a:t>
              </a:r>
              <a:endParaRPr sz="1000"/>
            </a:p>
          </p:txBody>
        </p:sp>
        <p:sp>
          <p:nvSpPr>
            <p:cNvPr id="173" name="Google Shape;173;p18"/>
            <p:cNvSpPr txBox="1"/>
            <p:nvPr/>
          </p:nvSpPr>
          <p:spPr>
            <a:xfrm>
              <a:off x="2582475" y="2825950"/>
              <a:ext cx="1688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/>
                <a:t>QueryBasicInformationFile</a:t>
              </a:r>
              <a:endParaRPr sz="1000"/>
            </a:p>
          </p:txBody>
        </p:sp>
        <p:sp>
          <p:nvSpPr>
            <p:cNvPr id="174" name="Google Shape;174;p18"/>
            <p:cNvSpPr txBox="1"/>
            <p:nvPr/>
          </p:nvSpPr>
          <p:spPr>
            <a:xfrm>
              <a:off x="2285200" y="3055050"/>
              <a:ext cx="744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/>
                <a:t>WriteFile</a:t>
              </a:r>
              <a:endParaRPr sz="1000"/>
            </a:p>
          </p:txBody>
        </p:sp>
        <p:sp>
          <p:nvSpPr>
            <p:cNvPr id="175" name="Google Shape;175;p18"/>
            <p:cNvSpPr txBox="1"/>
            <p:nvPr/>
          </p:nvSpPr>
          <p:spPr>
            <a:xfrm>
              <a:off x="1751800" y="3283650"/>
              <a:ext cx="744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/>
                <a:t>CloseFile</a:t>
              </a:r>
              <a:endParaRPr sz="1000"/>
            </a:p>
          </p:txBody>
        </p:sp>
      </p:grpSp>
      <p:sp>
        <p:nvSpPr>
          <p:cNvPr id="176" name="Google Shape;17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0" name="Shape 4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1" name="Google Shape;4881;p72"/>
          <p:cNvSpPr txBox="1"/>
          <p:nvPr>
            <p:ph type="title"/>
          </p:nvPr>
        </p:nvSpPr>
        <p:spPr>
          <a:xfrm>
            <a:off x="73250" y="-76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Workflow of Ruled-based Detection(1/2)</a:t>
            </a:r>
            <a:endParaRPr/>
          </a:p>
        </p:txBody>
      </p:sp>
      <p:sp>
        <p:nvSpPr>
          <p:cNvPr id="4882" name="Google Shape;4882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883" name="Google Shape;4883;p72"/>
          <p:cNvSpPr txBox="1"/>
          <p:nvPr/>
        </p:nvSpPr>
        <p:spPr>
          <a:xfrm>
            <a:off x="171650" y="892000"/>
            <a:ext cx="2086500" cy="40329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00FF00"/>
                </a:solidFill>
              </a:rPr>
              <a:t>tags:</a:t>
            </a:r>
            <a:endParaRPr sz="1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9DAF8"/>
                </a:solidFill>
              </a:rPr>
              <a:t>   - attack.t1070.005</a:t>
            </a:r>
            <a:endParaRPr sz="10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00FF00"/>
                </a:solidFill>
              </a:rPr>
              <a:t>logsource:</a:t>
            </a:r>
            <a:endParaRPr sz="1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9DAF8"/>
                </a:solidFill>
              </a:rPr>
              <a:t>    category: registry_set</a:t>
            </a:r>
            <a:endParaRPr sz="10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00FF00"/>
                </a:solidFill>
              </a:rPr>
              <a:t>selection_1:</a:t>
            </a:r>
            <a:endParaRPr sz="1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9DAF8"/>
                </a:solidFill>
              </a:rPr>
              <a:t>    - ZZZ|startswith: A</a:t>
            </a:r>
            <a:br>
              <a:rPr lang="zh-TW" sz="1000">
                <a:solidFill>
                  <a:srgbClr val="C9DAF8"/>
                </a:solidFill>
              </a:rPr>
            </a:br>
            <a:r>
              <a:rPr lang="zh-TW" sz="1000">
                <a:solidFill>
                  <a:srgbClr val="C9DAF8"/>
                </a:solidFill>
              </a:rPr>
              <a:t>      ZZZ|endtswith: B</a:t>
            </a:r>
            <a:endParaRPr sz="10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9DAF8"/>
                </a:solidFill>
              </a:rPr>
              <a:t>    - OOO|startswith: C</a:t>
            </a:r>
            <a:br>
              <a:rPr lang="zh-TW" sz="1000">
                <a:solidFill>
                  <a:srgbClr val="C9DAF8"/>
                </a:solidFill>
              </a:rPr>
            </a:br>
            <a:r>
              <a:rPr lang="zh-TW" sz="1000">
                <a:solidFill>
                  <a:srgbClr val="C9DAF8"/>
                </a:solidFill>
              </a:rPr>
              <a:t>      OOO|contains:</a:t>
            </a:r>
            <a:endParaRPr sz="10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9DAF8"/>
                </a:solidFill>
              </a:rPr>
              <a:t>         - D</a:t>
            </a:r>
            <a:br>
              <a:rPr lang="zh-TW" sz="1000">
                <a:solidFill>
                  <a:srgbClr val="C9DAF8"/>
                </a:solidFill>
              </a:rPr>
            </a:br>
            <a:r>
              <a:rPr lang="zh-TW" sz="1000">
                <a:solidFill>
                  <a:srgbClr val="C9DAF8"/>
                </a:solidFill>
              </a:rPr>
              <a:t>         - E</a:t>
            </a:r>
            <a:endParaRPr sz="10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00FF00"/>
                </a:solidFill>
              </a:rPr>
              <a:t>selection_2:</a:t>
            </a:r>
            <a:endParaRPr sz="1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9DAF8"/>
                </a:solidFill>
              </a:rPr>
              <a:t>     XXX|startswith: F</a:t>
            </a:r>
            <a:br>
              <a:rPr lang="zh-TW" sz="1000">
                <a:solidFill>
                  <a:srgbClr val="C9DAF8"/>
                </a:solidFill>
              </a:rPr>
            </a:br>
            <a:r>
              <a:rPr lang="zh-TW" sz="1000">
                <a:solidFill>
                  <a:srgbClr val="C9DAF8"/>
                </a:solidFill>
              </a:rPr>
              <a:t>     VVV|contains: G</a:t>
            </a:r>
            <a:endParaRPr sz="10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00FF00"/>
                </a:solidFill>
              </a:rPr>
              <a:t>filterA:</a:t>
            </a:r>
            <a:endParaRPr sz="1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9DAF8"/>
                </a:solidFill>
              </a:rPr>
              <a:t>    XXX|contains|all:</a:t>
            </a:r>
            <a:endParaRPr sz="10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9DAF8"/>
                </a:solidFill>
              </a:rPr>
              <a:t>        - H</a:t>
            </a:r>
            <a:br>
              <a:rPr lang="zh-TW" sz="1000">
                <a:solidFill>
                  <a:srgbClr val="C9DAF8"/>
                </a:solidFill>
              </a:rPr>
            </a:br>
            <a:r>
              <a:rPr lang="zh-TW" sz="1000">
                <a:solidFill>
                  <a:srgbClr val="C9DAF8"/>
                </a:solidFill>
              </a:rPr>
              <a:t>        - I</a:t>
            </a:r>
            <a:endParaRPr sz="10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00FF00"/>
                </a:solidFill>
              </a:rPr>
              <a:t>filterB:</a:t>
            </a:r>
            <a:endParaRPr sz="1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9DAF8"/>
                </a:solidFill>
              </a:rPr>
              <a:t>    - XXX: J</a:t>
            </a:r>
            <a:endParaRPr sz="10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9DAF8"/>
                </a:solidFill>
              </a:rPr>
              <a:t>    - OOO|endswith: </a:t>
            </a:r>
            <a:endParaRPr sz="10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9DAF8"/>
                </a:solidFill>
              </a:rPr>
              <a:t>        - K</a:t>
            </a:r>
            <a:endParaRPr sz="10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9DAF8"/>
                </a:solidFill>
              </a:rPr>
              <a:t>        - L</a:t>
            </a:r>
            <a:endParaRPr sz="10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00FF00"/>
                </a:solidFill>
              </a:rPr>
              <a:t>condition: </a:t>
            </a:r>
            <a:br>
              <a:rPr lang="zh-TW" sz="1000">
                <a:solidFill>
                  <a:srgbClr val="00FF00"/>
                </a:solidFill>
              </a:rPr>
            </a:br>
            <a:r>
              <a:rPr lang="zh-TW" sz="1000">
                <a:solidFill>
                  <a:srgbClr val="00FF00"/>
                </a:solidFill>
              </a:rPr>
              <a:t>    </a:t>
            </a:r>
            <a:r>
              <a:rPr lang="zh-TW" sz="900">
                <a:solidFill>
                  <a:srgbClr val="FFF2CC"/>
                </a:solidFill>
              </a:rPr>
              <a:t>1 of selection_* and not 1 of filter*</a:t>
            </a:r>
            <a:endParaRPr sz="900">
              <a:solidFill>
                <a:srgbClr val="FFF2CC"/>
              </a:solidFill>
            </a:endParaRPr>
          </a:p>
        </p:txBody>
      </p:sp>
      <p:sp>
        <p:nvSpPr>
          <p:cNvPr id="4884" name="Google Shape;4884;p72"/>
          <p:cNvSpPr/>
          <p:nvPr/>
        </p:nvSpPr>
        <p:spPr>
          <a:xfrm>
            <a:off x="2326975" y="2037025"/>
            <a:ext cx="12720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Converter</a:t>
            </a:r>
            <a:endParaRPr/>
          </a:p>
        </p:txBody>
      </p:sp>
      <p:sp>
        <p:nvSpPr>
          <p:cNvPr id="4885" name="Google Shape;4885;p72"/>
          <p:cNvSpPr txBox="1"/>
          <p:nvPr/>
        </p:nvSpPr>
        <p:spPr>
          <a:xfrm>
            <a:off x="3611100" y="973850"/>
            <a:ext cx="1776300" cy="1108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00FF00"/>
                </a:solidFill>
              </a:rPr>
              <a:t>selection:</a:t>
            </a:r>
            <a:endParaRPr sz="1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9DAF8"/>
                </a:solidFill>
              </a:rPr>
              <a:t>    - ZZZ: ^A.*B$</a:t>
            </a:r>
            <a:endParaRPr sz="10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00FF00"/>
                </a:solidFill>
              </a:rPr>
              <a:t>filter:</a:t>
            </a:r>
            <a:endParaRPr sz="1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9DAF8"/>
                </a:solidFill>
              </a:rPr>
              <a:t>    - XXX: ^(?=.*H)(?=.*I).*$</a:t>
            </a:r>
            <a:endParaRPr sz="10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9DAF8"/>
                </a:solidFill>
              </a:rPr>
              <a:t>    - XXX: J</a:t>
            </a:r>
            <a:endParaRPr sz="10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9DAF8"/>
                </a:solidFill>
              </a:rPr>
              <a:t>    - OOO: ^.*(K|L)$</a:t>
            </a:r>
            <a:endParaRPr sz="900">
              <a:solidFill>
                <a:srgbClr val="FFF2CC"/>
              </a:solidFill>
            </a:endParaRPr>
          </a:p>
        </p:txBody>
      </p:sp>
      <p:sp>
        <p:nvSpPr>
          <p:cNvPr id="4886" name="Google Shape;4886;p72"/>
          <p:cNvSpPr txBox="1"/>
          <p:nvPr/>
        </p:nvSpPr>
        <p:spPr>
          <a:xfrm>
            <a:off x="3611100" y="2190750"/>
            <a:ext cx="1776300" cy="1108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00FF00"/>
                </a:solidFill>
              </a:rPr>
              <a:t>selection:</a:t>
            </a:r>
            <a:endParaRPr sz="1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9DAF8"/>
                </a:solidFill>
              </a:rPr>
              <a:t>    - OOO: ^C.*(D|E).*$</a:t>
            </a:r>
            <a:endParaRPr sz="10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00FF00"/>
                </a:solidFill>
              </a:rPr>
              <a:t>filter:</a:t>
            </a:r>
            <a:endParaRPr sz="1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9DAF8"/>
                </a:solidFill>
              </a:rPr>
              <a:t>    - XXX: ^(?=.*H)(?=.*I).*$</a:t>
            </a:r>
            <a:endParaRPr sz="10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9DAF8"/>
                </a:solidFill>
              </a:rPr>
              <a:t>    - XXX: J</a:t>
            </a:r>
            <a:endParaRPr sz="10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9DAF8"/>
                </a:solidFill>
              </a:rPr>
              <a:t>    - OOO: .*(K|L)$</a:t>
            </a:r>
            <a:endParaRPr sz="900">
              <a:solidFill>
                <a:srgbClr val="FFF2CC"/>
              </a:solidFill>
            </a:endParaRPr>
          </a:p>
        </p:txBody>
      </p:sp>
      <p:sp>
        <p:nvSpPr>
          <p:cNvPr id="4887" name="Google Shape;4887;p72"/>
          <p:cNvSpPr txBox="1"/>
          <p:nvPr/>
        </p:nvSpPr>
        <p:spPr>
          <a:xfrm>
            <a:off x="3611100" y="3407650"/>
            <a:ext cx="1776300" cy="1262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00FF00"/>
                </a:solidFill>
              </a:rPr>
              <a:t>selection:</a:t>
            </a:r>
            <a:endParaRPr sz="1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9DAF8"/>
                </a:solidFill>
              </a:rPr>
              <a:t>    - XXX: ^F.*$</a:t>
            </a:r>
            <a:br>
              <a:rPr lang="zh-TW" sz="1000">
                <a:solidFill>
                  <a:srgbClr val="C9DAF8"/>
                </a:solidFill>
              </a:rPr>
            </a:br>
            <a:r>
              <a:rPr lang="zh-TW" sz="1000">
                <a:solidFill>
                  <a:srgbClr val="C9DAF8"/>
                </a:solidFill>
              </a:rPr>
              <a:t>    - VVV: ^.*(G).*$</a:t>
            </a:r>
            <a:endParaRPr sz="10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00FF00"/>
                </a:solidFill>
              </a:rPr>
              <a:t>filter:</a:t>
            </a:r>
            <a:endParaRPr sz="1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9DAF8"/>
                </a:solidFill>
              </a:rPr>
              <a:t>    - XXX: ^(?=.*H)(?=.*I).*$</a:t>
            </a:r>
            <a:endParaRPr sz="10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9DAF8"/>
                </a:solidFill>
              </a:rPr>
              <a:t>    - XXX: J</a:t>
            </a:r>
            <a:endParaRPr sz="10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9DAF8"/>
                </a:solidFill>
              </a:rPr>
              <a:t>    - OOO: .*(K|L)$</a:t>
            </a:r>
            <a:endParaRPr sz="900">
              <a:solidFill>
                <a:srgbClr val="FFF2CC"/>
              </a:solidFill>
            </a:endParaRPr>
          </a:p>
        </p:txBody>
      </p:sp>
      <p:sp>
        <p:nvSpPr>
          <p:cNvPr id="4888" name="Google Shape;4888;p72"/>
          <p:cNvSpPr txBox="1"/>
          <p:nvPr/>
        </p:nvSpPr>
        <p:spPr>
          <a:xfrm>
            <a:off x="-1250" y="4843675"/>
            <a:ext cx="2753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Sigma Rule Format(Human readable)</a:t>
            </a:r>
            <a:endParaRPr sz="1000"/>
          </a:p>
        </p:txBody>
      </p:sp>
      <p:sp>
        <p:nvSpPr>
          <p:cNvPr id="4889" name="Google Shape;4889;p72"/>
          <p:cNvSpPr txBox="1"/>
          <p:nvPr/>
        </p:nvSpPr>
        <p:spPr>
          <a:xfrm>
            <a:off x="3724350" y="4587025"/>
            <a:ext cx="1549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Detection Rule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(Machine readable)</a:t>
            </a:r>
            <a:endParaRPr sz="1000"/>
          </a:p>
        </p:txBody>
      </p:sp>
      <p:sp>
        <p:nvSpPr>
          <p:cNvPr id="4890" name="Google Shape;4890;p72"/>
          <p:cNvSpPr/>
          <p:nvPr/>
        </p:nvSpPr>
        <p:spPr>
          <a:xfrm>
            <a:off x="4993800" y="815800"/>
            <a:ext cx="393600" cy="393600"/>
          </a:xfrm>
          <a:prstGeom prst="ellipse">
            <a:avLst/>
          </a:prstGeom>
          <a:solidFill>
            <a:srgbClr val="B5CE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</a:t>
            </a:r>
            <a:endParaRPr/>
          </a:p>
        </p:txBody>
      </p:sp>
      <p:sp>
        <p:nvSpPr>
          <p:cNvPr id="4891" name="Google Shape;4891;p72"/>
          <p:cNvSpPr/>
          <p:nvPr/>
        </p:nvSpPr>
        <p:spPr>
          <a:xfrm>
            <a:off x="4993800" y="2111725"/>
            <a:ext cx="393600" cy="393600"/>
          </a:xfrm>
          <a:prstGeom prst="ellipse">
            <a:avLst/>
          </a:prstGeom>
          <a:solidFill>
            <a:srgbClr val="B5CE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</a:t>
            </a:r>
            <a:endParaRPr/>
          </a:p>
        </p:txBody>
      </p:sp>
      <p:sp>
        <p:nvSpPr>
          <p:cNvPr id="4892" name="Google Shape;4892;p72"/>
          <p:cNvSpPr/>
          <p:nvPr/>
        </p:nvSpPr>
        <p:spPr>
          <a:xfrm>
            <a:off x="4993800" y="3349375"/>
            <a:ext cx="393600" cy="393600"/>
          </a:xfrm>
          <a:prstGeom prst="ellipse">
            <a:avLst/>
          </a:prstGeom>
          <a:solidFill>
            <a:srgbClr val="B5CE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</a:t>
            </a:r>
            <a:endParaRPr/>
          </a:p>
        </p:txBody>
      </p:sp>
      <p:sp>
        <p:nvSpPr>
          <p:cNvPr id="4893" name="Google Shape;4893;p72"/>
          <p:cNvSpPr/>
          <p:nvPr/>
        </p:nvSpPr>
        <p:spPr>
          <a:xfrm>
            <a:off x="5628900" y="2037025"/>
            <a:ext cx="7494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Filter</a:t>
            </a:r>
            <a:endParaRPr/>
          </a:p>
        </p:txBody>
      </p:sp>
      <p:sp>
        <p:nvSpPr>
          <p:cNvPr id="4894" name="Google Shape;4894;p72"/>
          <p:cNvSpPr txBox="1"/>
          <p:nvPr/>
        </p:nvSpPr>
        <p:spPr>
          <a:xfrm>
            <a:off x="226375" y="331663"/>
            <a:ext cx="4981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zh-TW" sz="1100"/>
              <a:t>Converter: Handle condition string / Regex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zh-TW" sz="1100"/>
              <a:t>Filter: Find useful and valid rules with custom field mapping</a:t>
            </a:r>
            <a:endParaRPr sz="1100"/>
          </a:p>
        </p:txBody>
      </p:sp>
      <p:sp>
        <p:nvSpPr>
          <p:cNvPr id="4895" name="Google Shape;4895;p72"/>
          <p:cNvSpPr txBox="1"/>
          <p:nvPr/>
        </p:nvSpPr>
        <p:spPr>
          <a:xfrm>
            <a:off x="4755275" y="341938"/>
            <a:ext cx="4981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100"/>
              <a:t>3. Matcher: Multi-process detect TTP with all useful rules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896" name="Google Shape;4896;p72"/>
          <p:cNvSpPr txBox="1"/>
          <p:nvPr/>
        </p:nvSpPr>
        <p:spPr>
          <a:xfrm>
            <a:off x="6619800" y="933900"/>
            <a:ext cx="1776300" cy="1108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00FF00"/>
                </a:solidFill>
              </a:rPr>
              <a:t>selection:</a:t>
            </a:r>
            <a:endParaRPr sz="1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9DAF8"/>
                </a:solidFill>
              </a:rPr>
              <a:t>    - OOO: ^C.*(D|E).*$</a:t>
            </a:r>
            <a:endParaRPr sz="10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00FF00"/>
                </a:solidFill>
              </a:rPr>
              <a:t>filter:</a:t>
            </a:r>
            <a:endParaRPr sz="1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9DAF8"/>
                </a:solidFill>
              </a:rPr>
              <a:t>    - XXX: ^(?=.*H)(?=.*I).*$</a:t>
            </a:r>
            <a:endParaRPr sz="10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9DAF8"/>
                </a:solidFill>
              </a:rPr>
              <a:t>    - XXX: J</a:t>
            </a:r>
            <a:endParaRPr sz="10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9DAF8"/>
                </a:solidFill>
              </a:rPr>
              <a:t>    - OOO: .*(K|L)$</a:t>
            </a:r>
            <a:endParaRPr sz="900">
              <a:solidFill>
                <a:srgbClr val="FFF2CC"/>
              </a:solidFill>
            </a:endParaRPr>
          </a:p>
        </p:txBody>
      </p:sp>
      <p:sp>
        <p:nvSpPr>
          <p:cNvPr id="4897" name="Google Shape;4897;p72"/>
          <p:cNvSpPr txBox="1"/>
          <p:nvPr/>
        </p:nvSpPr>
        <p:spPr>
          <a:xfrm>
            <a:off x="6619800" y="2150800"/>
            <a:ext cx="1776300" cy="1262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00FF00"/>
                </a:solidFill>
              </a:rPr>
              <a:t>selection:</a:t>
            </a:r>
            <a:endParaRPr sz="1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9DAF8"/>
                </a:solidFill>
              </a:rPr>
              <a:t>    - XXX: ^F.*$</a:t>
            </a:r>
            <a:br>
              <a:rPr lang="zh-TW" sz="1000">
                <a:solidFill>
                  <a:srgbClr val="C9DAF8"/>
                </a:solidFill>
              </a:rPr>
            </a:br>
            <a:r>
              <a:rPr lang="zh-TW" sz="1000">
                <a:solidFill>
                  <a:srgbClr val="C9DAF8"/>
                </a:solidFill>
              </a:rPr>
              <a:t>    - VVV: ^.*(G).*$</a:t>
            </a:r>
            <a:endParaRPr sz="10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00FF00"/>
                </a:solidFill>
              </a:rPr>
              <a:t>filter:</a:t>
            </a:r>
            <a:endParaRPr sz="1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9DAF8"/>
                </a:solidFill>
              </a:rPr>
              <a:t>    - XXX: ^(?=.*H)(?=.*I).*$</a:t>
            </a:r>
            <a:endParaRPr sz="10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9DAF8"/>
                </a:solidFill>
              </a:rPr>
              <a:t>    - XXX: J</a:t>
            </a:r>
            <a:endParaRPr sz="10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9DAF8"/>
                </a:solidFill>
              </a:rPr>
              <a:t>    - OOO: .*(K|L)$</a:t>
            </a:r>
            <a:endParaRPr sz="900">
              <a:solidFill>
                <a:srgbClr val="FFF2CC"/>
              </a:solidFill>
            </a:endParaRPr>
          </a:p>
        </p:txBody>
      </p:sp>
      <p:sp>
        <p:nvSpPr>
          <p:cNvPr id="4898" name="Google Shape;4898;p72"/>
          <p:cNvSpPr/>
          <p:nvPr/>
        </p:nvSpPr>
        <p:spPr>
          <a:xfrm>
            <a:off x="8002500" y="854875"/>
            <a:ext cx="393600" cy="393600"/>
          </a:xfrm>
          <a:prstGeom prst="ellipse">
            <a:avLst/>
          </a:prstGeom>
          <a:solidFill>
            <a:srgbClr val="B5CE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</a:t>
            </a:r>
            <a:endParaRPr/>
          </a:p>
        </p:txBody>
      </p:sp>
      <p:sp>
        <p:nvSpPr>
          <p:cNvPr id="4899" name="Google Shape;4899;p72"/>
          <p:cNvSpPr/>
          <p:nvPr/>
        </p:nvSpPr>
        <p:spPr>
          <a:xfrm>
            <a:off x="8002500" y="2092525"/>
            <a:ext cx="393600" cy="393600"/>
          </a:xfrm>
          <a:prstGeom prst="ellipse">
            <a:avLst/>
          </a:prstGeom>
          <a:solidFill>
            <a:srgbClr val="B5CE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</a:t>
            </a:r>
            <a:endParaRPr/>
          </a:p>
        </p:txBody>
      </p:sp>
      <p:sp>
        <p:nvSpPr>
          <p:cNvPr id="4900" name="Google Shape;4900;p72"/>
          <p:cNvSpPr txBox="1"/>
          <p:nvPr/>
        </p:nvSpPr>
        <p:spPr>
          <a:xfrm>
            <a:off x="6619800" y="3555200"/>
            <a:ext cx="1776300" cy="1262100"/>
          </a:xfrm>
          <a:prstGeom prst="rect">
            <a:avLst/>
          </a:prstGeom>
          <a:solidFill>
            <a:srgbClr val="7F6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00FF00"/>
                </a:solidFill>
              </a:rPr>
              <a:t>registry:</a:t>
            </a:r>
            <a:endParaRPr sz="1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9DAF8"/>
                </a:solidFill>
              </a:rPr>
              <a:t>    attr:</a:t>
            </a:r>
            <a:endParaRPr sz="10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9DAF8"/>
                </a:solidFill>
              </a:rPr>
              <a:t>        - OOO: src_ooo</a:t>
            </a:r>
            <a:br>
              <a:rPr lang="zh-TW" sz="1000">
                <a:solidFill>
                  <a:srgbClr val="C9DAF8"/>
                </a:solidFill>
              </a:rPr>
            </a:br>
            <a:r>
              <a:rPr lang="zh-TW" sz="1000">
                <a:solidFill>
                  <a:srgbClr val="C9DAF8"/>
                </a:solidFill>
              </a:rPr>
              <a:t>        - XXX: dst_xxx</a:t>
            </a:r>
            <a:endParaRPr sz="10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9DAF8"/>
                </a:solidFill>
              </a:rPr>
              <a:t>    relation:</a:t>
            </a:r>
            <a:endParaRPr sz="10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00FF00"/>
                </a:solidFill>
              </a:rPr>
              <a:t>network:</a:t>
            </a:r>
            <a:endParaRPr sz="1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9DAF8"/>
                </a:solidFill>
              </a:rPr>
              <a:t>    …</a:t>
            </a:r>
            <a:endParaRPr sz="1000">
              <a:solidFill>
                <a:srgbClr val="C9DAF8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4" name="Shape 4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05" name="Google Shape;4905;p73"/>
          <p:cNvGrpSpPr/>
          <p:nvPr/>
        </p:nvGrpSpPr>
        <p:grpSpPr>
          <a:xfrm>
            <a:off x="4023179" y="1843258"/>
            <a:ext cx="4890228" cy="2137973"/>
            <a:chOff x="4387904" y="2521901"/>
            <a:chExt cx="3513600" cy="1056415"/>
          </a:xfrm>
        </p:grpSpPr>
        <p:sp>
          <p:nvSpPr>
            <p:cNvPr id="4906" name="Google Shape;4906;p73"/>
            <p:cNvSpPr/>
            <p:nvPr/>
          </p:nvSpPr>
          <p:spPr>
            <a:xfrm>
              <a:off x="4387904" y="2525916"/>
              <a:ext cx="3513600" cy="10524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4907" name="Google Shape;4907;p73"/>
            <p:cNvSpPr txBox="1"/>
            <p:nvPr/>
          </p:nvSpPr>
          <p:spPr>
            <a:xfrm>
              <a:off x="4433125" y="2521901"/>
              <a:ext cx="2037600" cy="16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Rule-based Method</a:t>
              </a:r>
              <a:endParaRPr b="1" sz="1000"/>
            </a:p>
          </p:txBody>
        </p:sp>
      </p:grpSp>
      <p:sp>
        <p:nvSpPr>
          <p:cNvPr id="4908" name="Google Shape;4908;p73"/>
          <p:cNvSpPr txBox="1"/>
          <p:nvPr/>
        </p:nvSpPr>
        <p:spPr>
          <a:xfrm>
            <a:off x="6803038" y="2064638"/>
            <a:ext cx="548700" cy="507900"/>
          </a:xfrm>
          <a:prstGeom prst="rect">
            <a:avLst/>
          </a:prstGeom>
          <a:solidFill>
            <a:srgbClr val="20124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00FF00"/>
                </a:solidFill>
              </a:rPr>
              <a:t>registry:</a:t>
            </a:r>
            <a:endParaRPr sz="3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C9DAF8"/>
                </a:solidFill>
              </a:rPr>
              <a:t>    attr:</a:t>
            </a:r>
            <a:endParaRPr sz="3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C9DAF8"/>
                </a:solidFill>
              </a:rPr>
              <a:t>        - OOO: src_ooo</a:t>
            </a:r>
            <a:br>
              <a:rPr lang="zh-TW" sz="300">
                <a:solidFill>
                  <a:srgbClr val="C9DAF8"/>
                </a:solidFill>
              </a:rPr>
            </a:br>
            <a:r>
              <a:rPr lang="zh-TW" sz="300">
                <a:solidFill>
                  <a:srgbClr val="C9DAF8"/>
                </a:solidFill>
              </a:rPr>
              <a:t>        - XXX: dst_xxx</a:t>
            </a:r>
            <a:endParaRPr sz="3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C9DAF8"/>
                </a:solidFill>
              </a:rPr>
              <a:t>    relation:</a:t>
            </a:r>
            <a:endParaRPr sz="3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00FF00"/>
                </a:solidFill>
              </a:rPr>
              <a:t>network:</a:t>
            </a:r>
            <a:endParaRPr sz="3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C9DAF8"/>
                </a:solidFill>
              </a:rPr>
              <a:t>    …</a:t>
            </a:r>
            <a:endParaRPr sz="300">
              <a:solidFill>
                <a:srgbClr val="C9DAF8"/>
              </a:solidFill>
            </a:endParaRPr>
          </a:p>
        </p:txBody>
      </p:sp>
      <p:grpSp>
        <p:nvGrpSpPr>
          <p:cNvPr id="4909" name="Google Shape;4909;p73"/>
          <p:cNvGrpSpPr/>
          <p:nvPr/>
        </p:nvGrpSpPr>
        <p:grpSpPr>
          <a:xfrm>
            <a:off x="4023500" y="238526"/>
            <a:ext cx="4890228" cy="1381297"/>
            <a:chOff x="4387894" y="2309289"/>
            <a:chExt cx="3513600" cy="1284688"/>
          </a:xfrm>
        </p:grpSpPr>
        <p:sp>
          <p:nvSpPr>
            <p:cNvPr id="4910" name="Google Shape;4910;p73"/>
            <p:cNvSpPr/>
            <p:nvPr/>
          </p:nvSpPr>
          <p:spPr>
            <a:xfrm>
              <a:off x="4387894" y="2315377"/>
              <a:ext cx="3513600" cy="1278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22222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4911" name="Google Shape;4911;p73"/>
            <p:cNvSpPr txBox="1"/>
            <p:nvPr/>
          </p:nvSpPr>
          <p:spPr>
            <a:xfrm>
              <a:off x="4433125" y="2309289"/>
              <a:ext cx="2037600" cy="31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DL-based Method</a:t>
              </a:r>
              <a:endParaRPr b="1" sz="1000"/>
            </a:p>
          </p:txBody>
        </p:sp>
      </p:grpSp>
      <p:sp>
        <p:nvSpPr>
          <p:cNvPr id="4912" name="Google Shape;4912;p73"/>
          <p:cNvSpPr txBox="1"/>
          <p:nvPr>
            <p:ph idx="4294967295" type="title"/>
          </p:nvPr>
        </p:nvSpPr>
        <p:spPr>
          <a:xfrm>
            <a:off x="6900" y="-12175"/>
            <a:ext cx="349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System Architecture</a:t>
            </a:r>
            <a:endParaRPr/>
          </a:p>
        </p:txBody>
      </p:sp>
      <p:pic>
        <p:nvPicPr>
          <p:cNvPr id="4913" name="Google Shape;491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75" y="1386999"/>
            <a:ext cx="374200" cy="3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4" name="Google Shape;4914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625" y="1362349"/>
            <a:ext cx="423500" cy="4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5" name="Google Shape;4915;p73"/>
          <p:cNvSpPr txBox="1"/>
          <p:nvPr/>
        </p:nvSpPr>
        <p:spPr>
          <a:xfrm>
            <a:off x="43300" y="1755400"/>
            <a:ext cx="977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Windows 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Audit Logs</a:t>
            </a:r>
            <a:endParaRPr sz="1000"/>
          </a:p>
        </p:txBody>
      </p:sp>
      <p:sp>
        <p:nvSpPr>
          <p:cNvPr id="4916" name="Google Shape;4916;p73"/>
          <p:cNvSpPr txBox="1"/>
          <p:nvPr/>
        </p:nvSpPr>
        <p:spPr>
          <a:xfrm>
            <a:off x="2219075" y="1980750"/>
            <a:ext cx="125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Provenance Graph</a:t>
            </a:r>
            <a:endParaRPr sz="1000"/>
          </a:p>
        </p:txBody>
      </p:sp>
      <p:grpSp>
        <p:nvGrpSpPr>
          <p:cNvPr id="4917" name="Google Shape;4917;p73"/>
          <p:cNvGrpSpPr/>
          <p:nvPr/>
        </p:nvGrpSpPr>
        <p:grpSpPr>
          <a:xfrm>
            <a:off x="2360102" y="1116227"/>
            <a:ext cx="1002243" cy="806107"/>
            <a:chOff x="3630964" y="-26772"/>
            <a:chExt cx="1759246" cy="1407064"/>
          </a:xfrm>
        </p:grpSpPr>
        <p:grpSp>
          <p:nvGrpSpPr>
            <p:cNvPr id="4918" name="Google Shape;4918;p73"/>
            <p:cNvGrpSpPr/>
            <p:nvPr/>
          </p:nvGrpSpPr>
          <p:grpSpPr>
            <a:xfrm>
              <a:off x="3630964" y="25496"/>
              <a:ext cx="1759246" cy="1354797"/>
              <a:chOff x="381092" y="1605392"/>
              <a:chExt cx="3520605" cy="2491351"/>
            </a:xfrm>
          </p:grpSpPr>
          <p:sp>
            <p:nvSpPr>
              <p:cNvPr id="4919" name="Google Shape;4919;p73"/>
              <p:cNvSpPr/>
              <p:nvPr/>
            </p:nvSpPr>
            <p:spPr>
              <a:xfrm>
                <a:off x="2127022" y="2269592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0" name="Google Shape;4920;p73"/>
              <p:cNvSpPr/>
              <p:nvPr/>
            </p:nvSpPr>
            <p:spPr>
              <a:xfrm>
                <a:off x="1026416" y="2269592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921" name="Google Shape;4921;p73"/>
              <p:cNvCxnSpPr>
                <a:stCxn id="4920" idx="6"/>
                <a:endCxn id="4919" idx="2"/>
              </p:cNvCxnSpPr>
              <p:nvPr/>
            </p:nvCxnSpPr>
            <p:spPr>
              <a:xfrm>
                <a:off x="1281116" y="2396042"/>
                <a:ext cx="84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4922" name="Google Shape;4922;p73"/>
              <p:cNvSpPr/>
              <p:nvPr/>
            </p:nvSpPr>
            <p:spPr>
              <a:xfrm>
                <a:off x="1026416" y="2765095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3" name="Google Shape;4923;p73"/>
              <p:cNvSpPr/>
              <p:nvPr/>
            </p:nvSpPr>
            <p:spPr>
              <a:xfrm>
                <a:off x="1491111" y="2765095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4" name="Google Shape;4924;p73"/>
              <p:cNvSpPr/>
              <p:nvPr/>
            </p:nvSpPr>
            <p:spPr>
              <a:xfrm>
                <a:off x="466593" y="2765095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5" name="Google Shape;4925;p73"/>
              <p:cNvSpPr/>
              <p:nvPr/>
            </p:nvSpPr>
            <p:spPr>
              <a:xfrm>
                <a:off x="721408" y="3307263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6" name="Google Shape;4926;p73"/>
              <p:cNvSpPr/>
              <p:nvPr/>
            </p:nvSpPr>
            <p:spPr>
              <a:xfrm>
                <a:off x="564672" y="1887961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7" name="Google Shape;4927;p73"/>
              <p:cNvSpPr/>
              <p:nvPr/>
            </p:nvSpPr>
            <p:spPr>
              <a:xfrm>
                <a:off x="381092" y="2310112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8" name="Google Shape;4928;p73"/>
              <p:cNvSpPr/>
              <p:nvPr/>
            </p:nvSpPr>
            <p:spPr>
              <a:xfrm>
                <a:off x="1409822" y="3347724"/>
                <a:ext cx="336000" cy="171900"/>
              </a:xfrm>
              <a:prstGeom prst="rect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9" name="Google Shape;4929;p73"/>
              <p:cNvSpPr/>
              <p:nvPr/>
            </p:nvSpPr>
            <p:spPr>
              <a:xfrm>
                <a:off x="2086377" y="2846018"/>
                <a:ext cx="336000" cy="171900"/>
              </a:xfrm>
              <a:prstGeom prst="rect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0" name="Google Shape;4930;p73"/>
              <p:cNvSpPr/>
              <p:nvPr/>
            </p:nvSpPr>
            <p:spPr>
              <a:xfrm>
                <a:off x="2127022" y="3341520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1" name="Google Shape;4931;p73"/>
              <p:cNvSpPr/>
              <p:nvPr/>
            </p:nvSpPr>
            <p:spPr>
              <a:xfrm>
                <a:off x="1100466" y="3782958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2" name="Google Shape;4932;p73"/>
              <p:cNvSpPr/>
              <p:nvPr/>
            </p:nvSpPr>
            <p:spPr>
              <a:xfrm>
                <a:off x="3078442" y="2845479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3" name="Google Shape;4933;p73"/>
              <p:cNvSpPr/>
              <p:nvPr/>
            </p:nvSpPr>
            <p:spPr>
              <a:xfrm>
                <a:off x="3078442" y="3080388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4" name="Google Shape;4934;p73"/>
              <p:cNvSpPr/>
              <p:nvPr/>
            </p:nvSpPr>
            <p:spPr>
              <a:xfrm>
                <a:off x="3078442" y="3315297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5" name="Google Shape;4935;p73"/>
              <p:cNvSpPr/>
              <p:nvPr/>
            </p:nvSpPr>
            <p:spPr>
              <a:xfrm>
                <a:off x="3078442" y="3550207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6" name="Google Shape;4936;p73"/>
              <p:cNvSpPr/>
              <p:nvPr/>
            </p:nvSpPr>
            <p:spPr>
              <a:xfrm>
                <a:off x="3078442" y="3843843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7" name="Google Shape;4937;p73"/>
              <p:cNvSpPr/>
              <p:nvPr/>
            </p:nvSpPr>
            <p:spPr>
              <a:xfrm>
                <a:off x="3646883" y="3594464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8" name="Google Shape;4938;p73"/>
              <p:cNvSpPr/>
              <p:nvPr/>
            </p:nvSpPr>
            <p:spPr>
              <a:xfrm>
                <a:off x="3646883" y="3888101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939" name="Google Shape;4939;p73"/>
              <p:cNvCxnSpPr>
                <a:stCxn id="4920" idx="0"/>
                <a:endCxn id="4940" idx="1"/>
              </p:cNvCxnSpPr>
              <p:nvPr/>
            </p:nvCxnSpPr>
            <p:spPr>
              <a:xfrm rot="10800000">
                <a:off x="1038866" y="1605392"/>
                <a:ext cx="114900" cy="66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941" name="Google Shape;4941;p73"/>
              <p:cNvCxnSpPr>
                <a:stCxn id="4920" idx="1"/>
                <a:endCxn id="4926" idx="5"/>
              </p:cNvCxnSpPr>
              <p:nvPr/>
            </p:nvCxnSpPr>
            <p:spPr>
              <a:xfrm rot="10800000">
                <a:off x="782016" y="2103829"/>
                <a:ext cx="281700" cy="202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942" name="Google Shape;4942;p73"/>
              <p:cNvCxnSpPr>
                <a:stCxn id="4920" idx="2"/>
                <a:endCxn id="4927" idx="3"/>
              </p:cNvCxnSpPr>
              <p:nvPr/>
            </p:nvCxnSpPr>
            <p:spPr>
              <a:xfrm rot="10800000">
                <a:off x="635816" y="2396042"/>
                <a:ext cx="390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943" name="Google Shape;4943;p73"/>
              <p:cNvCxnSpPr>
                <a:stCxn id="4920" idx="3"/>
                <a:endCxn id="4924" idx="7"/>
              </p:cNvCxnSpPr>
              <p:nvPr/>
            </p:nvCxnSpPr>
            <p:spPr>
              <a:xfrm flipH="1">
                <a:off x="683916" y="2485456"/>
                <a:ext cx="379800" cy="31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944" name="Google Shape;4944;p73"/>
              <p:cNvCxnSpPr>
                <a:stCxn id="4920" idx="4"/>
                <a:endCxn id="4922" idx="0"/>
              </p:cNvCxnSpPr>
              <p:nvPr/>
            </p:nvCxnSpPr>
            <p:spPr>
              <a:xfrm>
                <a:off x="1153766" y="2522492"/>
                <a:ext cx="0" cy="24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945" name="Google Shape;4945;p73"/>
              <p:cNvCxnSpPr>
                <a:stCxn id="4922" idx="3"/>
                <a:endCxn id="4925" idx="7"/>
              </p:cNvCxnSpPr>
              <p:nvPr/>
            </p:nvCxnSpPr>
            <p:spPr>
              <a:xfrm flipH="1">
                <a:off x="938916" y="2980958"/>
                <a:ext cx="124800" cy="36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946" name="Google Shape;4946;p73"/>
              <p:cNvCxnSpPr>
                <a:stCxn id="4922" idx="5"/>
                <a:endCxn id="4928" idx="0"/>
              </p:cNvCxnSpPr>
              <p:nvPr/>
            </p:nvCxnSpPr>
            <p:spPr>
              <a:xfrm>
                <a:off x="1243817" y="2980958"/>
                <a:ext cx="333900" cy="366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947" name="Google Shape;4947;p73"/>
              <p:cNvCxnSpPr>
                <a:stCxn id="4922" idx="6"/>
                <a:endCxn id="4923" idx="2"/>
              </p:cNvCxnSpPr>
              <p:nvPr/>
            </p:nvCxnSpPr>
            <p:spPr>
              <a:xfrm>
                <a:off x="1281116" y="2891545"/>
                <a:ext cx="210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948" name="Google Shape;4948;p73"/>
              <p:cNvCxnSpPr>
                <a:stCxn id="4925" idx="5"/>
                <a:endCxn id="4931" idx="1"/>
              </p:cNvCxnSpPr>
              <p:nvPr/>
            </p:nvCxnSpPr>
            <p:spPr>
              <a:xfrm>
                <a:off x="938808" y="3523126"/>
                <a:ext cx="198900" cy="297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949" name="Google Shape;4949;p73"/>
              <p:cNvCxnSpPr>
                <a:stCxn id="4930" idx="2"/>
                <a:endCxn id="4928" idx="3"/>
              </p:cNvCxnSpPr>
              <p:nvPr/>
            </p:nvCxnSpPr>
            <p:spPr>
              <a:xfrm rot="10800000">
                <a:off x="1745722" y="3433770"/>
                <a:ext cx="381300" cy="3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950" name="Google Shape;4950;p73"/>
              <p:cNvCxnSpPr>
                <a:stCxn id="4919" idx="6"/>
                <a:endCxn id="4932" idx="1"/>
              </p:cNvCxnSpPr>
              <p:nvPr/>
            </p:nvCxnSpPr>
            <p:spPr>
              <a:xfrm>
                <a:off x="2381722" y="2396042"/>
                <a:ext cx="696600" cy="53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951" name="Google Shape;4951;p73"/>
              <p:cNvCxnSpPr>
                <a:stCxn id="4919" idx="6"/>
                <a:endCxn id="4934" idx="1"/>
              </p:cNvCxnSpPr>
              <p:nvPr/>
            </p:nvCxnSpPr>
            <p:spPr>
              <a:xfrm>
                <a:off x="2381722" y="2396042"/>
                <a:ext cx="696600" cy="1005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952" name="Google Shape;4952;p73"/>
              <p:cNvCxnSpPr>
                <a:stCxn id="4919" idx="6"/>
                <a:endCxn id="4933" idx="1"/>
              </p:cNvCxnSpPr>
              <p:nvPr/>
            </p:nvCxnSpPr>
            <p:spPr>
              <a:xfrm>
                <a:off x="2381722" y="2396042"/>
                <a:ext cx="696600" cy="770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953" name="Google Shape;4953;p73"/>
              <p:cNvCxnSpPr>
                <a:stCxn id="4919" idx="6"/>
                <a:endCxn id="4935" idx="2"/>
              </p:cNvCxnSpPr>
              <p:nvPr/>
            </p:nvCxnSpPr>
            <p:spPr>
              <a:xfrm>
                <a:off x="2381722" y="2396042"/>
                <a:ext cx="696600" cy="1280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954" name="Google Shape;4954;p73"/>
              <p:cNvCxnSpPr>
                <a:stCxn id="4919" idx="6"/>
                <a:endCxn id="4936" idx="2"/>
              </p:cNvCxnSpPr>
              <p:nvPr/>
            </p:nvCxnSpPr>
            <p:spPr>
              <a:xfrm>
                <a:off x="2381722" y="2396042"/>
                <a:ext cx="696600" cy="157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955" name="Google Shape;4955;p73"/>
              <p:cNvCxnSpPr>
                <a:stCxn id="4930" idx="0"/>
                <a:endCxn id="4929" idx="2"/>
              </p:cNvCxnSpPr>
              <p:nvPr/>
            </p:nvCxnSpPr>
            <p:spPr>
              <a:xfrm rot="10800000">
                <a:off x="2254372" y="3017820"/>
                <a:ext cx="0" cy="32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956" name="Google Shape;4956;p73"/>
              <p:cNvCxnSpPr>
                <a:stCxn id="4935" idx="6"/>
                <a:endCxn id="4937" idx="0"/>
              </p:cNvCxnSpPr>
              <p:nvPr/>
            </p:nvCxnSpPr>
            <p:spPr>
              <a:xfrm flipH="1" rot="10800000">
                <a:off x="3333142" y="3594457"/>
                <a:ext cx="441000" cy="82200"/>
              </a:xfrm>
              <a:prstGeom prst="curvedConnector4">
                <a:avLst>
                  <a:gd fmla="val 35572" name="adj1"/>
                  <a:gd fmla="val 1029846" name="adj2"/>
                </a:avLst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957" name="Google Shape;4957;p73"/>
              <p:cNvCxnSpPr>
                <a:stCxn id="4935" idx="6"/>
                <a:endCxn id="4937" idx="2"/>
              </p:cNvCxnSpPr>
              <p:nvPr/>
            </p:nvCxnSpPr>
            <p:spPr>
              <a:xfrm>
                <a:off x="3333142" y="3676657"/>
                <a:ext cx="441000" cy="89700"/>
              </a:xfrm>
              <a:prstGeom prst="curvedConnector4">
                <a:avLst>
                  <a:gd fmla="val 35572" name="adj1"/>
                  <a:gd fmla="val 952121" name="adj2"/>
                </a:avLst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958" name="Google Shape;4958;p73"/>
              <p:cNvCxnSpPr>
                <a:stCxn id="4936" idx="6"/>
                <a:endCxn id="4938" idx="0"/>
              </p:cNvCxnSpPr>
              <p:nvPr/>
            </p:nvCxnSpPr>
            <p:spPr>
              <a:xfrm flipH="1" rot="10800000">
                <a:off x="3333142" y="3888093"/>
                <a:ext cx="441000" cy="82200"/>
              </a:xfrm>
              <a:prstGeom prst="curvedConnector4">
                <a:avLst>
                  <a:gd fmla="val 35572" name="adj1"/>
                  <a:gd fmla="val 1029846" name="adj2"/>
                </a:avLst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959" name="Google Shape;4959;p73"/>
              <p:cNvCxnSpPr>
                <a:stCxn id="4936" idx="6"/>
                <a:endCxn id="4938" idx="2"/>
              </p:cNvCxnSpPr>
              <p:nvPr/>
            </p:nvCxnSpPr>
            <p:spPr>
              <a:xfrm>
                <a:off x="3333142" y="3970293"/>
                <a:ext cx="441000" cy="89700"/>
              </a:xfrm>
              <a:prstGeom prst="curvedConnector4">
                <a:avLst>
                  <a:gd fmla="val 35572" name="adj1"/>
                  <a:gd fmla="val 952121" name="adj2"/>
                </a:avLst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960" name="Google Shape;4960;p73"/>
              <p:cNvCxnSpPr>
                <a:stCxn id="4922" idx="5"/>
                <a:endCxn id="4928" idx="1"/>
              </p:cNvCxnSpPr>
              <p:nvPr/>
            </p:nvCxnSpPr>
            <p:spPr>
              <a:xfrm>
                <a:off x="1243817" y="2980958"/>
                <a:ext cx="165900" cy="45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961" name="Google Shape;4961;p73"/>
              <p:cNvCxnSpPr>
                <a:stCxn id="4920" idx="3"/>
                <a:endCxn id="4924" idx="0"/>
              </p:cNvCxnSpPr>
              <p:nvPr/>
            </p:nvCxnSpPr>
            <p:spPr>
              <a:xfrm flipH="1">
                <a:off x="593916" y="2485456"/>
                <a:ext cx="469800" cy="279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962" name="Google Shape;4962;p73"/>
              <p:cNvCxnSpPr>
                <a:stCxn id="4920" idx="0"/>
                <a:endCxn id="4940" idx="2"/>
              </p:cNvCxnSpPr>
              <p:nvPr/>
            </p:nvCxnSpPr>
            <p:spPr>
              <a:xfrm flipH="1" rot="10800000">
                <a:off x="1153766" y="1701392"/>
                <a:ext cx="99000" cy="56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963" name="Google Shape;4963;p73"/>
              <p:cNvCxnSpPr>
                <a:stCxn id="4920" idx="0"/>
                <a:endCxn id="4940" idx="3"/>
              </p:cNvCxnSpPr>
              <p:nvPr/>
            </p:nvCxnSpPr>
            <p:spPr>
              <a:xfrm flipH="1" rot="10800000">
                <a:off x="1153766" y="1605392"/>
                <a:ext cx="312900" cy="66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964" name="Google Shape;4964;p73"/>
              <p:cNvCxnSpPr>
                <a:stCxn id="4919" idx="6"/>
                <a:endCxn id="4965" idx="1"/>
              </p:cNvCxnSpPr>
              <p:nvPr/>
            </p:nvCxnSpPr>
            <p:spPr>
              <a:xfrm>
                <a:off x="2381722" y="2396042"/>
                <a:ext cx="696600" cy="30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966" name="Google Shape;4966;p73"/>
              <p:cNvCxnSpPr>
                <a:stCxn id="4919" idx="6"/>
                <a:endCxn id="4967" idx="1"/>
              </p:cNvCxnSpPr>
              <p:nvPr/>
            </p:nvCxnSpPr>
            <p:spPr>
              <a:xfrm flipH="1" rot="10800000">
                <a:off x="2381722" y="2226842"/>
                <a:ext cx="696600" cy="169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968" name="Google Shape;4968;p73"/>
              <p:cNvCxnSpPr>
                <a:stCxn id="4919" idx="6"/>
                <a:endCxn id="4969" idx="1"/>
              </p:cNvCxnSpPr>
              <p:nvPr/>
            </p:nvCxnSpPr>
            <p:spPr>
              <a:xfrm>
                <a:off x="2381722" y="2396042"/>
                <a:ext cx="696600" cy="6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970" name="Google Shape;4970;p73"/>
              <p:cNvCxnSpPr>
                <a:stCxn id="4919" idx="6"/>
                <a:endCxn id="4971" idx="1"/>
              </p:cNvCxnSpPr>
              <p:nvPr/>
            </p:nvCxnSpPr>
            <p:spPr>
              <a:xfrm flipH="1" rot="10800000">
                <a:off x="2381722" y="1973942"/>
                <a:ext cx="656100" cy="422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972" name="Google Shape;4972;p73"/>
              <p:cNvCxnSpPr>
                <a:stCxn id="4919" idx="6"/>
                <a:endCxn id="4973" idx="1"/>
              </p:cNvCxnSpPr>
              <p:nvPr/>
            </p:nvCxnSpPr>
            <p:spPr>
              <a:xfrm flipH="1" rot="10800000">
                <a:off x="2381722" y="1698242"/>
                <a:ext cx="696600" cy="697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4973" name="Google Shape;4973;p73"/>
              <p:cNvSpPr/>
              <p:nvPr/>
            </p:nvSpPr>
            <p:spPr>
              <a:xfrm>
                <a:off x="3078442" y="1612204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1" name="Google Shape;4971;p73"/>
              <p:cNvSpPr/>
              <p:nvPr/>
            </p:nvSpPr>
            <p:spPr>
              <a:xfrm>
                <a:off x="3037797" y="1887961"/>
                <a:ext cx="336000" cy="171900"/>
              </a:xfrm>
              <a:prstGeom prst="rect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7" name="Google Shape;4967;p73"/>
              <p:cNvSpPr/>
              <p:nvPr/>
            </p:nvSpPr>
            <p:spPr>
              <a:xfrm>
                <a:off x="3078442" y="2140750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9" name="Google Shape;4969;p73"/>
              <p:cNvSpPr/>
              <p:nvPr/>
            </p:nvSpPr>
            <p:spPr>
              <a:xfrm>
                <a:off x="3078442" y="2375660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5" name="Google Shape;4965;p73"/>
              <p:cNvSpPr/>
              <p:nvPr/>
            </p:nvSpPr>
            <p:spPr>
              <a:xfrm>
                <a:off x="3078442" y="2610569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40" name="Google Shape;4940;p73"/>
            <p:cNvSpPr/>
            <p:nvPr/>
          </p:nvSpPr>
          <p:spPr>
            <a:xfrm>
              <a:off x="3959640" y="-26772"/>
              <a:ext cx="213809" cy="104494"/>
            </a:xfrm>
            <a:prstGeom prst="flowChartDecision">
              <a:avLst/>
            </a:prstGeom>
            <a:noFill/>
            <a:ln cap="flat" cmpd="sng" w="2857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74" name="Google Shape;4974;p73"/>
          <p:cNvGrpSpPr/>
          <p:nvPr/>
        </p:nvGrpSpPr>
        <p:grpSpPr>
          <a:xfrm>
            <a:off x="8347300" y="999801"/>
            <a:ext cx="503100" cy="668999"/>
            <a:chOff x="4772600" y="3091226"/>
            <a:chExt cx="503100" cy="668999"/>
          </a:xfrm>
        </p:grpSpPr>
        <p:pic>
          <p:nvPicPr>
            <p:cNvPr id="4975" name="Google Shape;4975;p7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00600" y="3091226"/>
              <a:ext cx="423500" cy="42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6" name="Google Shape;4976;p73"/>
            <p:cNvSpPr txBox="1"/>
            <p:nvPr/>
          </p:nvSpPr>
          <p:spPr>
            <a:xfrm>
              <a:off x="4772600" y="3437125"/>
              <a:ext cx="5031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/>
                <a:t>FFNN</a:t>
              </a:r>
              <a:endParaRPr sz="900"/>
            </a:p>
          </p:txBody>
        </p:sp>
      </p:grpSp>
      <p:grpSp>
        <p:nvGrpSpPr>
          <p:cNvPr id="4977" name="Google Shape;4977;p73"/>
          <p:cNvGrpSpPr/>
          <p:nvPr/>
        </p:nvGrpSpPr>
        <p:grpSpPr>
          <a:xfrm>
            <a:off x="4208366" y="1034517"/>
            <a:ext cx="747934" cy="498222"/>
            <a:chOff x="6687088" y="2967117"/>
            <a:chExt cx="1009629" cy="687487"/>
          </a:xfrm>
        </p:grpSpPr>
        <p:grpSp>
          <p:nvGrpSpPr>
            <p:cNvPr id="4978" name="Google Shape;4978;p73"/>
            <p:cNvGrpSpPr/>
            <p:nvPr/>
          </p:nvGrpSpPr>
          <p:grpSpPr>
            <a:xfrm>
              <a:off x="6687088" y="2967117"/>
              <a:ext cx="1002300" cy="317600"/>
              <a:chOff x="2193900" y="4331067"/>
              <a:chExt cx="1002300" cy="317600"/>
            </a:xfrm>
          </p:grpSpPr>
          <p:grpSp>
            <p:nvGrpSpPr>
              <p:cNvPr id="4979" name="Google Shape;4979;p73"/>
              <p:cNvGrpSpPr/>
              <p:nvPr/>
            </p:nvGrpSpPr>
            <p:grpSpPr>
              <a:xfrm>
                <a:off x="2345400" y="4331067"/>
                <a:ext cx="850800" cy="210000"/>
                <a:chOff x="863475" y="3440001"/>
                <a:chExt cx="850800" cy="210000"/>
              </a:xfrm>
            </p:grpSpPr>
            <p:sp>
              <p:nvSpPr>
                <p:cNvPr id="4980" name="Google Shape;4980;p73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981" name="Google Shape;4981;p73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4982" name="Google Shape;4982;p73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4983" name="Google Shape;4983;p73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4984" name="Google Shape;4984;p73"/>
                    <p:cNvCxnSpPr>
                      <a:stCxn id="4983" idx="6"/>
                      <a:endCxn id="4985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4985" name="Google Shape;4985;p73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4986" name="Google Shape;4986;p73"/>
              <p:cNvGrpSpPr/>
              <p:nvPr/>
            </p:nvGrpSpPr>
            <p:grpSpPr>
              <a:xfrm>
                <a:off x="2269650" y="4384867"/>
                <a:ext cx="850800" cy="210000"/>
                <a:chOff x="863475" y="3440001"/>
                <a:chExt cx="850800" cy="210000"/>
              </a:xfrm>
            </p:grpSpPr>
            <p:sp>
              <p:nvSpPr>
                <p:cNvPr id="4987" name="Google Shape;4987;p73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988" name="Google Shape;4988;p73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4989" name="Google Shape;4989;p73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4990" name="Google Shape;4990;p73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4991" name="Google Shape;4991;p73"/>
                    <p:cNvCxnSpPr>
                      <a:stCxn id="4990" idx="6"/>
                      <a:endCxn id="4992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4992" name="Google Shape;4992;p73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4993" name="Google Shape;4993;p73"/>
              <p:cNvGrpSpPr/>
              <p:nvPr/>
            </p:nvGrpSpPr>
            <p:grpSpPr>
              <a:xfrm>
                <a:off x="2193900" y="4438667"/>
                <a:ext cx="850800" cy="210000"/>
                <a:chOff x="863475" y="3440001"/>
                <a:chExt cx="850800" cy="210000"/>
              </a:xfrm>
            </p:grpSpPr>
            <p:sp>
              <p:nvSpPr>
                <p:cNvPr id="4994" name="Google Shape;4994;p73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995" name="Google Shape;4995;p73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4996" name="Google Shape;4996;p73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4997" name="Google Shape;4997;p73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4998" name="Google Shape;4998;p73"/>
                    <p:cNvCxnSpPr>
                      <a:stCxn id="4997" idx="6"/>
                      <a:endCxn id="4999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4999" name="Google Shape;4999;p73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5000" name="Google Shape;5000;p73"/>
            <p:cNvSpPr txBox="1"/>
            <p:nvPr/>
          </p:nvSpPr>
          <p:spPr>
            <a:xfrm>
              <a:off x="6845917" y="3208504"/>
              <a:ext cx="850800" cy="4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/>
                <a:t>Triplets</a:t>
              </a:r>
              <a:endParaRPr sz="900"/>
            </a:p>
          </p:txBody>
        </p:sp>
      </p:grpSp>
      <p:pic>
        <p:nvPicPr>
          <p:cNvPr id="5001" name="Google Shape;5001;p73"/>
          <p:cNvPicPr preferRelativeResize="0"/>
          <p:nvPr/>
        </p:nvPicPr>
        <p:blipFill rotWithShape="1">
          <a:blip r:embed="rId6">
            <a:alphaModFix/>
          </a:blip>
          <a:srcRect b="0" l="0" r="58932" t="0"/>
          <a:stretch/>
        </p:blipFill>
        <p:spPr>
          <a:xfrm>
            <a:off x="4284650" y="3107462"/>
            <a:ext cx="563400" cy="5273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02" name="Google Shape;5002;p73"/>
          <p:cNvGrpSpPr/>
          <p:nvPr/>
        </p:nvGrpSpPr>
        <p:grpSpPr>
          <a:xfrm>
            <a:off x="96409" y="4165681"/>
            <a:ext cx="1150066" cy="936457"/>
            <a:chOff x="325009" y="3683593"/>
            <a:chExt cx="1150066" cy="936457"/>
          </a:xfrm>
        </p:grpSpPr>
        <p:grpSp>
          <p:nvGrpSpPr>
            <p:cNvPr id="5003" name="Google Shape;5003;p73"/>
            <p:cNvGrpSpPr/>
            <p:nvPr/>
          </p:nvGrpSpPr>
          <p:grpSpPr>
            <a:xfrm>
              <a:off x="325009" y="3683593"/>
              <a:ext cx="977391" cy="454538"/>
              <a:chOff x="6131147" y="2007588"/>
              <a:chExt cx="2026941" cy="863813"/>
            </a:xfrm>
          </p:grpSpPr>
          <p:sp>
            <p:nvSpPr>
              <p:cNvPr id="5004" name="Google Shape;5004;p73"/>
              <p:cNvSpPr/>
              <p:nvPr/>
            </p:nvSpPr>
            <p:spPr>
              <a:xfrm>
                <a:off x="6131147" y="2287762"/>
                <a:ext cx="328200" cy="328200"/>
              </a:xfrm>
              <a:prstGeom prst="ellipse">
                <a:avLst/>
              </a:prstGeom>
              <a:solidFill>
                <a:srgbClr val="C488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5" name="Google Shape;5005;p73"/>
              <p:cNvSpPr/>
              <p:nvPr/>
            </p:nvSpPr>
            <p:spPr>
              <a:xfrm>
                <a:off x="6963188" y="2007588"/>
                <a:ext cx="328200" cy="328200"/>
              </a:xfrm>
              <a:prstGeom prst="ellipse">
                <a:avLst/>
              </a:prstGeom>
              <a:solidFill>
                <a:srgbClr val="C488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6" name="Google Shape;5006;p73"/>
              <p:cNvSpPr/>
              <p:nvPr/>
            </p:nvSpPr>
            <p:spPr>
              <a:xfrm>
                <a:off x="6963188" y="2543200"/>
                <a:ext cx="328200" cy="328200"/>
              </a:xfrm>
              <a:prstGeom prst="ellipse">
                <a:avLst/>
              </a:prstGeom>
              <a:solidFill>
                <a:srgbClr val="C488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007" name="Google Shape;5007;p73"/>
              <p:cNvCxnSpPr>
                <a:stCxn id="5004" idx="6"/>
                <a:endCxn id="5005" idx="2"/>
              </p:cNvCxnSpPr>
              <p:nvPr/>
            </p:nvCxnSpPr>
            <p:spPr>
              <a:xfrm flipH="1" rot="10800000">
                <a:off x="6459347" y="2171662"/>
                <a:ext cx="503700" cy="280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008" name="Google Shape;5008;p73"/>
              <p:cNvCxnSpPr>
                <a:stCxn id="5004" idx="6"/>
                <a:endCxn id="5006" idx="2"/>
              </p:cNvCxnSpPr>
              <p:nvPr/>
            </p:nvCxnSpPr>
            <p:spPr>
              <a:xfrm>
                <a:off x="6459347" y="2451862"/>
                <a:ext cx="503700" cy="255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5009" name="Google Shape;5009;p73"/>
              <p:cNvSpPr/>
              <p:nvPr/>
            </p:nvSpPr>
            <p:spPr>
              <a:xfrm>
                <a:off x="7829887" y="2035548"/>
                <a:ext cx="328200" cy="223050"/>
              </a:xfrm>
              <a:prstGeom prst="flowChartPreparation">
                <a:avLst/>
              </a:prstGeom>
              <a:solidFill>
                <a:srgbClr val="3C78D8"/>
              </a:solidFill>
              <a:ln cap="flat" cmpd="sng" w="2857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010" name="Google Shape;5010;p73"/>
              <p:cNvCxnSpPr>
                <a:stCxn id="5005" idx="6"/>
                <a:endCxn id="5009" idx="0"/>
              </p:cNvCxnSpPr>
              <p:nvPr/>
            </p:nvCxnSpPr>
            <p:spPr>
              <a:xfrm flipH="1" rot="10800000">
                <a:off x="7291388" y="2035488"/>
                <a:ext cx="702600" cy="136200"/>
              </a:xfrm>
              <a:prstGeom prst="curvedConnector4">
                <a:avLst>
                  <a:gd fmla="val 38322" name="adj1"/>
                  <a:gd fmla="val 128045" name="adj2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011" name="Google Shape;5011;p73"/>
              <p:cNvCxnSpPr>
                <a:stCxn id="5005" idx="6"/>
                <a:endCxn id="5009" idx="2"/>
              </p:cNvCxnSpPr>
              <p:nvPr/>
            </p:nvCxnSpPr>
            <p:spPr>
              <a:xfrm>
                <a:off x="7291388" y="2171688"/>
                <a:ext cx="702600" cy="87000"/>
              </a:xfrm>
              <a:prstGeom prst="curvedConnector4">
                <a:avLst>
                  <a:gd fmla="val 38322" name="adj1"/>
                  <a:gd fmla="val 104648" name="adj2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5012" name="Google Shape;5012;p73"/>
              <p:cNvSpPr/>
              <p:nvPr/>
            </p:nvSpPr>
            <p:spPr>
              <a:xfrm>
                <a:off x="7829887" y="2645148"/>
                <a:ext cx="328200" cy="223050"/>
              </a:xfrm>
              <a:prstGeom prst="flowChartPreparation">
                <a:avLst/>
              </a:prstGeom>
              <a:solidFill>
                <a:srgbClr val="3C78D8"/>
              </a:solidFill>
              <a:ln cap="flat" cmpd="sng" w="2857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013" name="Google Shape;5013;p73"/>
              <p:cNvCxnSpPr>
                <a:stCxn id="5006" idx="6"/>
                <a:endCxn id="5012" idx="0"/>
              </p:cNvCxnSpPr>
              <p:nvPr/>
            </p:nvCxnSpPr>
            <p:spPr>
              <a:xfrm flipH="1" rot="10800000">
                <a:off x="7291388" y="2645200"/>
                <a:ext cx="702600" cy="62100"/>
              </a:xfrm>
              <a:prstGeom prst="curvedConnector4">
                <a:avLst>
                  <a:gd fmla="val 38322" name="adj1"/>
                  <a:gd fmla="val 213016" name="adj2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014" name="Google Shape;5014;p73"/>
              <p:cNvCxnSpPr>
                <a:stCxn id="5006" idx="6"/>
                <a:endCxn id="5012" idx="2"/>
              </p:cNvCxnSpPr>
              <p:nvPr/>
            </p:nvCxnSpPr>
            <p:spPr>
              <a:xfrm>
                <a:off x="7291388" y="2707300"/>
                <a:ext cx="702600" cy="160800"/>
              </a:xfrm>
              <a:prstGeom prst="curvedConnector4">
                <a:avLst>
                  <a:gd fmla="val 38322" name="adj1"/>
                  <a:gd fmla="val 121663" name="adj2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sp>
          <p:nvSpPr>
            <p:cNvPr id="5015" name="Google Shape;5015;p73"/>
            <p:cNvSpPr txBox="1"/>
            <p:nvPr/>
          </p:nvSpPr>
          <p:spPr>
            <a:xfrm>
              <a:off x="362675" y="4127450"/>
              <a:ext cx="1112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/>
                <a:t>TTP graph</a:t>
              </a:r>
              <a:endParaRPr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/>
                <a:t>(T1070.005)</a:t>
              </a:r>
              <a:endParaRPr sz="1000"/>
            </a:p>
          </p:txBody>
        </p:sp>
      </p:grpSp>
      <p:pic>
        <p:nvPicPr>
          <p:cNvPr id="5016" name="Google Shape;5016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15125" y="3127752"/>
            <a:ext cx="503100" cy="5030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17" name="Google Shape;5017;p73"/>
          <p:cNvCxnSpPr>
            <a:stCxn id="5001" idx="3"/>
            <a:endCxn id="5018" idx="1"/>
          </p:cNvCxnSpPr>
          <p:nvPr/>
        </p:nvCxnSpPr>
        <p:spPr>
          <a:xfrm>
            <a:off x="4848050" y="3371147"/>
            <a:ext cx="352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019" name="Google Shape;5019;p73"/>
          <p:cNvGrpSpPr/>
          <p:nvPr/>
        </p:nvGrpSpPr>
        <p:grpSpPr>
          <a:xfrm>
            <a:off x="6432025" y="3070175"/>
            <a:ext cx="711125" cy="618225"/>
            <a:chOff x="1526875" y="4128700"/>
            <a:chExt cx="711125" cy="618225"/>
          </a:xfrm>
        </p:grpSpPr>
        <p:sp>
          <p:nvSpPr>
            <p:cNvPr id="5020" name="Google Shape;5020;p73"/>
            <p:cNvSpPr txBox="1"/>
            <p:nvPr/>
          </p:nvSpPr>
          <p:spPr>
            <a:xfrm>
              <a:off x="1637100" y="4128700"/>
              <a:ext cx="600900" cy="492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selection</a:t>
              </a:r>
              <a:r>
                <a:rPr lang="zh-TW" sz="400">
                  <a:solidFill>
                    <a:srgbClr val="6AA84F"/>
                  </a:solidFill>
                </a:rPr>
                <a:t>:</a:t>
              </a:r>
              <a:endParaRPr sz="400">
                <a:solidFill>
                  <a:srgbClr val="6AA84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434343"/>
                  </a:solidFill>
                </a:rPr>
                <a:t>    - ZZZ: ^A.*B$</a:t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filter:</a:t>
              </a:r>
              <a:endParaRPr sz="400">
                <a:solidFill>
                  <a:srgbClr val="38761D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C9DAF8"/>
                  </a:solidFill>
                </a:rPr>
                <a:t>   </a:t>
              </a:r>
              <a:r>
                <a:rPr lang="zh-TW" sz="400">
                  <a:solidFill>
                    <a:srgbClr val="434343"/>
                  </a:solidFill>
                </a:rPr>
                <a:t> - XXX: ^(?=.*H)(?=.*I).*$</a:t>
              </a:r>
              <a:endParaRPr sz="400">
                <a:solidFill>
                  <a:srgbClr val="434343"/>
                </a:solidFill>
              </a:endParaRPr>
            </a:p>
          </p:txBody>
        </p:sp>
        <p:sp>
          <p:nvSpPr>
            <p:cNvPr id="5021" name="Google Shape;5021;p73"/>
            <p:cNvSpPr txBox="1"/>
            <p:nvPr/>
          </p:nvSpPr>
          <p:spPr>
            <a:xfrm>
              <a:off x="1593000" y="4182500"/>
              <a:ext cx="600900" cy="492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selection</a:t>
              </a:r>
              <a:r>
                <a:rPr lang="zh-TW" sz="400">
                  <a:solidFill>
                    <a:srgbClr val="6AA84F"/>
                  </a:solidFill>
                </a:rPr>
                <a:t>:</a:t>
              </a:r>
              <a:endParaRPr sz="400">
                <a:solidFill>
                  <a:srgbClr val="6AA84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434343"/>
                  </a:solidFill>
                </a:rPr>
                <a:t>    - ZZZ: ^A.*B$</a:t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filter:</a:t>
              </a:r>
              <a:endParaRPr sz="400">
                <a:solidFill>
                  <a:srgbClr val="38761D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C9DAF8"/>
                  </a:solidFill>
                </a:rPr>
                <a:t>   </a:t>
              </a:r>
              <a:r>
                <a:rPr lang="zh-TW" sz="400">
                  <a:solidFill>
                    <a:srgbClr val="434343"/>
                  </a:solidFill>
                </a:rPr>
                <a:t> - XXX: ^(?=.*H)(?=.*I).*$</a:t>
              </a:r>
              <a:endParaRPr sz="400">
                <a:solidFill>
                  <a:srgbClr val="434343"/>
                </a:solidFill>
              </a:endParaRPr>
            </a:p>
          </p:txBody>
        </p:sp>
        <p:sp>
          <p:nvSpPr>
            <p:cNvPr id="5022" name="Google Shape;5022;p73"/>
            <p:cNvSpPr txBox="1"/>
            <p:nvPr/>
          </p:nvSpPr>
          <p:spPr>
            <a:xfrm>
              <a:off x="1526875" y="4254325"/>
              <a:ext cx="600900" cy="492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selection</a:t>
              </a:r>
              <a:r>
                <a:rPr lang="zh-TW" sz="400">
                  <a:solidFill>
                    <a:srgbClr val="6AA84F"/>
                  </a:solidFill>
                </a:rPr>
                <a:t>:</a:t>
              </a:r>
              <a:endParaRPr sz="400">
                <a:solidFill>
                  <a:srgbClr val="6AA84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434343"/>
                  </a:solidFill>
                </a:rPr>
                <a:t>    - ZZZ: ^A.*B$</a:t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filter:</a:t>
              </a:r>
              <a:endParaRPr sz="400">
                <a:solidFill>
                  <a:srgbClr val="38761D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C9DAF8"/>
                  </a:solidFill>
                </a:rPr>
                <a:t>   </a:t>
              </a:r>
              <a:r>
                <a:rPr lang="zh-TW" sz="400">
                  <a:solidFill>
                    <a:srgbClr val="434343"/>
                  </a:solidFill>
                </a:rPr>
                <a:t> - XXX: ^(?=.*H)(?=.*I).*$</a:t>
              </a:r>
              <a:endParaRPr sz="400">
                <a:solidFill>
                  <a:srgbClr val="434343"/>
                </a:solidFill>
              </a:endParaRPr>
            </a:p>
          </p:txBody>
        </p:sp>
      </p:grpSp>
      <p:grpSp>
        <p:nvGrpSpPr>
          <p:cNvPr id="5023" name="Google Shape;5023;p73"/>
          <p:cNvGrpSpPr/>
          <p:nvPr/>
        </p:nvGrpSpPr>
        <p:grpSpPr>
          <a:xfrm>
            <a:off x="4210707" y="2309160"/>
            <a:ext cx="742548" cy="504858"/>
            <a:chOff x="6687088" y="2967117"/>
            <a:chExt cx="1003036" cy="621593"/>
          </a:xfrm>
        </p:grpSpPr>
        <p:grpSp>
          <p:nvGrpSpPr>
            <p:cNvPr id="5024" name="Google Shape;5024;p73"/>
            <p:cNvGrpSpPr/>
            <p:nvPr/>
          </p:nvGrpSpPr>
          <p:grpSpPr>
            <a:xfrm>
              <a:off x="6687088" y="2967117"/>
              <a:ext cx="1002300" cy="317600"/>
              <a:chOff x="2193900" y="4331067"/>
              <a:chExt cx="1002300" cy="317600"/>
            </a:xfrm>
          </p:grpSpPr>
          <p:grpSp>
            <p:nvGrpSpPr>
              <p:cNvPr id="5025" name="Google Shape;5025;p73"/>
              <p:cNvGrpSpPr/>
              <p:nvPr/>
            </p:nvGrpSpPr>
            <p:grpSpPr>
              <a:xfrm>
                <a:off x="2345400" y="4331067"/>
                <a:ext cx="850800" cy="210000"/>
                <a:chOff x="863475" y="3440001"/>
                <a:chExt cx="850800" cy="210000"/>
              </a:xfrm>
            </p:grpSpPr>
            <p:sp>
              <p:nvSpPr>
                <p:cNvPr id="5026" name="Google Shape;5026;p73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5027" name="Google Shape;5027;p73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5028" name="Google Shape;5028;p73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5029" name="Google Shape;5029;p73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5030" name="Google Shape;5030;p73"/>
                    <p:cNvCxnSpPr>
                      <a:stCxn id="5029" idx="6"/>
                      <a:endCxn id="5031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5031" name="Google Shape;5031;p73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5032" name="Google Shape;5032;p73"/>
              <p:cNvGrpSpPr/>
              <p:nvPr/>
            </p:nvGrpSpPr>
            <p:grpSpPr>
              <a:xfrm>
                <a:off x="2269650" y="4384867"/>
                <a:ext cx="850800" cy="210000"/>
                <a:chOff x="863475" y="3440001"/>
                <a:chExt cx="850800" cy="210000"/>
              </a:xfrm>
            </p:grpSpPr>
            <p:sp>
              <p:nvSpPr>
                <p:cNvPr id="5033" name="Google Shape;5033;p73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5034" name="Google Shape;5034;p73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5035" name="Google Shape;5035;p73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5036" name="Google Shape;5036;p73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5037" name="Google Shape;5037;p73"/>
                    <p:cNvCxnSpPr>
                      <a:stCxn id="5036" idx="6"/>
                      <a:endCxn id="5038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5038" name="Google Shape;5038;p73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5039" name="Google Shape;5039;p73"/>
              <p:cNvGrpSpPr/>
              <p:nvPr/>
            </p:nvGrpSpPr>
            <p:grpSpPr>
              <a:xfrm>
                <a:off x="2193900" y="4438667"/>
                <a:ext cx="850800" cy="210000"/>
                <a:chOff x="863475" y="3440001"/>
                <a:chExt cx="850800" cy="210000"/>
              </a:xfrm>
            </p:grpSpPr>
            <p:sp>
              <p:nvSpPr>
                <p:cNvPr id="5040" name="Google Shape;5040;p73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5041" name="Google Shape;5041;p73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5042" name="Google Shape;5042;p73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5043" name="Google Shape;5043;p73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5044" name="Google Shape;5044;p73"/>
                    <p:cNvCxnSpPr>
                      <a:stCxn id="5043" idx="6"/>
                      <a:endCxn id="5045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5045" name="Google Shape;5045;p73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5046" name="Google Shape;5046;p73"/>
            <p:cNvSpPr txBox="1"/>
            <p:nvPr/>
          </p:nvSpPr>
          <p:spPr>
            <a:xfrm>
              <a:off x="6729524" y="3190910"/>
              <a:ext cx="960600" cy="39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/>
                <a:t>Triplets</a:t>
              </a:r>
              <a:endParaRPr sz="900"/>
            </a:p>
          </p:txBody>
        </p:sp>
      </p:grpSp>
      <p:cxnSp>
        <p:nvCxnSpPr>
          <p:cNvPr id="5047" name="Google Shape;5047;p73"/>
          <p:cNvCxnSpPr/>
          <p:nvPr/>
        </p:nvCxnSpPr>
        <p:spPr>
          <a:xfrm>
            <a:off x="6071267" y="804279"/>
            <a:ext cx="353400" cy="46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48" name="Google Shape;5048;p73"/>
          <p:cNvCxnSpPr>
            <a:endCxn id="5049" idx="1"/>
          </p:cNvCxnSpPr>
          <p:nvPr/>
        </p:nvCxnSpPr>
        <p:spPr>
          <a:xfrm flipH="1" rot="10800000">
            <a:off x="7043942" y="803666"/>
            <a:ext cx="231600" cy="57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50" name="Google Shape;5050;p73"/>
          <p:cNvCxnSpPr>
            <a:endCxn id="5051" idx="2"/>
          </p:cNvCxnSpPr>
          <p:nvPr/>
        </p:nvCxnSpPr>
        <p:spPr>
          <a:xfrm rot="10800000">
            <a:off x="5903689" y="2797176"/>
            <a:ext cx="1307100" cy="40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52" name="Google Shape;5052;p73"/>
          <p:cNvCxnSpPr>
            <a:endCxn id="5051" idx="1"/>
          </p:cNvCxnSpPr>
          <p:nvPr/>
        </p:nvCxnSpPr>
        <p:spPr>
          <a:xfrm flipH="1" rot="10800000">
            <a:off x="4847875" y="2473926"/>
            <a:ext cx="681900" cy="1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53" name="Google Shape;5053;p73"/>
          <p:cNvSpPr txBox="1"/>
          <p:nvPr/>
        </p:nvSpPr>
        <p:spPr>
          <a:xfrm>
            <a:off x="3966655" y="3550851"/>
            <a:ext cx="119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Sigma Rule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(Human readable)</a:t>
            </a:r>
            <a:endParaRPr sz="900"/>
          </a:p>
        </p:txBody>
      </p:sp>
      <p:sp>
        <p:nvSpPr>
          <p:cNvPr id="5054" name="Google Shape;5054;p73"/>
          <p:cNvSpPr txBox="1"/>
          <p:nvPr/>
        </p:nvSpPr>
        <p:spPr>
          <a:xfrm>
            <a:off x="6444300" y="3597318"/>
            <a:ext cx="136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Rule Database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(Machine readable)</a:t>
            </a:r>
            <a:endParaRPr sz="900"/>
          </a:p>
        </p:txBody>
      </p:sp>
      <p:sp>
        <p:nvSpPr>
          <p:cNvPr id="5055" name="Google Shape;5055;p73"/>
          <p:cNvSpPr txBox="1"/>
          <p:nvPr/>
        </p:nvSpPr>
        <p:spPr>
          <a:xfrm>
            <a:off x="2474977" y="4662528"/>
            <a:ext cx="149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Detected TTP Triplets</a:t>
            </a:r>
            <a:endParaRPr sz="1000"/>
          </a:p>
        </p:txBody>
      </p:sp>
      <p:grpSp>
        <p:nvGrpSpPr>
          <p:cNvPr id="5056" name="Google Shape;5056;p73"/>
          <p:cNvGrpSpPr/>
          <p:nvPr/>
        </p:nvGrpSpPr>
        <p:grpSpPr>
          <a:xfrm>
            <a:off x="2731531" y="3591875"/>
            <a:ext cx="834728" cy="1171377"/>
            <a:chOff x="3408381" y="3086475"/>
            <a:chExt cx="834728" cy="1171377"/>
          </a:xfrm>
        </p:grpSpPr>
        <p:grpSp>
          <p:nvGrpSpPr>
            <p:cNvPr id="5057" name="Google Shape;5057;p73"/>
            <p:cNvGrpSpPr/>
            <p:nvPr/>
          </p:nvGrpSpPr>
          <p:grpSpPr>
            <a:xfrm>
              <a:off x="3408381" y="3086475"/>
              <a:ext cx="598877" cy="775697"/>
              <a:chOff x="3821400" y="3292037"/>
              <a:chExt cx="913200" cy="1203938"/>
            </a:xfrm>
          </p:grpSpPr>
          <p:sp>
            <p:nvSpPr>
              <p:cNvPr id="5058" name="Google Shape;5058;p73"/>
              <p:cNvSpPr/>
              <p:nvPr/>
            </p:nvSpPr>
            <p:spPr>
              <a:xfrm>
                <a:off x="3821400" y="3427975"/>
                <a:ext cx="913200" cy="10680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059" name="Google Shape;5059;p73"/>
              <p:cNvGrpSpPr/>
              <p:nvPr/>
            </p:nvGrpSpPr>
            <p:grpSpPr>
              <a:xfrm>
                <a:off x="3913207" y="4314125"/>
                <a:ext cx="600968" cy="137411"/>
                <a:chOff x="6820145" y="2138427"/>
                <a:chExt cx="600968" cy="137411"/>
              </a:xfrm>
            </p:grpSpPr>
            <p:sp>
              <p:nvSpPr>
                <p:cNvPr id="5060" name="Google Shape;5060;p73"/>
                <p:cNvSpPr/>
                <p:nvPr/>
              </p:nvSpPr>
              <p:spPr>
                <a:xfrm>
                  <a:off x="7293913" y="2138427"/>
                  <a:ext cx="127200" cy="137400"/>
                </a:xfrm>
                <a:prstGeom prst="ellipse">
                  <a:avLst/>
                </a:prstGeom>
                <a:noFill/>
                <a:ln cap="flat" cmpd="sng" w="28575">
                  <a:solidFill>
                    <a:srgbClr val="C4889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61" name="Google Shape;5061;p73"/>
                <p:cNvSpPr/>
                <p:nvPr/>
              </p:nvSpPr>
              <p:spPr>
                <a:xfrm>
                  <a:off x="6820145" y="2138438"/>
                  <a:ext cx="127200" cy="137400"/>
                </a:xfrm>
                <a:prstGeom prst="ellipse">
                  <a:avLst/>
                </a:prstGeom>
                <a:noFill/>
                <a:ln cap="flat" cmpd="sng" w="28575">
                  <a:solidFill>
                    <a:srgbClr val="C4889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5062" name="Google Shape;5062;p73"/>
                <p:cNvCxnSpPr>
                  <a:stCxn id="5061" idx="6"/>
                  <a:endCxn id="5060" idx="2"/>
                </p:cNvCxnSpPr>
                <p:nvPr/>
              </p:nvCxnSpPr>
              <p:spPr>
                <a:xfrm>
                  <a:off x="6947345" y="2207138"/>
                  <a:ext cx="346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</p:grpSp>
          <p:grpSp>
            <p:nvGrpSpPr>
              <p:cNvPr id="5063" name="Google Shape;5063;p73"/>
              <p:cNvGrpSpPr/>
              <p:nvPr/>
            </p:nvGrpSpPr>
            <p:grpSpPr>
              <a:xfrm>
                <a:off x="3911992" y="3618663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5064" name="Google Shape;5064;p73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5065" name="Google Shape;5065;p73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066" name="Google Shape;5066;p73"/>
                  <p:cNvCxnSpPr>
                    <a:stCxn id="5065" idx="6"/>
                    <a:endCxn id="5067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5067" name="Google Shape;5067;p73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68" name="Google Shape;5068;p73"/>
              <p:cNvGrpSpPr/>
              <p:nvPr/>
            </p:nvGrpSpPr>
            <p:grpSpPr>
              <a:xfrm>
                <a:off x="3911992" y="3847263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5069" name="Google Shape;5069;p73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5070" name="Google Shape;5070;p73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071" name="Google Shape;5071;p73"/>
                  <p:cNvCxnSpPr>
                    <a:stCxn id="5070" idx="6"/>
                    <a:endCxn id="5072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5072" name="Google Shape;5072;p73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73" name="Google Shape;5073;p73"/>
              <p:cNvGrpSpPr/>
              <p:nvPr/>
            </p:nvGrpSpPr>
            <p:grpSpPr>
              <a:xfrm>
                <a:off x="3911992" y="4075863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5074" name="Google Shape;5074;p73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5075" name="Google Shape;5075;p73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076" name="Google Shape;5076;p73"/>
                  <p:cNvCxnSpPr>
                    <a:stCxn id="5075" idx="6"/>
                    <a:endCxn id="5077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5077" name="Google Shape;5077;p73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078" name="Google Shape;5078;p73"/>
              <p:cNvSpPr txBox="1"/>
              <p:nvPr/>
            </p:nvSpPr>
            <p:spPr>
              <a:xfrm>
                <a:off x="3972771" y="3292037"/>
                <a:ext cx="645900" cy="42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600">
                    <a:solidFill>
                      <a:srgbClr val="1155CC"/>
                    </a:solidFill>
                  </a:rPr>
                  <a:t>Benign</a:t>
                </a:r>
                <a:endParaRPr sz="600">
                  <a:solidFill>
                    <a:srgbClr val="1155CC"/>
                  </a:solidFill>
                </a:endParaRPr>
              </a:p>
            </p:txBody>
          </p:sp>
        </p:grpSp>
        <p:grpSp>
          <p:nvGrpSpPr>
            <p:cNvPr id="5079" name="Google Shape;5079;p73"/>
            <p:cNvGrpSpPr/>
            <p:nvPr/>
          </p:nvGrpSpPr>
          <p:grpSpPr>
            <a:xfrm>
              <a:off x="3481879" y="3209575"/>
              <a:ext cx="761229" cy="1048277"/>
              <a:chOff x="398292" y="2323137"/>
              <a:chExt cx="761229" cy="1048277"/>
            </a:xfrm>
          </p:grpSpPr>
          <p:grpSp>
            <p:nvGrpSpPr>
              <p:cNvPr id="5080" name="Google Shape;5080;p73"/>
              <p:cNvGrpSpPr/>
              <p:nvPr/>
            </p:nvGrpSpPr>
            <p:grpSpPr>
              <a:xfrm>
                <a:off x="398292" y="2323137"/>
                <a:ext cx="598842" cy="822164"/>
                <a:chOff x="4717000" y="3632044"/>
                <a:chExt cx="846300" cy="1195006"/>
              </a:xfrm>
            </p:grpSpPr>
            <p:sp>
              <p:nvSpPr>
                <p:cNvPr id="5081" name="Google Shape;5081;p73"/>
                <p:cNvSpPr/>
                <p:nvPr/>
              </p:nvSpPr>
              <p:spPr>
                <a:xfrm>
                  <a:off x="4717000" y="3715550"/>
                  <a:ext cx="846300" cy="11115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rgbClr val="CC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5082" name="Google Shape;5082;p73"/>
                <p:cNvGrpSpPr/>
                <p:nvPr/>
              </p:nvGrpSpPr>
              <p:grpSpPr>
                <a:xfrm>
                  <a:off x="4801569" y="3908936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5083" name="Google Shape;5083;p73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84" name="Google Shape;5084;p73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085" name="Google Shape;5085;p73"/>
                  <p:cNvCxnSpPr>
                    <a:stCxn id="5084" idx="6"/>
                    <a:endCxn id="5083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5086" name="Google Shape;5086;p73"/>
                <p:cNvGrpSpPr/>
                <p:nvPr/>
              </p:nvGrpSpPr>
              <p:grpSpPr>
                <a:xfrm>
                  <a:off x="4801569" y="4028604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5087" name="Google Shape;5087;p73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88" name="Google Shape;5088;p73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089" name="Google Shape;5089;p73"/>
                  <p:cNvCxnSpPr>
                    <a:stCxn id="5088" idx="6"/>
                    <a:endCxn id="5087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5090" name="Google Shape;5090;p73"/>
                <p:cNvGrpSpPr/>
                <p:nvPr/>
              </p:nvGrpSpPr>
              <p:grpSpPr>
                <a:xfrm>
                  <a:off x="4804682" y="41810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5091" name="Google Shape;5091;p73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092" name="Google Shape;5092;p73"/>
                  <p:cNvCxnSpPr>
                    <a:stCxn id="5091" idx="6"/>
                    <a:endCxn id="5093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5093" name="Google Shape;5093;p73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5094" name="Google Shape;5094;p73"/>
                <p:cNvGrpSpPr/>
                <p:nvPr/>
              </p:nvGrpSpPr>
              <p:grpSpPr>
                <a:xfrm>
                  <a:off x="4804682" y="43334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5095" name="Google Shape;5095;p73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096" name="Google Shape;5096;p73"/>
                  <p:cNvCxnSpPr>
                    <a:stCxn id="5095" idx="6"/>
                    <a:endCxn id="5097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5097" name="Google Shape;5097;p73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5098" name="Google Shape;5098;p73"/>
                <p:cNvGrpSpPr/>
                <p:nvPr/>
              </p:nvGrpSpPr>
              <p:grpSpPr>
                <a:xfrm>
                  <a:off x="4804682" y="44858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5099" name="Google Shape;5099;p73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100" name="Google Shape;5100;p73"/>
                  <p:cNvCxnSpPr>
                    <a:stCxn id="5099" idx="6"/>
                    <a:endCxn id="5101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5101" name="Google Shape;5101;p73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5102" name="Google Shape;5102;p73"/>
                <p:cNvGrpSpPr/>
                <p:nvPr/>
              </p:nvGrpSpPr>
              <p:grpSpPr>
                <a:xfrm>
                  <a:off x="4804682" y="46382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5103" name="Google Shape;5103;p73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104" name="Google Shape;5104;p73"/>
                  <p:cNvCxnSpPr>
                    <a:stCxn id="5103" idx="6"/>
                    <a:endCxn id="5105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5105" name="Google Shape;5105;p73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106" name="Google Shape;5106;p73"/>
                <p:cNvSpPr txBox="1"/>
                <p:nvPr/>
              </p:nvSpPr>
              <p:spPr>
                <a:xfrm>
                  <a:off x="4852293" y="3632044"/>
                  <a:ext cx="598500" cy="402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600">
                      <a:solidFill>
                        <a:srgbClr val="FF0000"/>
                      </a:solidFill>
                    </a:rPr>
                    <a:t>T1111</a:t>
                  </a:r>
                  <a:endParaRPr sz="60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5107" name="Google Shape;5107;p73"/>
              <p:cNvGrpSpPr/>
              <p:nvPr/>
            </p:nvGrpSpPr>
            <p:grpSpPr>
              <a:xfrm>
                <a:off x="461066" y="2435737"/>
                <a:ext cx="598842" cy="822164"/>
                <a:chOff x="4717000" y="3632044"/>
                <a:chExt cx="846300" cy="1195006"/>
              </a:xfrm>
            </p:grpSpPr>
            <p:sp>
              <p:nvSpPr>
                <p:cNvPr id="5108" name="Google Shape;5108;p73"/>
                <p:cNvSpPr/>
                <p:nvPr/>
              </p:nvSpPr>
              <p:spPr>
                <a:xfrm>
                  <a:off x="4717000" y="3715550"/>
                  <a:ext cx="846300" cy="11115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rgbClr val="CC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5109" name="Google Shape;5109;p73"/>
                <p:cNvGrpSpPr/>
                <p:nvPr/>
              </p:nvGrpSpPr>
              <p:grpSpPr>
                <a:xfrm>
                  <a:off x="4801569" y="3908936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5110" name="Google Shape;5110;p73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11" name="Google Shape;5111;p73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112" name="Google Shape;5112;p73"/>
                  <p:cNvCxnSpPr>
                    <a:stCxn id="5111" idx="6"/>
                    <a:endCxn id="5110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5113" name="Google Shape;5113;p73"/>
                <p:cNvGrpSpPr/>
                <p:nvPr/>
              </p:nvGrpSpPr>
              <p:grpSpPr>
                <a:xfrm>
                  <a:off x="4801569" y="4028604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5114" name="Google Shape;5114;p73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15" name="Google Shape;5115;p73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116" name="Google Shape;5116;p73"/>
                  <p:cNvCxnSpPr>
                    <a:stCxn id="5115" idx="6"/>
                    <a:endCxn id="5114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5117" name="Google Shape;5117;p73"/>
                <p:cNvGrpSpPr/>
                <p:nvPr/>
              </p:nvGrpSpPr>
              <p:grpSpPr>
                <a:xfrm>
                  <a:off x="4804682" y="41810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5118" name="Google Shape;5118;p73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119" name="Google Shape;5119;p73"/>
                  <p:cNvCxnSpPr>
                    <a:stCxn id="5118" idx="6"/>
                    <a:endCxn id="5120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5120" name="Google Shape;5120;p73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5121" name="Google Shape;5121;p73"/>
                <p:cNvGrpSpPr/>
                <p:nvPr/>
              </p:nvGrpSpPr>
              <p:grpSpPr>
                <a:xfrm>
                  <a:off x="4804682" y="43334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5122" name="Google Shape;5122;p73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123" name="Google Shape;5123;p73"/>
                  <p:cNvCxnSpPr>
                    <a:stCxn id="5122" idx="6"/>
                    <a:endCxn id="5124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5124" name="Google Shape;5124;p73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5125" name="Google Shape;5125;p73"/>
                <p:cNvGrpSpPr/>
                <p:nvPr/>
              </p:nvGrpSpPr>
              <p:grpSpPr>
                <a:xfrm>
                  <a:off x="4804682" y="44858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5126" name="Google Shape;5126;p73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127" name="Google Shape;5127;p73"/>
                  <p:cNvCxnSpPr>
                    <a:stCxn id="5126" idx="6"/>
                    <a:endCxn id="5128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5128" name="Google Shape;5128;p73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5129" name="Google Shape;5129;p73"/>
                <p:cNvGrpSpPr/>
                <p:nvPr/>
              </p:nvGrpSpPr>
              <p:grpSpPr>
                <a:xfrm>
                  <a:off x="4804682" y="46382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5130" name="Google Shape;5130;p73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131" name="Google Shape;5131;p73"/>
                  <p:cNvCxnSpPr>
                    <a:stCxn id="5130" idx="6"/>
                    <a:endCxn id="5132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5132" name="Google Shape;5132;p73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133" name="Google Shape;5133;p73"/>
                <p:cNvSpPr txBox="1"/>
                <p:nvPr/>
              </p:nvSpPr>
              <p:spPr>
                <a:xfrm>
                  <a:off x="4852293" y="3632044"/>
                  <a:ext cx="598500" cy="402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600">
                      <a:solidFill>
                        <a:srgbClr val="FF0000"/>
                      </a:solidFill>
                    </a:rPr>
                    <a:t>T2222</a:t>
                  </a:r>
                  <a:endParaRPr sz="60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5134" name="Google Shape;5134;p73"/>
              <p:cNvGrpSpPr/>
              <p:nvPr/>
            </p:nvGrpSpPr>
            <p:grpSpPr>
              <a:xfrm>
                <a:off x="560679" y="2549254"/>
                <a:ext cx="598842" cy="822160"/>
                <a:chOff x="4717000" y="3632050"/>
                <a:chExt cx="846300" cy="1195000"/>
              </a:xfrm>
            </p:grpSpPr>
            <p:sp>
              <p:nvSpPr>
                <p:cNvPr id="5135" name="Google Shape;5135;p73"/>
                <p:cNvSpPr/>
                <p:nvPr/>
              </p:nvSpPr>
              <p:spPr>
                <a:xfrm>
                  <a:off x="4717000" y="3715550"/>
                  <a:ext cx="846300" cy="11115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rgbClr val="CC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5136" name="Google Shape;5136;p73"/>
                <p:cNvGrpSpPr/>
                <p:nvPr/>
              </p:nvGrpSpPr>
              <p:grpSpPr>
                <a:xfrm>
                  <a:off x="4801569" y="3908936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5137" name="Google Shape;5137;p73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38" name="Google Shape;5138;p73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139" name="Google Shape;5139;p73"/>
                  <p:cNvCxnSpPr>
                    <a:stCxn id="5138" idx="6"/>
                    <a:endCxn id="5137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5140" name="Google Shape;5140;p73"/>
                <p:cNvGrpSpPr/>
                <p:nvPr/>
              </p:nvGrpSpPr>
              <p:grpSpPr>
                <a:xfrm>
                  <a:off x="4801569" y="4028604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5141" name="Google Shape;5141;p73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42" name="Google Shape;5142;p73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143" name="Google Shape;5143;p73"/>
                  <p:cNvCxnSpPr>
                    <a:stCxn id="5142" idx="6"/>
                    <a:endCxn id="5141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5144" name="Google Shape;5144;p73"/>
                <p:cNvGrpSpPr/>
                <p:nvPr/>
              </p:nvGrpSpPr>
              <p:grpSpPr>
                <a:xfrm>
                  <a:off x="4804682" y="41810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5145" name="Google Shape;5145;p73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146" name="Google Shape;5146;p73"/>
                  <p:cNvCxnSpPr>
                    <a:stCxn id="5145" idx="6"/>
                    <a:endCxn id="5147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5147" name="Google Shape;5147;p73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5148" name="Google Shape;5148;p73"/>
                <p:cNvGrpSpPr/>
                <p:nvPr/>
              </p:nvGrpSpPr>
              <p:grpSpPr>
                <a:xfrm>
                  <a:off x="4804682" y="43334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5149" name="Google Shape;5149;p73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150" name="Google Shape;5150;p73"/>
                  <p:cNvCxnSpPr>
                    <a:stCxn id="5149" idx="6"/>
                    <a:endCxn id="5151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5151" name="Google Shape;5151;p73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5152" name="Google Shape;5152;p73"/>
                <p:cNvGrpSpPr/>
                <p:nvPr/>
              </p:nvGrpSpPr>
              <p:grpSpPr>
                <a:xfrm>
                  <a:off x="4804682" y="44858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5153" name="Google Shape;5153;p73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154" name="Google Shape;5154;p73"/>
                  <p:cNvCxnSpPr>
                    <a:stCxn id="5153" idx="6"/>
                    <a:endCxn id="5155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5155" name="Google Shape;5155;p73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5156" name="Google Shape;5156;p73"/>
                <p:cNvGrpSpPr/>
                <p:nvPr/>
              </p:nvGrpSpPr>
              <p:grpSpPr>
                <a:xfrm>
                  <a:off x="4804682" y="46382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5157" name="Google Shape;5157;p73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158" name="Google Shape;5158;p73"/>
                  <p:cNvCxnSpPr>
                    <a:stCxn id="5157" idx="6"/>
                    <a:endCxn id="5159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5159" name="Google Shape;5159;p73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160" name="Google Shape;5160;p73"/>
                <p:cNvSpPr txBox="1"/>
                <p:nvPr/>
              </p:nvSpPr>
              <p:spPr>
                <a:xfrm>
                  <a:off x="4744600" y="3632050"/>
                  <a:ext cx="785700" cy="402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600">
                      <a:solidFill>
                        <a:srgbClr val="FF0000"/>
                      </a:solidFill>
                    </a:rPr>
                    <a:t>T1070.005</a:t>
                  </a:r>
                  <a:endParaRPr sz="600">
                    <a:solidFill>
                      <a:srgbClr val="FF0000"/>
                    </a:solidFill>
                  </a:endParaRPr>
                </a:p>
              </p:txBody>
            </p:sp>
          </p:grpSp>
        </p:grpSp>
      </p:grpSp>
      <p:cxnSp>
        <p:nvCxnSpPr>
          <p:cNvPr id="5161" name="Google Shape;5161;p73"/>
          <p:cNvCxnSpPr>
            <a:stCxn id="4914" idx="3"/>
            <a:endCxn id="5162" idx="1"/>
          </p:cNvCxnSpPr>
          <p:nvPr/>
        </p:nvCxnSpPr>
        <p:spPr>
          <a:xfrm>
            <a:off x="997124" y="1574098"/>
            <a:ext cx="228300" cy="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63" name="Google Shape;5163;p73"/>
          <p:cNvCxnSpPr>
            <a:stCxn id="5162" idx="3"/>
          </p:cNvCxnSpPr>
          <p:nvPr/>
        </p:nvCxnSpPr>
        <p:spPr>
          <a:xfrm>
            <a:off x="1990837" y="1574642"/>
            <a:ext cx="384900" cy="11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64" name="Google Shape;5164;p73"/>
          <p:cNvCxnSpPr>
            <a:endCxn id="4997" idx="2"/>
          </p:cNvCxnSpPr>
          <p:nvPr/>
        </p:nvCxnSpPr>
        <p:spPr>
          <a:xfrm flipH="1" rot="10800000">
            <a:off x="3372453" y="1174193"/>
            <a:ext cx="880800" cy="353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65" name="Google Shape;5165;p73"/>
          <p:cNvCxnSpPr>
            <a:endCxn id="5046" idx="1"/>
          </p:cNvCxnSpPr>
          <p:nvPr/>
        </p:nvCxnSpPr>
        <p:spPr>
          <a:xfrm>
            <a:off x="3385922" y="1523272"/>
            <a:ext cx="856200" cy="1129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66" name="Google Shape;5166;p73"/>
          <p:cNvCxnSpPr>
            <a:stCxn id="4975" idx="3"/>
            <a:endCxn id="5135" idx="3"/>
          </p:cNvCxnSpPr>
          <p:nvPr/>
        </p:nvCxnSpPr>
        <p:spPr>
          <a:xfrm flipH="1">
            <a:off x="3566200" y="1211551"/>
            <a:ext cx="5232600" cy="3169200"/>
          </a:xfrm>
          <a:prstGeom prst="bentConnector3">
            <a:avLst>
              <a:gd fmla="val -4551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67" name="Google Shape;5167;p73"/>
          <p:cNvCxnSpPr>
            <a:stCxn id="5168" idx="3"/>
            <a:endCxn id="5135" idx="3"/>
          </p:cNvCxnSpPr>
          <p:nvPr/>
        </p:nvCxnSpPr>
        <p:spPr>
          <a:xfrm flipH="1">
            <a:off x="3566374" y="2506811"/>
            <a:ext cx="5189700" cy="1874100"/>
          </a:xfrm>
          <a:prstGeom prst="bentConnector3">
            <a:avLst>
              <a:gd fmla="val -4588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69" name="Google Shape;5169;p73"/>
          <p:cNvCxnSpPr>
            <a:endCxn id="5170" idx="3"/>
          </p:cNvCxnSpPr>
          <p:nvPr/>
        </p:nvCxnSpPr>
        <p:spPr>
          <a:xfrm rot="10800000">
            <a:off x="2303725" y="4417409"/>
            <a:ext cx="4050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71" name="Google Shape;5171;p73"/>
          <p:cNvCxnSpPr/>
          <p:nvPr/>
        </p:nvCxnSpPr>
        <p:spPr>
          <a:xfrm rot="10800000">
            <a:off x="1122025" y="4425613"/>
            <a:ext cx="328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72" name="Google Shape;5172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5173" name="Google Shape;5173;p73"/>
          <p:cNvGrpSpPr/>
          <p:nvPr/>
        </p:nvGrpSpPr>
        <p:grpSpPr>
          <a:xfrm>
            <a:off x="1151588" y="1267442"/>
            <a:ext cx="913200" cy="646500"/>
            <a:chOff x="1279850" y="1289550"/>
            <a:chExt cx="913200" cy="646500"/>
          </a:xfrm>
        </p:grpSpPr>
        <p:sp>
          <p:nvSpPr>
            <p:cNvPr id="5162" name="Google Shape;5162;p73"/>
            <p:cNvSpPr/>
            <p:nvPr/>
          </p:nvSpPr>
          <p:spPr>
            <a:xfrm>
              <a:off x="1353800" y="1310400"/>
              <a:ext cx="765300" cy="5727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5174" name="Google Shape;5174;p73"/>
            <p:cNvSpPr txBox="1"/>
            <p:nvPr/>
          </p:nvSpPr>
          <p:spPr>
            <a:xfrm>
              <a:off x="1279850" y="1289550"/>
              <a:ext cx="913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>
                  <a:solidFill>
                    <a:schemeClr val="dk1"/>
                  </a:solidFill>
                </a:rPr>
                <a:t>Provenance Graph Building </a:t>
              </a:r>
              <a:endParaRPr/>
            </a:p>
          </p:txBody>
        </p:sp>
      </p:grpSp>
      <p:cxnSp>
        <p:nvCxnSpPr>
          <p:cNvPr id="5175" name="Google Shape;5175;p73"/>
          <p:cNvCxnSpPr>
            <a:stCxn id="4980" idx="3"/>
            <a:endCxn id="5176" idx="1"/>
          </p:cNvCxnSpPr>
          <p:nvPr/>
        </p:nvCxnSpPr>
        <p:spPr>
          <a:xfrm flipH="1" rot="10800000">
            <a:off x="4950870" y="804310"/>
            <a:ext cx="362100" cy="306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177" name="Google Shape;5177;p73"/>
          <p:cNvGrpSpPr/>
          <p:nvPr/>
        </p:nvGrpSpPr>
        <p:grpSpPr>
          <a:xfrm>
            <a:off x="5294342" y="481025"/>
            <a:ext cx="853134" cy="646500"/>
            <a:chOff x="749850" y="2342404"/>
            <a:chExt cx="853134" cy="646500"/>
          </a:xfrm>
        </p:grpSpPr>
        <p:sp>
          <p:nvSpPr>
            <p:cNvPr id="5178" name="Google Shape;5178;p73"/>
            <p:cNvSpPr/>
            <p:nvPr/>
          </p:nvSpPr>
          <p:spPr>
            <a:xfrm>
              <a:off x="749850" y="2378695"/>
              <a:ext cx="834600" cy="5727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5176" name="Google Shape;5176;p73"/>
            <p:cNvSpPr txBox="1"/>
            <p:nvPr/>
          </p:nvSpPr>
          <p:spPr>
            <a:xfrm>
              <a:off x="768384" y="2342404"/>
              <a:ext cx="8346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Triplet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Sementic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Inference</a:t>
              </a:r>
              <a:endParaRPr b="1" sz="1000"/>
            </a:p>
          </p:txBody>
        </p:sp>
      </p:grpSp>
      <p:grpSp>
        <p:nvGrpSpPr>
          <p:cNvPr id="5179" name="Google Shape;5179;p73"/>
          <p:cNvGrpSpPr/>
          <p:nvPr/>
        </p:nvGrpSpPr>
        <p:grpSpPr>
          <a:xfrm>
            <a:off x="6347643" y="1128121"/>
            <a:ext cx="977398" cy="557645"/>
            <a:chOff x="5454450" y="2942454"/>
            <a:chExt cx="1185300" cy="706596"/>
          </a:xfrm>
        </p:grpSpPr>
        <p:grpSp>
          <p:nvGrpSpPr>
            <p:cNvPr id="5180" name="Google Shape;5180;p73"/>
            <p:cNvGrpSpPr/>
            <p:nvPr/>
          </p:nvGrpSpPr>
          <p:grpSpPr>
            <a:xfrm>
              <a:off x="5500609" y="2942454"/>
              <a:ext cx="978541" cy="366924"/>
              <a:chOff x="677559" y="3831117"/>
              <a:chExt cx="978541" cy="366924"/>
            </a:xfrm>
          </p:grpSpPr>
          <p:grpSp>
            <p:nvGrpSpPr>
              <p:cNvPr id="5181" name="Google Shape;5181;p73"/>
              <p:cNvGrpSpPr/>
              <p:nvPr/>
            </p:nvGrpSpPr>
            <p:grpSpPr>
              <a:xfrm>
                <a:off x="805300" y="3831117"/>
                <a:ext cx="850800" cy="210000"/>
                <a:chOff x="805300" y="3831117"/>
                <a:chExt cx="850800" cy="210000"/>
              </a:xfrm>
            </p:grpSpPr>
            <p:sp>
              <p:nvSpPr>
                <p:cNvPr id="5182" name="Google Shape;5182;p73"/>
                <p:cNvSpPr/>
                <p:nvPr/>
              </p:nvSpPr>
              <p:spPr>
                <a:xfrm>
                  <a:off x="805300" y="3831117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5183" name="Google Shape;5183;p73"/>
                <p:cNvGrpSpPr/>
                <p:nvPr/>
              </p:nvGrpSpPr>
              <p:grpSpPr>
                <a:xfrm>
                  <a:off x="858965" y="3880368"/>
                  <a:ext cx="743450" cy="111507"/>
                  <a:chOff x="1649737" y="4444871"/>
                  <a:chExt cx="743450" cy="111507"/>
                </a:xfrm>
              </p:grpSpPr>
              <p:sp>
                <p:nvSpPr>
                  <p:cNvPr id="5184" name="Google Shape;5184;p73"/>
                  <p:cNvSpPr/>
                  <p:nvPr/>
                </p:nvSpPr>
                <p:spPr>
                  <a:xfrm rot="-5400000">
                    <a:off x="16384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85" name="Google Shape;5185;p73"/>
                  <p:cNvSpPr/>
                  <p:nvPr/>
                </p:nvSpPr>
                <p:spPr>
                  <a:xfrm rot="-5400000">
                    <a:off x="17146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86" name="Google Shape;5186;p73"/>
                  <p:cNvSpPr/>
                  <p:nvPr/>
                </p:nvSpPr>
                <p:spPr>
                  <a:xfrm rot="-5400000">
                    <a:off x="17908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87" name="Google Shape;5187;p73"/>
                  <p:cNvSpPr/>
                  <p:nvPr/>
                </p:nvSpPr>
                <p:spPr>
                  <a:xfrm rot="-5400000">
                    <a:off x="1880566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88" name="Google Shape;5188;p73"/>
                  <p:cNvSpPr/>
                  <p:nvPr/>
                </p:nvSpPr>
                <p:spPr>
                  <a:xfrm rot="-5400000">
                    <a:off x="19649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89" name="Google Shape;5189;p73"/>
                  <p:cNvSpPr/>
                  <p:nvPr/>
                </p:nvSpPr>
                <p:spPr>
                  <a:xfrm rot="-5400000">
                    <a:off x="20411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90" name="Google Shape;5190;p73"/>
                  <p:cNvSpPr/>
                  <p:nvPr/>
                </p:nvSpPr>
                <p:spPr>
                  <a:xfrm rot="-5400000">
                    <a:off x="2133121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91" name="Google Shape;5191;p73"/>
                  <p:cNvSpPr/>
                  <p:nvPr/>
                </p:nvSpPr>
                <p:spPr>
                  <a:xfrm rot="-5400000">
                    <a:off x="22175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92" name="Google Shape;5192;p73"/>
                  <p:cNvSpPr/>
                  <p:nvPr/>
                </p:nvSpPr>
                <p:spPr>
                  <a:xfrm rot="-5400000">
                    <a:off x="22937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5193" name="Google Shape;5193;p73"/>
              <p:cNvGrpSpPr/>
              <p:nvPr/>
            </p:nvGrpSpPr>
            <p:grpSpPr>
              <a:xfrm>
                <a:off x="735875" y="3901367"/>
                <a:ext cx="850800" cy="210000"/>
                <a:chOff x="805300" y="3831117"/>
                <a:chExt cx="850800" cy="210000"/>
              </a:xfrm>
            </p:grpSpPr>
            <p:sp>
              <p:nvSpPr>
                <p:cNvPr id="5194" name="Google Shape;5194;p73"/>
                <p:cNvSpPr/>
                <p:nvPr/>
              </p:nvSpPr>
              <p:spPr>
                <a:xfrm>
                  <a:off x="805300" y="3831117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5195" name="Google Shape;5195;p73"/>
                <p:cNvGrpSpPr/>
                <p:nvPr/>
              </p:nvGrpSpPr>
              <p:grpSpPr>
                <a:xfrm>
                  <a:off x="858965" y="3880368"/>
                  <a:ext cx="743450" cy="111507"/>
                  <a:chOff x="1649737" y="4444871"/>
                  <a:chExt cx="743450" cy="111507"/>
                </a:xfrm>
              </p:grpSpPr>
              <p:sp>
                <p:nvSpPr>
                  <p:cNvPr id="5196" name="Google Shape;5196;p73"/>
                  <p:cNvSpPr/>
                  <p:nvPr/>
                </p:nvSpPr>
                <p:spPr>
                  <a:xfrm rot="-5400000">
                    <a:off x="16384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97" name="Google Shape;5197;p73"/>
                  <p:cNvSpPr/>
                  <p:nvPr/>
                </p:nvSpPr>
                <p:spPr>
                  <a:xfrm rot="-5400000">
                    <a:off x="17146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98" name="Google Shape;5198;p73"/>
                  <p:cNvSpPr/>
                  <p:nvPr/>
                </p:nvSpPr>
                <p:spPr>
                  <a:xfrm rot="-5400000">
                    <a:off x="17908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99" name="Google Shape;5199;p73"/>
                  <p:cNvSpPr/>
                  <p:nvPr/>
                </p:nvSpPr>
                <p:spPr>
                  <a:xfrm rot="-5400000">
                    <a:off x="1880566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00" name="Google Shape;5200;p73"/>
                  <p:cNvSpPr/>
                  <p:nvPr/>
                </p:nvSpPr>
                <p:spPr>
                  <a:xfrm rot="-5400000">
                    <a:off x="19649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01" name="Google Shape;5201;p73"/>
                  <p:cNvSpPr/>
                  <p:nvPr/>
                </p:nvSpPr>
                <p:spPr>
                  <a:xfrm rot="-5400000">
                    <a:off x="20411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02" name="Google Shape;5202;p73"/>
                  <p:cNvSpPr/>
                  <p:nvPr/>
                </p:nvSpPr>
                <p:spPr>
                  <a:xfrm rot="-5400000">
                    <a:off x="2133121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03" name="Google Shape;5203;p73"/>
                  <p:cNvSpPr/>
                  <p:nvPr/>
                </p:nvSpPr>
                <p:spPr>
                  <a:xfrm rot="-5400000">
                    <a:off x="22175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04" name="Google Shape;5204;p73"/>
                  <p:cNvSpPr/>
                  <p:nvPr/>
                </p:nvSpPr>
                <p:spPr>
                  <a:xfrm rot="-5400000">
                    <a:off x="22937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5205" name="Google Shape;5205;p73"/>
              <p:cNvGrpSpPr/>
              <p:nvPr/>
            </p:nvGrpSpPr>
            <p:grpSpPr>
              <a:xfrm>
                <a:off x="677559" y="3988041"/>
                <a:ext cx="850800" cy="210000"/>
                <a:chOff x="805300" y="3831117"/>
                <a:chExt cx="850800" cy="210000"/>
              </a:xfrm>
            </p:grpSpPr>
            <p:sp>
              <p:nvSpPr>
                <p:cNvPr id="5206" name="Google Shape;5206;p73"/>
                <p:cNvSpPr/>
                <p:nvPr/>
              </p:nvSpPr>
              <p:spPr>
                <a:xfrm>
                  <a:off x="805300" y="3831117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5207" name="Google Shape;5207;p73"/>
                <p:cNvGrpSpPr/>
                <p:nvPr/>
              </p:nvGrpSpPr>
              <p:grpSpPr>
                <a:xfrm>
                  <a:off x="858965" y="3880368"/>
                  <a:ext cx="743450" cy="111507"/>
                  <a:chOff x="1649737" y="4444871"/>
                  <a:chExt cx="743450" cy="111507"/>
                </a:xfrm>
              </p:grpSpPr>
              <p:sp>
                <p:nvSpPr>
                  <p:cNvPr id="5208" name="Google Shape;5208;p73"/>
                  <p:cNvSpPr/>
                  <p:nvPr/>
                </p:nvSpPr>
                <p:spPr>
                  <a:xfrm rot="-5400000">
                    <a:off x="16384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09" name="Google Shape;5209;p73"/>
                  <p:cNvSpPr/>
                  <p:nvPr/>
                </p:nvSpPr>
                <p:spPr>
                  <a:xfrm rot="-5400000">
                    <a:off x="17146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10" name="Google Shape;5210;p73"/>
                  <p:cNvSpPr/>
                  <p:nvPr/>
                </p:nvSpPr>
                <p:spPr>
                  <a:xfrm rot="-5400000">
                    <a:off x="17908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11" name="Google Shape;5211;p73"/>
                  <p:cNvSpPr/>
                  <p:nvPr/>
                </p:nvSpPr>
                <p:spPr>
                  <a:xfrm rot="-5400000">
                    <a:off x="1880566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12" name="Google Shape;5212;p73"/>
                  <p:cNvSpPr/>
                  <p:nvPr/>
                </p:nvSpPr>
                <p:spPr>
                  <a:xfrm rot="-5400000">
                    <a:off x="19649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13" name="Google Shape;5213;p73"/>
                  <p:cNvSpPr/>
                  <p:nvPr/>
                </p:nvSpPr>
                <p:spPr>
                  <a:xfrm rot="-5400000">
                    <a:off x="20411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14" name="Google Shape;5214;p73"/>
                  <p:cNvSpPr/>
                  <p:nvPr/>
                </p:nvSpPr>
                <p:spPr>
                  <a:xfrm rot="-5400000">
                    <a:off x="2133121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15" name="Google Shape;5215;p73"/>
                  <p:cNvSpPr/>
                  <p:nvPr/>
                </p:nvSpPr>
                <p:spPr>
                  <a:xfrm rot="-5400000">
                    <a:off x="22175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16" name="Google Shape;5216;p73"/>
                  <p:cNvSpPr/>
                  <p:nvPr/>
                </p:nvSpPr>
                <p:spPr>
                  <a:xfrm rot="-5400000">
                    <a:off x="22937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5217" name="Google Shape;5217;p73"/>
            <p:cNvSpPr txBox="1"/>
            <p:nvPr/>
          </p:nvSpPr>
          <p:spPr>
            <a:xfrm>
              <a:off x="5454450" y="3239550"/>
              <a:ext cx="1185300" cy="40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/>
                <a:t>Embeddings</a:t>
              </a:r>
              <a:endParaRPr sz="900"/>
            </a:p>
          </p:txBody>
        </p:sp>
      </p:grpSp>
      <p:grpSp>
        <p:nvGrpSpPr>
          <p:cNvPr id="5218" name="Google Shape;5218;p73"/>
          <p:cNvGrpSpPr/>
          <p:nvPr/>
        </p:nvGrpSpPr>
        <p:grpSpPr>
          <a:xfrm>
            <a:off x="7275542" y="480188"/>
            <a:ext cx="853134" cy="646500"/>
            <a:chOff x="826050" y="2341567"/>
            <a:chExt cx="853134" cy="646500"/>
          </a:xfrm>
        </p:grpSpPr>
        <p:sp>
          <p:nvSpPr>
            <p:cNvPr id="5049" name="Google Shape;5049;p73"/>
            <p:cNvSpPr/>
            <p:nvPr/>
          </p:nvSpPr>
          <p:spPr>
            <a:xfrm>
              <a:off x="826050" y="2378695"/>
              <a:ext cx="834600" cy="5727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5219" name="Google Shape;5219;p73"/>
            <p:cNvSpPr txBox="1"/>
            <p:nvPr/>
          </p:nvSpPr>
          <p:spPr>
            <a:xfrm>
              <a:off x="844584" y="2341567"/>
              <a:ext cx="8346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Detection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Model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Training</a:t>
              </a:r>
              <a:endParaRPr b="1" sz="1000"/>
            </a:p>
          </p:txBody>
        </p:sp>
      </p:grpSp>
      <p:cxnSp>
        <p:nvCxnSpPr>
          <p:cNvPr id="5220" name="Google Shape;5220;p73"/>
          <p:cNvCxnSpPr>
            <a:stCxn id="5219" idx="3"/>
            <a:endCxn id="4975" idx="1"/>
          </p:cNvCxnSpPr>
          <p:nvPr/>
        </p:nvCxnSpPr>
        <p:spPr>
          <a:xfrm>
            <a:off x="8128676" y="803438"/>
            <a:ext cx="246600" cy="40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221" name="Google Shape;5221;p73"/>
          <p:cNvGrpSpPr/>
          <p:nvPr/>
        </p:nvGrpSpPr>
        <p:grpSpPr>
          <a:xfrm>
            <a:off x="1285625" y="4118009"/>
            <a:ext cx="1150200" cy="658667"/>
            <a:chOff x="1361825" y="3780025"/>
            <a:chExt cx="1150200" cy="658667"/>
          </a:xfrm>
        </p:grpSpPr>
        <p:sp>
          <p:nvSpPr>
            <p:cNvPr id="5170" name="Google Shape;5170;p73"/>
            <p:cNvSpPr/>
            <p:nvPr/>
          </p:nvSpPr>
          <p:spPr>
            <a:xfrm>
              <a:off x="1526725" y="3780025"/>
              <a:ext cx="853200" cy="5988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5222" name="Google Shape;5222;p73"/>
            <p:cNvSpPr txBox="1"/>
            <p:nvPr/>
          </p:nvSpPr>
          <p:spPr>
            <a:xfrm>
              <a:off x="1361825" y="3792192"/>
              <a:ext cx="1150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>
                  <a:solidFill>
                    <a:schemeClr val="dk1"/>
                  </a:solidFill>
                </a:rPr>
                <a:t>TTP</a:t>
              </a:r>
              <a:endParaRPr b="1" sz="10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>
                  <a:solidFill>
                    <a:schemeClr val="dk1"/>
                  </a:solidFill>
                </a:rPr>
                <a:t>Graph</a:t>
              </a:r>
              <a:endParaRPr b="1" sz="10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>
                  <a:solidFill>
                    <a:schemeClr val="dk1"/>
                  </a:solidFill>
                </a:rPr>
                <a:t>Reconstruction</a:t>
              </a:r>
              <a:endParaRPr/>
            </a:p>
          </p:txBody>
        </p:sp>
      </p:grpSp>
      <p:grpSp>
        <p:nvGrpSpPr>
          <p:cNvPr id="5223" name="Google Shape;5223;p73"/>
          <p:cNvGrpSpPr/>
          <p:nvPr/>
        </p:nvGrpSpPr>
        <p:grpSpPr>
          <a:xfrm>
            <a:off x="5181642" y="3084791"/>
            <a:ext cx="853134" cy="572700"/>
            <a:chOff x="826050" y="2378695"/>
            <a:chExt cx="853134" cy="572700"/>
          </a:xfrm>
        </p:grpSpPr>
        <p:sp>
          <p:nvSpPr>
            <p:cNvPr id="5224" name="Google Shape;5224;p73"/>
            <p:cNvSpPr/>
            <p:nvPr/>
          </p:nvSpPr>
          <p:spPr>
            <a:xfrm>
              <a:off x="826050" y="2378695"/>
              <a:ext cx="834600" cy="5727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5018" name="Google Shape;5018;p73"/>
            <p:cNvSpPr txBox="1"/>
            <p:nvPr/>
          </p:nvSpPr>
          <p:spPr>
            <a:xfrm>
              <a:off x="844584" y="2418604"/>
              <a:ext cx="834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Rule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Converter</a:t>
              </a:r>
              <a:endParaRPr b="1" sz="1000"/>
            </a:p>
          </p:txBody>
        </p:sp>
      </p:grpSp>
      <p:cxnSp>
        <p:nvCxnSpPr>
          <p:cNvPr id="5225" name="Google Shape;5225;p73"/>
          <p:cNvCxnSpPr/>
          <p:nvPr/>
        </p:nvCxnSpPr>
        <p:spPr>
          <a:xfrm>
            <a:off x="6047336" y="3371147"/>
            <a:ext cx="378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226" name="Google Shape;5226;p73"/>
          <p:cNvGrpSpPr/>
          <p:nvPr/>
        </p:nvGrpSpPr>
        <p:grpSpPr>
          <a:xfrm>
            <a:off x="7723612" y="2220602"/>
            <a:ext cx="1032462" cy="572700"/>
            <a:chOff x="826050" y="2378695"/>
            <a:chExt cx="853134" cy="572700"/>
          </a:xfrm>
        </p:grpSpPr>
        <p:sp>
          <p:nvSpPr>
            <p:cNvPr id="5227" name="Google Shape;5227;p73"/>
            <p:cNvSpPr/>
            <p:nvPr/>
          </p:nvSpPr>
          <p:spPr>
            <a:xfrm>
              <a:off x="826050" y="2378695"/>
              <a:ext cx="834600" cy="5727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5168" name="Google Shape;5168;p73"/>
            <p:cNvSpPr txBox="1"/>
            <p:nvPr/>
          </p:nvSpPr>
          <p:spPr>
            <a:xfrm>
              <a:off x="844584" y="2418604"/>
              <a:ext cx="834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Multi-process Matcher</a:t>
              </a:r>
              <a:endParaRPr b="1" sz="1000"/>
            </a:p>
          </p:txBody>
        </p:sp>
      </p:grpSp>
      <p:grpSp>
        <p:nvGrpSpPr>
          <p:cNvPr id="5228" name="Google Shape;5228;p73"/>
          <p:cNvGrpSpPr/>
          <p:nvPr/>
        </p:nvGrpSpPr>
        <p:grpSpPr>
          <a:xfrm>
            <a:off x="5529775" y="2150676"/>
            <a:ext cx="747827" cy="646500"/>
            <a:chOff x="816694" y="2320230"/>
            <a:chExt cx="841200" cy="646500"/>
          </a:xfrm>
        </p:grpSpPr>
        <p:sp>
          <p:nvSpPr>
            <p:cNvPr id="5229" name="Google Shape;5229;p73"/>
            <p:cNvSpPr/>
            <p:nvPr/>
          </p:nvSpPr>
          <p:spPr>
            <a:xfrm>
              <a:off x="826030" y="2386804"/>
              <a:ext cx="799800" cy="5079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5051" name="Google Shape;5051;p73"/>
            <p:cNvSpPr txBox="1"/>
            <p:nvPr/>
          </p:nvSpPr>
          <p:spPr>
            <a:xfrm>
              <a:off x="816694" y="2320230"/>
              <a:ext cx="841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Valid Rule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Filter</a:t>
              </a:r>
              <a:endParaRPr b="1" sz="1000"/>
            </a:p>
          </p:txBody>
        </p:sp>
      </p:grpSp>
      <p:grpSp>
        <p:nvGrpSpPr>
          <p:cNvPr id="5230" name="Google Shape;5230;p73"/>
          <p:cNvGrpSpPr/>
          <p:nvPr/>
        </p:nvGrpSpPr>
        <p:grpSpPr>
          <a:xfrm>
            <a:off x="6484594" y="2250233"/>
            <a:ext cx="691787" cy="136727"/>
            <a:chOff x="2193900" y="4331067"/>
            <a:chExt cx="1002300" cy="317600"/>
          </a:xfrm>
        </p:grpSpPr>
        <p:grpSp>
          <p:nvGrpSpPr>
            <p:cNvPr id="5231" name="Google Shape;5231;p73"/>
            <p:cNvGrpSpPr/>
            <p:nvPr/>
          </p:nvGrpSpPr>
          <p:grpSpPr>
            <a:xfrm>
              <a:off x="2345400" y="4331067"/>
              <a:ext cx="850800" cy="210000"/>
              <a:chOff x="863475" y="3440001"/>
              <a:chExt cx="850800" cy="210000"/>
            </a:xfrm>
          </p:grpSpPr>
          <p:sp>
            <p:nvSpPr>
              <p:cNvPr id="5232" name="Google Shape;5232;p73"/>
              <p:cNvSpPr/>
              <p:nvPr/>
            </p:nvSpPr>
            <p:spPr>
              <a:xfrm>
                <a:off x="863475" y="3440001"/>
                <a:ext cx="850800" cy="210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233" name="Google Shape;5233;p73"/>
              <p:cNvGrpSpPr/>
              <p:nvPr/>
            </p:nvGrpSpPr>
            <p:grpSpPr>
              <a:xfrm>
                <a:off x="924067" y="3456438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5234" name="Google Shape;5234;p73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5235" name="Google Shape;5235;p73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236" name="Google Shape;5236;p73"/>
                  <p:cNvCxnSpPr>
                    <a:stCxn id="5235" idx="6"/>
                    <a:endCxn id="5237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5237" name="Google Shape;5237;p73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238" name="Google Shape;5238;p73"/>
            <p:cNvGrpSpPr/>
            <p:nvPr/>
          </p:nvGrpSpPr>
          <p:grpSpPr>
            <a:xfrm>
              <a:off x="2269650" y="4384867"/>
              <a:ext cx="850800" cy="210000"/>
              <a:chOff x="863475" y="3440001"/>
              <a:chExt cx="850800" cy="210000"/>
            </a:xfrm>
          </p:grpSpPr>
          <p:sp>
            <p:nvSpPr>
              <p:cNvPr id="5239" name="Google Shape;5239;p73"/>
              <p:cNvSpPr/>
              <p:nvPr/>
            </p:nvSpPr>
            <p:spPr>
              <a:xfrm>
                <a:off x="863475" y="3440001"/>
                <a:ext cx="850800" cy="210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240" name="Google Shape;5240;p73"/>
              <p:cNvGrpSpPr/>
              <p:nvPr/>
            </p:nvGrpSpPr>
            <p:grpSpPr>
              <a:xfrm>
                <a:off x="924067" y="3456438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5241" name="Google Shape;5241;p73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5242" name="Google Shape;5242;p73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243" name="Google Shape;5243;p73"/>
                  <p:cNvCxnSpPr>
                    <a:stCxn id="5242" idx="6"/>
                    <a:endCxn id="5244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5244" name="Google Shape;5244;p73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245" name="Google Shape;5245;p73"/>
            <p:cNvGrpSpPr/>
            <p:nvPr/>
          </p:nvGrpSpPr>
          <p:grpSpPr>
            <a:xfrm>
              <a:off x="2193900" y="4438667"/>
              <a:ext cx="850800" cy="210000"/>
              <a:chOff x="863475" y="3440001"/>
              <a:chExt cx="850800" cy="210000"/>
            </a:xfrm>
          </p:grpSpPr>
          <p:sp>
            <p:nvSpPr>
              <p:cNvPr id="5246" name="Google Shape;5246;p73"/>
              <p:cNvSpPr/>
              <p:nvPr/>
            </p:nvSpPr>
            <p:spPr>
              <a:xfrm>
                <a:off x="863475" y="3440001"/>
                <a:ext cx="850800" cy="210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247" name="Google Shape;5247;p73"/>
              <p:cNvGrpSpPr/>
              <p:nvPr/>
            </p:nvGrpSpPr>
            <p:grpSpPr>
              <a:xfrm>
                <a:off x="924067" y="3456438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5248" name="Google Shape;5248;p73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5249" name="Google Shape;5249;p73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250" name="Google Shape;5250;p73"/>
                  <p:cNvCxnSpPr>
                    <a:stCxn id="5249" idx="6"/>
                    <a:endCxn id="5251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5251" name="Google Shape;5251;p73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5252" name="Google Shape;5252;p73"/>
          <p:cNvGrpSpPr/>
          <p:nvPr/>
        </p:nvGrpSpPr>
        <p:grpSpPr>
          <a:xfrm>
            <a:off x="6729575" y="2329577"/>
            <a:ext cx="453982" cy="415389"/>
            <a:chOff x="1541665" y="4111886"/>
            <a:chExt cx="534222" cy="1527167"/>
          </a:xfrm>
        </p:grpSpPr>
        <p:sp>
          <p:nvSpPr>
            <p:cNvPr id="5253" name="Google Shape;5253;p73"/>
            <p:cNvSpPr txBox="1"/>
            <p:nvPr/>
          </p:nvSpPr>
          <p:spPr>
            <a:xfrm>
              <a:off x="1577587" y="4111886"/>
              <a:ext cx="498300" cy="13581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solidFill>
                  <a:srgbClr val="434343"/>
                </a:solidFill>
              </a:endParaRPr>
            </a:p>
          </p:txBody>
        </p:sp>
        <p:sp>
          <p:nvSpPr>
            <p:cNvPr id="5254" name="Google Shape;5254;p73"/>
            <p:cNvSpPr txBox="1"/>
            <p:nvPr/>
          </p:nvSpPr>
          <p:spPr>
            <a:xfrm>
              <a:off x="1541665" y="4323553"/>
              <a:ext cx="498300" cy="13155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">
                  <a:solidFill>
                    <a:srgbClr val="38761D"/>
                  </a:solidFill>
                </a:rPr>
                <a:t>selection</a:t>
              </a:r>
              <a:r>
                <a:rPr lang="zh-TW" sz="100">
                  <a:solidFill>
                    <a:srgbClr val="6AA84F"/>
                  </a:solidFill>
                </a:rPr>
                <a:t>:</a:t>
              </a:r>
              <a:endParaRPr sz="100">
                <a:solidFill>
                  <a:srgbClr val="6AA84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">
                  <a:solidFill>
                    <a:srgbClr val="434343"/>
                  </a:solidFill>
                </a:rPr>
                <a:t>    - ZZZ: ^A.*B$</a:t>
              </a:r>
              <a:endParaRPr sz="1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">
                  <a:solidFill>
                    <a:srgbClr val="38761D"/>
                  </a:solidFill>
                </a:rPr>
                <a:t>filter:</a:t>
              </a:r>
              <a:endParaRPr sz="100">
                <a:solidFill>
                  <a:srgbClr val="38761D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">
                  <a:solidFill>
                    <a:srgbClr val="C9DAF8"/>
                  </a:solidFill>
                </a:rPr>
                <a:t>   </a:t>
              </a:r>
              <a:r>
                <a:rPr lang="zh-TW" sz="100">
                  <a:solidFill>
                    <a:srgbClr val="434343"/>
                  </a:solidFill>
                </a:rPr>
                <a:t> - XXX: ^(?=.*H)(?=.*I).*$</a:t>
              </a:r>
              <a:endParaRPr sz="100">
                <a:solidFill>
                  <a:srgbClr val="434343"/>
                </a:solidFill>
              </a:endParaRPr>
            </a:p>
          </p:txBody>
        </p:sp>
      </p:grpSp>
      <p:cxnSp>
        <p:nvCxnSpPr>
          <p:cNvPr id="5255" name="Google Shape;5255;p73"/>
          <p:cNvCxnSpPr>
            <a:stCxn id="5051" idx="3"/>
          </p:cNvCxnSpPr>
          <p:nvPr/>
        </p:nvCxnSpPr>
        <p:spPr>
          <a:xfrm>
            <a:off x="6277602" y="2473926"/>
            <a:ext cx="451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56" name="Google Shape;5256;p73"/>
          <p:cNvCxnSpPr>
            <a:endCxn id="5168" idx="1"/>
          </p:cNvCxnSpPr>
          <p:nvPr/>
        </p:nvCxnSpPr>
        <p:spPr>
          <a:xfrm>
            <a:off x="7344341" y="2489711"/>
            <a:ext cx="401700" cy="17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57" name="Google Shape;5257;p73"/>
          <p:cNvSpPr txBox="1"/>
          <p:nvPr/>
        </p:nvSpPr>
        <p:spPr>
          <a:xfrm>
            <a:off x="6119875" y="1831571"/>
            <a:ext cx="227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/>
              <a:t>Triplets / Custom Field Map / Valid Rules</a:t>
            </a:r>
            <a:endParaRPr sz="800"/>
          </a:p>
        </p:txBody>
      </p:sp>
      <p:sp>
        <p:nvSpPr>
          <p:cNvPr id="5258" name="Google Shape;5258;p73"/>
          <p:cNvSpPr/>
          <p:nvPr/>
        </p:nvSpPr>
        <p:spPr>
          <a:xfrm>
            <a:off x="3925775" y="143625"/>
            <a:ext cx="5171100" cy="4451100"/>
          </a:xfrm>
          <a:prstGeom prst="rect">
            <a:avLst/>
          </a:prstGeom>
          <a:solidFill>
            <a:srgbClr val="FFFFFF">
              <a:alpha val="8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9" name="Google Shape;5259;p73"/>
          <p:cNvSpPr/>
          <p:nvPr/>
        </p:nvSpPr>
        <p:spPr>
          <a:xfrm>
            <a:off x="43300" y="555150"/>
            <a:ext cx="3918900" cy="2037900"/>
          </a:xfrm>
          <a:prstGeom prst="rect">
            <a:avLst/>
          </a:prstGeom>
          <a:solidFill>
            <a:srgbClr val="FFFFFF">
              <a:alpha val="8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0" name="Google Shape;5260;p73"/>
          <p:cNvSpPr/>
          <p:nvPr/>
        </p:nvSpPr>
        <p:spPr>
          <a:xfrm>
            <a:off x="70500" y="1487813"/>
            <a:ext cx="4574700" cy="14760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The key idea of this module is to …</a:t>
            </a:r>
            <a:endParaRPr/>
          </a:p>
        </p:txBody>
      </p:sp>
      <p:cxnSp>
        <p:nvCxnSpPr>
          <p:cNvPr id="5261" name="Google Shape;5261;p73"/>
          <p:cNvCxnSpPr>
            <a:endCxn id="5222" idx="0"/>
          </p:cNvCxnSpPr>
          <p:nvPr/>
        </p:nvCxnSpPr>
        <p:spPr>
          <a:xfrm flipH="1">
            <a:off x="1860725" y="2967075"/>
            <a:ext cx="22800" cy="11631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5" name="Shape 5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6" name="Google Shape;5266;p74"/>
          <p:cNvSpPr txBox="1"/>
          <p:nvPr>
            <p:ph type="title"/>
          </p:nvPr>
        </p:nvSpPr>
        <p:spPr>
          <a:xfrm>
            <a:off x="490250" y="450150"/>
            <a:ext cx="7091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實驗設計＆評估</a:t>
            </a:r>
            <a:endParaRPr/>
          </a:p>
        </p:txBody>
      </p:sp>
      <p:sp>
        <p:nvSpPr>
          <p:cNvPr id="5267" name="Google Shape;5267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1" name="Shape 5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2" name="Google Shape;5272;p75"/>
          <p:cNvGrpSpPr/>
          <p:nvPr/>
        </p:nvGrpSpPr>
        <p:grpSpPr>
          <a:xfrm>
            <a:off x="4023179" y="1843258"/>
            <a:ext cx="4890228" cy="2137973"/>
            <a:chOff x="4387904" y="2521901"/>
            <a:chExt cx="3513600" cy="1056415"/>
          </a:xfrm>
        </p:grpSpPr>
        <p:sp>
          <p:nvSpPr>
            <p:cNvPr id="5273" name="Google Shape;5273;p75"/>
            <p:cNvSpPr/>
            <p:nvPr/>
          </p:nvSpPr>
          <p:spPr>
            <a:xfrm>
              <a:off x="4387904" y="2525916"/>
              <a:ext cx="3513600" cy="10524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5274" name="Google Shape;5274;p75"/>
            <p:cNvSpPr txBox="1"/>
            <p:nvPr/>
          </p:nvSpPr>
          <p:spPr>
            <a:xfrm>
              <a:off x="4433125" y="2521901"/>
              <a:ext cx="2037600" cy="16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Rule-based Method</a:t>
              </a:r>
              <a:endParaRPr b="1" sz="1000"/>
            </a:p>
          </p:txBody>
        </p:sp>
      </p:grpSp>
      <p:sp>
        <p:nvSpPr>
          <p:cNvPr id="5275" name="Google Shape;5275;p75"/>
          <p:cNvSpPr txBox="1"/>
          <p:nvPr/>
        </p:nvSpPr>
        <p:spPr>
          <a:xfrm>
            <a:off x="6803038" y="2064638"/>
            <a:ext cx="548700" cy="507900"/>
          </a:xfrm>
          <a:prstGeom prst="rect">
            <a:avLst/>
          </a:prstGeom>
          <a:solidFill>
            <a:srgbClr val="20124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00FF00"/>
                </a:solidFill>
              </a:rPr>
              <a:t>registry:</a:t>
            </a:r>
            <a:endParaRPr sz="3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C9DAF8"/>
                </a:solidFill>
              </a:rPr>
              <a:t>    attr:</a:t>
            </a:r>
            <a:endParaRPr sz="3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C9DAF8"/>
                </a:solidFill>
              </a:rPr>
              <a:t>        - OOO: src_ooo</a:t>
            </a:r>
            <a:br>
              <a:rPr lang="zh-TW" sz="300">
                <a:solidFill>
                  <a:srgbClr val="C9DAF8"/>
                </a:solidFill>
              </a:rPr>
            </a:br>
            <a:r>
              <a:rPr lang="zh-TW" sz="300">
                <a:solidFill>
                  <a:srgbClr val="C9DAF8"/>
                </a:solidFill>
              </a:rPr>
              <a:t>        - XXX: dst_xxx</a:t>
            </a:r>
            <a:endParaRPr sz="3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C9DAF8"/>
                </a:solidFill>
              </a:rPr>
              <a:t>    relation:</a:t>
            </a:r>
            <a:endParaRPr sz="3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00FF00"/>
                </a:solidFill>
              </a:rPr>
              <a:t>network:</a:t>
            </a:r>
            <a:endParaRPr sz="3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C9DAF8"/>
                </a:solidFill>
              </a:rPr>
              <a:t>    …</a:t>
            </a:r>
            <a:endParaRPr sz="300">
              <a:solidFill>
                <a:srgbClr val="C9DAF8"/>
              </a:solidFill>
            </a:endParaRPr>
          </a:p>
        </p:txBody>
      </p:sp>
      <p:grpSp>
        <p:nvGrpSpPr>
          <p:cNvPr id="5276" name="Google Shape;5276;p75"/>
          <p:cNvGrpSpPr/>
          <p:nvPr/>
        </p:nvGrpSpPr>
        <p:grpSpPr>
          <a:xfrm>
            <a:off x="4023500" y="238526"/>
            <a:ext cx="4890228" cy="1381297"/>
            <a:chOff x="4387894" y="2309289"/>
            <a:chExt cx="3513600" cy="1284688"/>
          </a:xfrm>
        </p:grpSpPr>
        <p:sp>
          <p:nvSpPr>
            <p:cNvPr id="5277" name="Google Shape;5277;p75"/>
            <p:cNvSpPr/>
            <p:nvPr/>
          </p:nvSpPr>
          <p:spPr>
            <a:xfrm>
              <a:off x="4387894" y="2315377"/>
              <a:ext cx="3513600" cy="1278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22222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5278" name="Google Shape;5278;p75"/>
            <p:cNvSpPr txBox="1"/>
            <p:nvPr/>
          </p:nvSpPr>
          <p:spPr>
            <a:xfrm>
              <a:off x="4433125" y="2309289"/>
              <a:ext cx="2037600" cy="31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DL-based Method</a:t>
              </a:r>
              <a:endParaRPr b="1" sz="1000"/>
            </a:p>
          </p:txBody>
        </p:sp>
      </p:grpSp>
      <p:sp>
        <p:nvSpPr>
          <p:cNvPr id="5279" name="Google Shape;5279;p75"/>
          <p:cNvSpPr txBox="1"/>
          <p:nvPr>
            <p:ph idx="4294967295" type="title"/>
          </p:nvPr>
        </p:nvSpPr>
        <p:spPr>
          <a:xfrm>
            <a:off x="6900" y="-12175"/>
            <a:ext cx="401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Triplet Sementic Inference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80" name="Google Shape;528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75" y="1386999"/>
            <a:ext cx="374200" cy="3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1" name="Google Shape;5281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625" y="1362349"/>
            <a:ext cx="423500" cy="4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2" name="Google Shape;5282;p75"/>
          <p:cNvSpPr txBox="1"/>
          <p:nvPr/>
        </p:nvSpPr>
        <p:spPr>
          <a:xfrm>
            <a:off x="43300" y="1755400"/>
            <a:ext cx="977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Windows 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Audit Logs</a:t>
            </a:r>
            <a:endParaRPr sz="1000"/>
          </a:p>
        </p:txBody>
      </p:sp>
      <p:sp>
        <p:nvSpPr>
          <p:cNvPr id="5283" name="Google Shape;5283;p75"/>
          <p:cNvSpPr txBox="1"/>
          <p:nvPr/>
        </p:nvSpPr>
        <p:spPr>
          <a:xfrm>
            <a:off x="2219075" y="1980750"/>
            <a:ext cx="125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Provenance Graph</a:t>
            </a:r>
            <a:endParaRPr sz="1000"/>
          </a:p>
        </p:txBody>
      </p:sp>
      <p:grpSp>
        <p:nvGrpSpPr>
          <p:cNvPr id="5284" name="Google Shape;5284;p75"/>
          <p:cNvGrpSpPr/>
          <p:nvPr/>
        </p:nvGrpSpPr>
        <p:grpSpPr>
          <a:xfrm>
            <a:off x="2360102" y="1116227"/>
            <a:ext cx="1002243" cy="806107"/>
            <a:chOff x="3630964" y="-26772"/>
            <a:chExt cx="1759246" cy="1407064"/>
          </a:xfrm>
        </p:grpSpPr>
        <p:grpSp>
          <p:nvGrpSpPr>
            <p:cNvPr id="5285" name="Google Shape;5285;p75"/>
            <p:cNvGrpSpPr/>
            <p:nvPr/>
          </p:nvGrpSpPr>
          <p:grpSpPr>
            <a:xfrm>
              <a:off x="3630964" y="25496"/>
              <a:ext cx="1759246" cy="1354797"/>
              <a:chOff x="381092" y="1605392"/>
              <a:chExt cx="3520605" cy="2491351"/>
            </a:xfrm>
          </p:grpSpPr>
          <p:sp>
            <p:nvSpPr>
              <p:cNvPr id="5286" name="Google Shape;5286;p75"/>
              <p:cNvSpPr/>
              <p:nvPr/>
            </p:nvSpPr>
            <p:spPr>
              <a:xfrm>
                <a:off x="2127022" y="2269592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7" name="Google Shape;5287;p75"/>
              <p:cNvSpPr/>
              <p:nvPr/>
            </p:nvSpPr>
            <p:spPr>
              <a:xfrm>
                <a:off x="1026416" y="2269592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288" name="Google Shape;5288;p75"/>
              <p:cNvCxnSpPr>
                <a:stCxn id="5287" idx="6"/>
                <a:endCxn id="5286" idx="2"/>
              </p:cNvCxnSpPr>
              <p:nvPr/>
            </p:nvCxnSpPr>
            <p:spPr>
              <a:xfrm>
                <a:off x="1281116" y="2396042"/>
                <a:ext cx="84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5289" name="Google Shape;5289;p75"/>
              <p:cNvSpPr/>
              <p:nvPr/>
            </p:nvSpPr>
            <p:spPr>
              <a:xfrm>
                <a:off x="1026416" y="2765095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0" name="Google Shape;5290;p75"/>
              <p:cNvSpPr/>
              <p:nvPr/>
            </p:nvSpPr>
            <p:spPr>
              <a:xfrm>
                <a:off x="1491111" y="2765095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1" name="Google Shape;5291;p75"/>
              <p:cNvSpPr/>
              <p:nvPr/>
            </p:nvSpPr>
            <p:spPr>
              <a:xfrm>
                <a:off x="466593" y="2765095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2" name="Google Shape;5292;p75"/>
              <p:cNvSpPr/>
              <p:nvPr/>
            </p:nvSpPr>
            <p:spPr>
              <a:xfrm>
                <a:off x="721408" y="3307263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3" name="Google Shape;5293;p75"/>
              <p:cNvSpPr/>
              <p:nvPr/>
            </p:nvSpPr>
            <p:spPr>
              <a:xfrm>
                <a:off x="564672" y="1887961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4" name="Google Shape;5294;p75"/>
              <p:cNvSpPr/>
              <p:nvPr/>
            </p:nvSpPr>
            <p:spPr>
              <a:xfrm>
                <a:off x="381092" y="2310112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5" name="Google Shape;5295;p75"/>
              <p:cNvSpPr/>
              <p:nvPr/>
            </p:nvSpPr>
            <p:spPr>
              <a:xfrm>
                <a:off x="1409822" y="3347724"/>
                <a:ext cx="336000" cy="171900"/>
              </a:xfrm>
              <a:prstGeom prst="rect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6" name="Google Shape;5296;p75"/>
              <p:cNvSpPr/>
              <p:nvPr/>
            </p:nvSpPr>
            <p:spPr>
              <a:xfrm>
                <a:off x="2086377" y="2846018"/>
                <a:ext cx="336000" cy="171900"/>
              </a:xfrm>
              <a:prstGeom prst="rect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7" name="Google Shape;5297;p75"/>
              <p:cNvSpPr/>
              <p:nvPr/>
            </p:nvSpPr>
            <p:spPr>
              <a:xfrm>
                <a:off x="2127022" y="3341520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8" name="Google Shape;5298;p75"/>
              <p:cNvSpPr/>
              <p:nvPr/>
            </p:nvSpPr>
            <p:spPr>
              <a:xfrm>
                <a:off x="1100466" y="3782958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9" name="Google Shape;5299;p75"/>
              <p:cNvSpPr/>
              <p:nvPr/>
            </p:nvSpPr>
            <p:spPr>
              <a:xfrm>
                <a:off x="3078442" y="2845479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0" name="Google Shape;5300;p75"/>
              <p:cNvSpPr/>
              <p:nvPr/>
            </p:nvSpPr>
            <p:spPr>
              <a:xfrm>
                <a:off x="3078442" y="3080388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1" name="Google Shape;5301;p75"/>
              <p:cNvSpPr/>
              <p:nvPr/>
            </p:nvSpPr>
            <p:spPr>
              <a:xfrm>
                <a:off x="3078442" y="3315297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2" name="Google Shape;5302;p75"/>
              <p:cNvSpPr/>
              <p:nvPr/>
            </p:nvSpPr>
            <p:spPr>
              <a:xfrm>
                <a:off x="3078442" y="3550207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3" name="Google Shape;5303;p75"/>
              <p:cNvSpPr/>
              <p:nvPr/>
            </p:nvSpPr>
            <p:spPr>
              <a:xfrm>
                <a:off x="3078442" y="3843843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4" name="Google Shape;5304;p75"/>
              <p:cNvSpPr/>
              <p:nvPr/>
            </p:nvSpPr>
            <p:spPr>
              <a:xfrm>
                <a:off x="3646883" y="3594464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5" name="Google Shape;5305;p75"/>
              <p:cNvSpPr/>
              <p:nvPr/>
            </p:nvSpPr>
            <p:spPr>
              <a:xfrm>
                <a:off x="3646883" y="3888101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306" name="Google Shape;5306;p75"/>
              <p:cNvCxnSpPr>
                <a:stCxn id="5287" idx="0"/>
                <a:endCxn id="5307" idx="1"/>
              </p:cNvCxnSpPr>
              <p:nvPr/>
            </p:nvCxnSpPr>
            <p:spPr>
              <a:xfrm rot="10800000">
                <a:off x="1038866" y="1605392"/>
                <a:ext cx="114900" cy="66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308" name="Google Shape;5308;p75"/>
              <p:cNvCxnSpPr>
                <a:stCxn id="5287" idx="1"/>
                <a:endCxn id="5293" idx="5"/>
              </p:cNvCxnSpPr>
              <p:nvPr/>
            </p:nvCxnSpPr>
            <p:spPr>
              <a:xfrm rot="10800000">
                <a:off x="782016" y="2103829"/>
                <a:ext cx="281700" cy="202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309" name="Google Shape;5309;p75"/>
              <p:cNvCxnSpPr>
                <a:stCxn id="5287" idx="2"/>
                <a:endCxn id="5294" idx="3"/>
              </p:cNvCxnSpPr>
              <p:nvPr/>
            </p:nvCxnSpPr>
            <p:spPr>
              <a:xfrm rot="10800000">
                <a:off x="635816" y="2396042"/>
                <a:ext cx="390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310" name="Google Shape;5310;p75"/>
              <p:cNvCxnSpPr>
                <a:stCxn id="5287" idx="3"/>
                <a:endCxn id="5291" idx="7"/>
              </p:cNvCxnSpPr>
              <p:nvPr/>
            </p:nvCxnSpPr>
            <p:spPr>
              <a:xfrm flipH="1">
                <a:off x="683916" y="2485456"/>
                <a:ext cx="379800" cy="31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311" name="Google Shape;5311;p75"/>
              <p:cNvCxnSpPr>
                <a:stCxn id="5287" idx="4"/>
                <a:endCxn id="5289" idx="0"/>
              </p:cNvCxnSpPr>
              <p:nvPr/>
            </p:nvCxnSpPr>
            <p:spPr>
              <a:xfrm>
                <a:off x="1153766" y="2522492"/>
                <a:ext cx="0" cy="24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312" name="Google Shape;5312;p75"/>
              <p:cNvCxnSpPr>
                <a:stCxn id="5289" idx="3"/>
                <a:endCxn id="5292" idx="7"/>
              </p:cNvCxnSpPr>
              <p:nvPr/>
            </p:nvCxnSpPr>
            <p:spPr>
              <a:xfrm flipH="1">
                <a:off x="938916" y="2980958"/>
                <a:ext cx="124800" cy="36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313" name="Google Shape;5313;p75"/>
              <p:cNvCxnSpPr>
                <a:stCxn id="5289" idx="5"/>
                <a:endCxn id="5295" idx="0"/>
              </p:cNvCxnSpPr>
              <p:nvPr/>
            </p:nvCxnSpPr>
            <p:spPr>
              <a:xfrm>
                <a:off x="1243817" y="2980958"/>
                <a:ext cx="333900" cy="366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314" name="Google Shape;5314;p75"/>
              <p:cNvCxnSpPr>
                <a:stCxn id="5289" idx="6"/>
                <a:endCxn id="5290" idx="2"/>
              </p:cNvCxnSpPr>
              <p:nvPr/>
            </p:nvCxnSpPr>
            <p:spPr>
              <a:xfrm>
                <a:off x="1281116" y="2891545"/>
                <a:ext cx="210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315" name="Google Shape;5315;p75"/>
              <p:cNvCxnSpPr>
                <a:stCxn id="5292" idx="5"/>
                <a:endCxn id="5298" idx="1"/>
              </p:cNvCxnSpPr>
              <p:nvPr/>
            </p:nvCxnSpPr>
            <p:spPr>
              <a:xfrm>
                <a:off x="938808" y="3523126"/>
                <a:ext cx="198900" cy="297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316" name="Google Shape;5316;p75"/>
              <p:cNvCxnSpPr>
                <a:stCxn id="5297" idx="2"/>
                <a:endCxn id="5295" idx="3"/>
              </p:cNvCxnSpPr>
              <p:nvPr/>
            </p:nvCxnSpPr>
            <p:spPr>
              <a:xfrm rot="10800000">
                <a:off x="1745722" y="3433770"/>
                <a:ext cx="381300" cy="3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317" name="Google Shape;5317;p75"/>
              <p:cNvCxnSpPr>
                <a:stCxn id="5286" idx="6"/>
                <a:endCxn id="5299" idx="1"/>
              </p:cNvCxnSpPr>
              <p:nvPr/>
            </p:nvCxnSpPr>
            <p:spPr>
              <a:xfrm>
                <a:off x="2381722" y="2396042"/>
                <a:ext cx="696600" cy="53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318" name="Google Shape;5318;p75"/>
              <p:cNvCxnSpPr>
                <a:stCxn id="5286" idx="6"/>
                <a:endCxn id="5301" idx="1"/>
              </p:cNvCxnSpPr>
              <p:nvPr/>
            </p:nvCxnSpPr>
            <p:spPr>
              <a:xfrm>
                <a:off x="2381722" y="2396042"/>
                <a:ext cx="696600" cy="1005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319" name="Google Shape;5319;p75"/>
              <p:cNvCxnSpPr>
                <a:stCxn id="5286" idx="6"/>
                <a:endCxn id="5300" idx="1"/>
              </p:cNvCxnSpPr>
              <p:nvPr/>
            </p:nvCxnSpPr>
            <p:spPr>
              <a:xfrm>
                <a:off x="2381722" y="2396042"/>
                <a:ext cx="696600" cy="770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320" name="Google Shape;5320;p75"/>
              <p:cNvCxnSpPr>
                <a:stCxn id="5286" idx="6"/>
                <a:endCxn id="5302" idx="2"/>
              </p:cNvCxnSpPr>
              <p:nvPr/>
            </p:nvCxnSpPr>
            <p:spPr>
              <a:xfrm>
                <a:off x="2381722" y="2396042"/>
                <a:ext cx="696600" cy="1280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321" name="Google Shape;5321;p75"/>
              <p:cNvCxnSpPr>
                <a:stCxn id="5286" idx="6"/>
                <a:endCxn id="5303" idx="2"/>
              </p:cNvCxnSpPr>
              <p:nvPr/>
            </p:nvCxnSpPr>
            <p:spPr>
              <a:xfrm>
                <a:off x="2381722" y="2396042"/>
                <a:ext cx="696600" cy="157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322" name="Google Shape;5322;p75"/>
              <p:cNvCxnSpPr>
                <a:stCxn id="5297" idx="0"/>
                <a:endCxn id="5296" idx="2"/>
              </p:cNvCxnSpPr>
              <p:nvPr/>
            </p:nvCxnSpPr>
            <p:spPr>
              <a:xfrm rot="10800000">
                <a:off x="2254372" y="3017820"/>
                <a:ext cx="0" cy="32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323" name="Google Shape;5323;p75"/>
              <p:cNvCxnSpPr>
                <a:stCxn id="5302" idx="6"/>
                <a:endCxn id="5304" idx="0"/>
              </p:cNvCxnSpPr>
              <p:nvPr/>
            </p:nvCxnSpPr>
            <p:spPr>
              <a:xfrm flipH="1" rot="10800000">
                <a:off x="3333142" y="3594457"/>
                <a:ext cx="441000" cy="82200"/>
              </a:xfrm>
              <a:prstGeom prst="curvedConnector4">
                <a:avLst>
                  <a:gd fmla="val 35572" name="adj1"/>
                  <a:gd fmla="val 1029846" name="adj2"/>
                </a:avLst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324" name="Google Shape;5324;p75"/>
              <p:cNvCxnSpPr>
                <a:stCxn id="5302" idx="6"/>
                <a:endCxn id="5304" idx="2"/>
              </p:cNvCxnSpPr>
              <p:nvPr/>
            </p:nvCxnSpPr>
            <p:spPr>
              <a:xfrm>
                <a:off x="3333142" y="3676657"/>
                <a:ext cx="441000" cy="89700"/>
              </a:xfrm>
              <a:prstGeom prst="curvedConnector4">
                <a:avLst>
                  <a:gd fmla="val 35572" name="adj1"/>
                  <a:gd fmla="val 952121" name="adj2"/>
                </a:avLst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325" name="Google Shape;5325;p75"/>
              <p:cNvCxnSpPr>
                <a:stCxn id="5303" idx="6"/>
                <a:endCxn id="5305" idx="0"/>
              </p:cNvCxnSpPr>
              <p:nvPr/>
            </p:nvCxnSpPr>
            <p:spPr>
              <a:xfrm flipH="1" rot="10800000">
                <a:off x="3333142" y="3888093"/>
                <a:ext cx="441000" cy="82200"/>
              </a:xfrm>
              <a:prstGeom prst="curvedConnector4">
                <a:avLst>
                  <a:gd fmla="val 35572" name="adj1"/>
                  <a:gd fmla="val 1029846" name="adj2"/>
                </a:avLst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326" name="Google Shape;5326;p75"/>
              <p:cNvCxnSpPr>
                <a:stCxn id="5303" idx="6"/>
                <a:endCxn id="5305" idx="2"/>
              </p:cNvCxnSpPr>
              <p:nvPr/>
            </p:nvCxnSpPr>
            <p:spPr>
              <a:xfrm>
                <a:off x="3333142" y="3970293"/>
                <a:ext cx="441000" cy="89700"/>
              </a:xfrm>
              <a:prstGeom prst="curvedConnector4">
                <a:avLst>
                  <a:gd fmla="val 35572" name="adj1"/>
                  <a:gd fmla="val 952121" name="adj2"/>
                </a:avLst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327" name="Google Shape;5327;p75"/>
              <p:cNvCxnSpPr>
                <a:stCxn id="5289" idx="5"/>
                <a:endCxn id="5295" idx="1"/>
              </p:cNvCxnSpPr>
              <p:nvPr/>
            </p:nvCxnSpPr>
            <p:spPr>
              <a:xfrm>
                <a:off x="1243817" y="2980958"/>
                <a:ext cx="165900" cy="45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328" name="Google Shape;5328;p75"/>
              <p:cNvCxnSpPr>
                <a:stCxn id="5287" idx="3"/>
                <a:endCxn id="5291" idx="0"/>
              </p:cNvCxnSpPr>
              <p:nvPr/>
            </p:nvCxnSpPr>
            <p:spPr>
              <a:xfrm flipH="1">
                <a:off x="593916" y="2485456"/>
                <a:ext cx="469800" cy="279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329" name="Google Shape;5329;p75"/>
              <p:cNvCxnSpPr>
                <a:stCxn id="5287" idx="0"/>
                <a:endCxn id="5307" idx="2"/>
              </p:cNvCxnSpPr>
              <p:nvPr/>
            </p:nvCxnSpPr>
            <p:spPr>
              <a:xfrm flipH="1" rot="10800000">
                <a:off x="1153766" y="1701392"/>
                <a:ext cx="99000" cy="56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330" name="Google Shape;5330;p75"/>
              <p:cNvCxnSpPr>
                <a:stCxn id="5287" idx="0"/>
                <a:endCxn id="5307" idx="3"/>
              </p:cNvCxnSpPr>
              <p:nvPr/>
            </p:nvCxnSpPr>
            <p:spPr>
              <a:xfrm flipH="1" rot="10800000">
                <a:off x="1153766" y="1605392"/>
                <a:ext cx="312900" cy="66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331" name="Google Shape;5331;p75"/>
              <p:cNvCxnSpPr>
                <a:stCxn id="5286" idx="6"/>
                <a:endCxn id="5332" idx="1"/>
              </p:cNvCxnSpPr>
              <p:nvPr/>
            </p:nvCxnSpPr>
            <p:spPr>
              <a:xfrm>
                <a:off x="2381722" y="2396042"/>
                <a:ext cx="696600" cy="30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333" name="Google Shape;5333;p75"/>
              <p:cNvCxnSpPr>
                <a:stCxn id="5286" idx="6"/>
                <a:endCxn id="5334" idx="1"/>
              </p:cNvCxnSpPr>
              <p:nvPr/>
            </p:nvCxnSpPr>
            <p:spPr>
              <a:xfrm flipH="1" rot="10800000">
                <a:off x="2381722" y="2226842"/>
                <a:ext cx="696600" cy="169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335" name="Google Shape;5335;p75"/>
              <p:cNvCxnSpPr>
                <a:stCxn id="5286" idx="6"/>
                <a:endCxn id="5336" idx="1"/>
              </p:cNvCxnSpPr>
              <p:nvPr/>
            </p:nvCxnSpPr>
            <p:spPr>
              <a:xfrm>
                <a:off x="2381722" y="2396042"/>
                <a:ext cx="696600" cy="6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337" name="Google Shape;5337;p75"/>
              <p:cNvCxnSpPr>
                <a:stCxn id="5286" idx="6"/>
                <a:endCxn id="5338" idx="1"/>
              </p:cNvCxnSpPr>
              <p:nvPr/>
            </p:nvCxnSpPr>
            <p:spPr>
              <a:xfrm flipH="1" rot="10800000">
                <a:off x="2381722" y="1973942"/>
                <a:ext cx="656100" cy="422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339" name="Google Shape;5339;p75"/>
              <p:cNvCxnSpPr>
                <a:stCxn id="5286" idx="6"/>
                <a:endCxn id="5340" idx="1"/>
              </p:cNvCxnSpPr>
              <p:nvPr/>
            </p:nvCxnSpPr>
            <p:spPr>
              <a:xfrm flipH="1" rot="10800000">
                <a:off x="2381722" y="1698242"/>
                <a:ext cx="696600" cy="697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5340" name="Google Shape;5340;p75"/>
              <p:cNvSpPr/>
              <p:nvPr/>
            </p:nvSpPr>
            <p:spPr>
              <a:xfrm>
                <a:off x="3078442" y="1612204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8" name="Google Shape;5338;p75"/>
              <p:cNvSpPr/>
              <p:nvPr/>
            </p:nvSpPr>
            <p:spPr>
              <a:xfrm>
                <a:off x="3037797" y="1887961"/>
                <a:ext cx="336000" cy="171900"/>
              </a:xfrm>
              <a:prstGeom prst="rect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4" name="Google Shape;5334;p75"/>
              <p:cNvSpPr/>
              <p:nvPr/>
            </p:nvSpPr>
            <p:spPr>
              <a:xfrm>
                <a:off x="3078442" y="2140750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6" name="Google Shape;5336;p75"/>
              <p:cNvSpPr/>
              <p:nvPr/>
            </p:nvSpPr>
            <p:spPr>
              <a:xfrm>
                <a:off x="3078442" y="2375660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2" name="Google Shape;5332;p75"/>
              <p:cNvSpPr/>
              <p:nvPr/>
            </p:nvSpPr>
            <p:spPr>
              <a:xfrm>
                <a:off x="3078442" y="2610569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07" name="Google Shape;5307;p75"/>
            <p:cNvSpPr/>
            <p:nvPr/>
          </p:nvSpPr>
          <p:spPr>
            <a:xfrm>
              <a:off x="3959640" y="-26772"/>
              <a:ext cx="213809" cy="104494"/>
            </a:xfrm>
            <a:prstGeom prst="flowChartDecision">
              <a:avLst/>
            </a:prstGeom>
            <a:noFill/>
            <a:ln cap="flat" cmpd="sng" w="2857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41" name="Google Shape;5341;p75"/>
          <p:cNvGrpSpPr/>
          <p:nvPr/>
        </p:nvGrpSpPr>
        <p:grpSpPr>
          <a:xfrm>
            <a:off x="8347300" y="999801"/>
            <a:ext cx="503100" cy="668999"/>
            <a:chOff x="4772600" y="3091226"/>
            <a:chExt cx="503100" cy="668999"/>
          </a:xfrm>
        </p:grpSpPr>
        <p:pic>
          <p:nvPicPr>
            <p:cNvPr id="5342" name="Google Shape;5342;p7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00600" y="3091226"/>
              <a:ext cx="423500" cy="42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43" name="Google Shape;5343;p75"/>
            <p:cNvSpPr txBox="1"/>
            <p:nvPr/>
          </p:nvSpPr>
          <p:spPr>
            <a:xfrm>
              <a:off x="4772600" y="3437125"/>
              <a:ext cx="5031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/>
                <a:t>FFNN</a:t>
              </a:r>
              <a:endParaRPr sz="900"/>
            </a:p>
          </p:txBody>
        </p:sp>
      </p:grpSp>
      <p:grpSp>
        <p:nvGrpSpPr>
          <p:cNvPr id="5344" name="Google Shape;5344;p75"/>
          <p:cNvGrpSpPr/>
          <p:nvPr/>
        </p:nvGrpSpPr>
        <p:grpSpPr>
          <a:xfrm>
            <a:off x="4208366" y="1034517"/>
            <a:ext cx="747934" cy="498222"/>
            <a:chOff x="6687088" y="2967117"/>
            <a:chExt cx="1009629" cy="687487"/>
          </a:xfrm>
        </p:grpSpPr>
        <p:grpSp>
          <p:nvGrpSpPr>
            <p:cNvPr id="5345" name="Google Shape;5345;p75"/>
            <p:cNvGrpSpPr/>
            <p:nvPr/>
          </p:nvGrpSpPr>
          <p:grpSpPr>
            <a:xfrm>
              <a:off x="6687088" y="2967117"/>
              <a:ext cx="1002300" cy="317600"/>
              <a:chOff x="2193900" y="4331067"/>
              <a:chExt cx="1002300" cy="317600"/>
            </a:xfrm>
          </p:grpSpPr>
          <p:grpSp>
            <p:nvGrpSpPr>
              <p:cNvPr id="5346" name="Google Shape;5346;p75"/>
              <p:cNvGrpSpPr/>
              <p:nvPr/>
            </p:nvGrpSpPr>
            <p:grpSpPr>
              <a:xfrm>
                <a:off x="2345400" y="4331067"/>
                <a:ext cx="850800" cy="210000"/>
                <a:chOff x="863475" y="3440001"/>
                <a:chExt cx="850800" cy="210000"/>
              </a:xfrm>
            </p:grpSpPr>
            <p:sp>
              <p:nvSpPr>
                <p:cNvPr id="5347" name="Google Shape;5347;p75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5348" name="Google Shape;5348;p75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5349" name="Google Shape;5349;p75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5350" name="Google Shape;5350;p75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5351" name="Google Shape;5351;p75"/>
                    <p:cNvCxnSpPr>
                      <a:stCxn id="5350" idx="6"/>
                      <a:endCxn id="5352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5352" name="Google Shape;5352;p75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5353" name="Google Shape;5353;p75"/>
              <p:cNvGrpSpPr/>
              <p:nvPr/>
            </p:nvGrpSpPr>
            <p:grpSpPr>
              <a:xfrm>
                <a:off x="2269650" y="4384867"/>
                <a:ext cx="850800" cy="210000"/>
                <a:chOff x="863475" y="3440001"/>
                <a:chExt cx="850800" cy="210000"/>
              </a:xfrm>
            </p:grpSpPr>
            <p:sp>
              <p:nvSpPr>
                <p:cNvPr id="5354" name="Google Shape;5354;p75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5355" name="Google Shape;5355;p75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5356" name="Google Shape;5356;p75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5357" name="Google Shape;5357;p75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5358" name="Google Shape;5358;p75"/>
                    <p:cNvCxnSpPr>
                      <a:stCxn id="5357" idx="6"/>
                      <a:endCxn id="5359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5359" name="Google Shape;5359;p75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5360" name="Google Shape;5360;p75"/>
              <p:cNvGrpSpPr/>
              <p:nvPr/>
            </p:nvGrpSpPr>
            <p:grpSpPr>
              <a:xfrm>
                <a:off x="2193900" y="4438667"/>
                <a:ext cx="850800" cy="210000"/>
                <a:chOff x="863475" y="3440001"/>
                <a:chExt cx="850800" cy="210000"/>
              </a:xfrm>
            </p:grpSpPr>
            <p:sp>
              <p:nvSpPr>
                <p:cNvPr id="5361" name="Google Shape;5361;p75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5362" name="Google Shape;5362;p75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5363" name="Google Shape;5363;p75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5364" name="Google Shape;5364;p75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5365" name="Google Shape;5365;p75"/>
                    <p:cNvCxnSpPr>
                      <a:stCxn id="5364" idx="6"/>
                      <a:endCxn id="5366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5366" name="Google Shape;5366;p75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5367" name="Google Shape;5367;p75"/>
            <p:cNvSpPr txBox="1"/>
            <p:nvPr/>
          </p:nvSpPr>
          <p:spPr>
            <a:xfrm>
              <a:off x="6845917" y="3208504"/>
              <a:ext cx="850800" cy="4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/>
                <a:t>Triplets</a:t>
              </a:r>
              <a:endParaRPr sz="900"/>
            </a:p>
          </p:txBody>
        </p:sp>
      </p:grpSp>
      <p:pic>
        <p:nvPicPr>
          <p:cNvPr id="5368" name="Google Shape;5368;p75"/>
          <p:cNvPicPr preferRelativeResize="0"/>
          <p:nvPr/>
        </p:nvPicPr>
        <p:blipFill rotWithShape="1">
          <a:blip r:embed="rId6">
            <a:alphaModFix/>
          </a:blip>
          <a:srcRect b="0" l="0" r="58932" t="0"/>
          <a:stretch/>
        </p:blipFill>
        <p:spPr>
          <a:xfrm>
            <a:off x="4284650" y="3107462"/>
            <a:ext cx="563400" cy="5273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9" name="Google Shape;5369;p75"/>
          <p:cNvGrpSpPr/>
          <p:nvPr/>
        </p:nvGrpSpPr>
        <p:grpSpPr>
          <a:xfrm>
            <a:off x="96409" y="4165681"/>
            <a:ext cx="1150066" cy="936457"/>
            <a:chOff x="325009" y="3683593"/>
            <a:chExt cx="1150066" cy="936457"/>
          </a:xfrm>
        </p:grpSpPr>
        <p:grpSp>
          <p:nvGrpSpPr>
            <p:cNvPr id="5370" name="Google Shape;5370;p75"/>
            <p:cNvGrpSpPr/>
            <p:nvPr/>
          </p:nvGrpSpPr>
          <p:grpSpPr>
            <a:xfrm>
              <a:off x="325009" y="3683593"/>
              <a:ext cx="977391" cy="454538"/>
              <a:chOff x="6131147" y="2007588"/>
              <a:chExt cx="2026941" cy="863813"/>
            </a:xfrm>
          </p:grpSpPr>
          <p:sp>
            <p:nvSpPr>
              <p:cNvPr id="5371" name="Google Shape;5371;p75"/>
              <p:cNvSpPr/>
              <p:nvPr/>
            </p:nvSpPr>
            <p:spPr>
              <a:xfrm>
                <a:off x="6131147" y="2287762"/>
                <a:ext cx="328200" cy="328200"/>
              </a:xfrm>
              <a:prstGeom prst="ellipse">
                <a:avLst/>
              </a:prstGeom>
              <a:solidFill>
                <a:srgbClr val="C488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2" name="Google Shape;5372;p75"/>
              <p:cNvSpPr/>
              <p:nvPr/>
            </p:nvSpPr>
            <p:spPr>
              <a:xfrm>
                <a:off x="6963188" y="2007588"/>
                <a:ext cx="328200" cy="328200"/>
              </a:xfrm>
              <a:prstGeom prst="ellipse">
                <a:avLst/>
              </a:prstGeom>
              <a:solidFill>
                <a:srgbClr val="C488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3" name="Google Shape;5373;p75"/>
              <p:cNvSpPr/>
              <p:nvPr/>
            </p:nvSpPr>
            <p:spPr>
              <a:xfrm>
                <a:off x="6963188" y="2543200"/>
                <a:ext cx="328200" cy="328200"/>
              </a:xfrm>
              <a:prstGeom prst="ellipse">
                <a:avLst/>
              </a:prstGeom>
              <a:solidFill>
                <a:srgbClr val="C488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374" name="Google Shape;5374;p75"/>
              <p:cNvCxnSpPr>
                <a:stCxn id="5371" idx="6"/>
                <a:endCxn id="5372" idx="2"/>
              </p:cNvCxnSpPr>
              <p:nvPr/>
            </p:nvCxnSpPr>
            <p:spPr>
              <a:xfrm flipH="1" rot="10800000">
                <a:off x="6459347" y="2171662"/>
                <a:ext cx="503700" cy="280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375" name="Google Shape;5375;p75"/>
              <p:cNvCxnSpPr>
                <a:stCxn id="5371" idx="6"/>
                <a:endCxn id="5373" idx="2"/>
              </p:cNvCxnSpPr>
              <p:nvPr/>
            </p:nvCxnSpPr>
            <p:spPr>
              <a:xfrm>
                <a:off x="6459347" y="2451862"/>
                <a:ext cx="503700" cy="255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5376" name="Google Shape;5376;p75"/>
              <p:cNvSpPr/>
              <p:nvPr/>
            </p:nvSpPr>
            <p:spPr>
              <a:xfrm>
                <a:off x="7829887" y="2035548"/>
                <a:ext cx="328200" cy="223050"/>
              </a:xfrm>
              <a:prstGeom prst="flowChartPreparation">
                <a:avLst/>
              </a:prstGeom>
              <a:solidFill>
                <a:srgbClr val="3C78D8"/>
              </a:solidFill>
              <a:ln cap="flat" cmpd="sng" w="2857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377" name="Google Shape;5377;p75"/>
              <p:cNvCxnSpPr>
                <a:stCxn id="5372" idx="6"/>
                <a:endCxn id="5376" idx="0"/>
              </p:cNvCxnSpPr>
              <p:nvPr/>
            </p:nvCxnSpPr>
            <p:spPr>
              <a:xfrm flipH="1" rot="10800000">
                <a:off x="7291388" y="2035488"/>
                <a:ext cx="702600" cy="136200"/>
              </a:xfrm>
              <a:prstGeom prst="curvedConnector4">
                <a:avLst>
                  <a:gd fmla="val 38322" name="adj1"/>
                  <a:gd fmla="val 128045" name="adj2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378" name="Google Shape;5378;p75"/>
              <p:cNvCxnSpPr>
                <a:stCxn id="5372" idx="6"/>
                <a:endCxn id="5376" idx="2"/>
              </p:cNvCxnSpPr>
              <p:nvPr/>
            </p:nvCxnSpPr>
            <p:spPr>
              <a:xfrm>
                <a:off x="7291388" y="2171688"/>
                <a:ext cx="702600" cy="87000"/>
              </a:xfrm>
              <a:prstGeom prst="curvedConnector4">
                <a:avLst>
                  <a:gd fmla="val 38322" name="adj1"/>
                  <a:gd fmla="val 104648" name="adj2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5379" name="Google Shape;5379;p75"/>
              <p:cNvSpPr/>
              <p:nvPr/>
            </p:nvSpPr>
            <p:spPr>
              <a:xfrm>
                <a:off x="7829887" y="2645148"/>
                <a:ext cx="328200" cy="223050"/>
              </a:xfrm>
              <a:prstGeom prst="flowChartPreparation">
                <a:avLst/>
              </a:prstGeom>
              <a:solidFill>
                <a:srgbClr val="3C78D8"/>
              </a:solidFill>
              <a:ln cap="flat" cmpd="sng" w="2857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380" name="Google Shape;5380;p75"/>
              <p:cNvCxnSpPr>
                <a:stCxn id="5373" idx="6"/>
                <a:endCxn id="5379" idx="0"/>
              </p:cNvCxnSpPr>
              <p:nvPr/>
            </p:nvCxnSpPr>
            <p:spPr>
              <a:xfrm flipH="1" rot="10800000">
                <a:off x="7291388" y="2645200"/>
                <a:ext cx="702600" cy="62100"/>
              </a:xfrm>
              <a:prstGeom prst="curvedConnector4">
                <a:avLst>
                  <a:gd fmla="val 38322" name="adj1"/>
                  <a:gd fmla="val 213016" name="adj2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381" name="Google Shape;5381;p75"/>
              <p:cNvCxnSpPr>
                <a:stCxn id="5373" idx="6"/>
                <a:endCxn id="5379" idx="2"/>
              </p:cNvCxnSpPr>
              <p:nvPr/>
            </p:nvCxnSpPr>
            <p:spPr>
              <a:xfrm>
                <a:off x="7291388" y="2707300"/>
                <a:ext cx="702600" cy="160800"/>
              </a:xfrm>
              <a:prstGeom prst="curvedConnector4">
                <a:avLst>
                  <a:gd fmla="val 38322" name="adj1"/>
                  <a:gd fmla="val 121663" name="adj2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sp>
          <p:nvSpPr>
            <p:cNvPr id="5382" name="Google Shape;5382;p75"/>
            <p:cNvSpPr txBox="1"/>
            <p:nvPr/>
          </p:nvSpPr>
          <p:spPr>
            <a:xfrm>
              <a:off x="362675" y="4127450"/>
              <a:ext cx="1112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/>
                <a:t>TTP graph</a:t>
              </a:r>
              <a:endParaRPr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/>
                <a:t>(T1070.005)</a:t>
              </a:r>
              <a:endParaRPr sz="1000"/>
            </a:p>
          </p:txBody>
        </p:sp>
      </p:grpSp>
      <p:pic>
        <p:nvPicPr>
          <p:cNvPr id="5383" name="Google Shape;5383;p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15125" y="3127752"/>
            <a:ext cx="503100" cy="5030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84" name="Google Shape;5384;p75"/>
          <p:cNvCxnSpPr>
            <a:stCxn id="5368" idx="3"/>
            <a:endCxn id="5385" idx="1"/>
          </p:cNvCxnSpPr>
          <p:nvPr/>
        </p:nvCxnSpPr>
        <p:spPr>
          <a:xfrm>
            <a:off x="4848050" y="3371147"/>
            <a:ext cx="352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386" name="Google Shape;5386;p75"/>
          <p:cNvGrpSpPr/>
          <p:nvPr/>
        </p:nvGrpSpPr>
        <p:grpSpPr>
          <a:xfrm>
            <a:off x="6432025" y="3070175"/>
            <a:ext cx="711125" cy="618225"/>
            <a:chOff x="1526875" y="4128700"/>
            <a:chExt cx="711125" cy="618225"/>
          </a:xfrm>
        </p:grpSpPr>
        <p:sp>
          <p:nvSpPr>
            <p:cNvPr id="5387" name="Google Shape;5387;p75"/>
            <p:cNvSpPr txBox="1"/>
            <p:nvPr/>
          </p:nvSpPr>
          <p:spPr>
            <a:xfrm>
              <a:off x="1637100" y="4128700"/>
              <a:ext cx="600900" cy="492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selection</a:t>
              </a:r>
              <a:r>
                <a:rPr lang="zh-TW" sz="400">
                  <a:solidFill>
                    <a:srgbClr val="6AA84F"/>
                  </a:solidFill>
                </a:rPr>
                <a:t>:</a:t>
              </a:r>
              <a:endParaRPr sz="400">
                <a:solidFill>
                  <a:srgbClr val="6AA84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434343"/>
                  </a:solidFill>
                </a:rPr>
                <a:t>    - ZZZ: ^A.*B$</a:t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filter:</a:t>
              </a:r>
              <a:endParaRPr sz="400">
                <a:solidFill>
                  <a:srgbClr val="38761D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C9DAF8"/>
                  </a:solidFill>
                </a:rPr>
                <a:t>   </a:t>
              </a:r>
              <a:r>
                <a:rPr lang="zh-TW" sz="400">
                  <a:solidFill>
                    <a:srgbClr val="434343"/>
                  </a:solidFill>
                </a:rPr>
                <a:t> - XXX: ^(?=.*H)(?=.*I).*$</a:t>
              </a:r>
              <a:endParaRPr sz="400">
                <a:solidFill>
                  <a:srgbClr val="434343"/>
                </a:solidFill>
              </a:endParaRPr>
            </a:p>
          </p:txBody>
        </p:sp>
        <p:sp>
          <p:nvSpPr>
            <p:cNvPr id="5388" name="Google Shape;5388;p75"/>
            <p:cNvSpPr txBox="1"/>
            <p:nvPr/>
          </p:nvSpPr>
          <p:spPr>
            <a:xfrm>
              <a:off x="1593000" y="4182500"/>
              <a:ext cx="600900" cy="492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selection</a:t>
              </a:r>
              <a:r>
                <a:rPr lang="zh-TW" sz="400">
                  <a:solidFill>
                    <a:srgbClr val="6AA84F"/>
                  </a:solidFill>
                </a:rPr>
                <a:t>:</a:t>
              </a:r>
              <a:endParaRPr sz="400">
                <a:solidFill>
                  <a:srgbClr val="6AA84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434343"/>
                  </a:solidFill>
                </a:rPr>
                <a:t>    - ZZZ: ^A.*B$</a:t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filter:</a:t>
              </a:r>
              <a:endParaRPr sz="400">
                <a:solidFill>
                  <a:srgbClr val="38761D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C9DAF8"/>
                  </a:solidFill>
                </a:rPr>
                <a:t>   </a:t>
              </a:r>
              <a:r>
                <a:rPr lang="zh-TW" sz="400">
                  <a:solidFill>
                    <a:srgbClr val="434343"/>
                  </a:solidFill>
                </a:rPr>
                <a:t> - XXX: ^(?=.*H)(?=.*I).*$</a:t>
              </a:r>
              <a:endParaRPr sz="400">
                <a:solidFill>
                  <a:srgbClr val="434343"/>
                </a:solidFill>
              </a:endParaRPr>
            </a:p>
          </p:txBody>
        </p:sp>
        <p:sp>
          <p:nvSpPr>
            <p:cNvPr id="5389" name="Google Shape;5389;p75"/>
            <p:cNvSpPr txBox="1"/>
            <p:nvPr/>
          </p:nvSpPr>
          <p:spPr>
            <a:xfrm>
              <a:off x="1526875" y="4254325"/>
              <a:ext cx="600900" cy="492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selection</a:t>
              </a:r>
              <a:r>
                <a:rPr lang="zh-TW" sz="400">
                  <a:solidFill>
                    <a:srgbClr val="6AA84F"/>
                  </a:solidFill>
                </a:rPr>
                <a:t>:</a:t>
              </a:r>
              <a:endParaRPr sz="400">
                <a:solidFill>
                  <a:srgbClr val="6AA84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434343"/>
                  </a:solidFill>
                </a:rPr>
                <a:t>    - ZZZ: ^A.*B$</a:t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filter:</a:t>
              </a:r>
              <a:endParaRPr sz="400">
                <a:solidFill>
                  <a:srgbClr val="38761D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C9DAF8"/>
                  </a:solidFill>
                </a:rPr>
                <a:t>   </a:t>
              </a:r>
              <a:r>
                <a:rPr lang="zh-TW" sz="400">
                  <a:solidFill>
                    <a:srgbClr val="434343"/>
                  </a:solidFill>
                </a:rPr>
                <a:t> - XXX: ^(?=.*H)(?=.*I).*$</a:t>
              </a:r>
              <a:endParaRPr sz="400">
                <a:solidFill>
                  <a:srgbClr val="434343"/>
                </a:solidFill>
              </a:endParaRPr>
            </a:p>
          </p:txBody>
        </p:sp>
      </p:grpSp>
      <p:grpSp>
        <p:nvGrpSpPr>
          <p:cNvPr id="5390" name="Google Shape;5390;p75"/>
          <p:cNvGrpSpPr/>
          <p:nvPr/>
        </p:nvGrpSpPr>
        <p:grpSpPr>
          <a:xfrm>
            <a:off x="4210707" y="2309160"/>
            <a:ext cx="742548" cy="504858"/>
            <a:chOff x="6687088" y="2967117"/>
            <a:chExt cx="1003036" cy="621593"/>
          </a:xfrm>
        </p:grpSpPr>
        <p:grpSp>
          <p:nvGrpSpPr>
            <p:cNvPr id="5391" name="Google Shape;5391;p75"/>
            <p:cNvGrpSpPr/>
            <p:nvPr/>
          </p:nvGrpSpPr>
          <p:grpSpPr>
            <a:xfrm>
              <a:off x="6687088" y="2967117"/>
              <a:ext cx="1002300" cy="317600"/>
              <a:chOff x="2193900" y="4331067"/>
              <a:chExt cx="1002300" cy="317600"/>
            </a:xfrm>
          </p:grpSpPr>
          <p:grpSp>
            <p:nvGrpSpPr>
              <p:cNvPr id="5392" name="Google Shape;5392;p75"/>
              <p:cNvGrpSpPr/>
              <p:nvPr/>
            </p:nvGrpSpPr>
            <p:grpSpPr>
              <a:xfrm>
                <a:off x="2345400" y="4331067"/>
                <a:ext cx="850800" cy="210000"/>
                <a:chOff x="863475" y="3440001"/>
                <a:chExt cx="850800" cy="210000"/>
              </a:xfrm>
            </p:grpSpPr>
            <p:sp>
              <p:nvSpPr>
                <p:cNvPr id="5393" name="Google Shape;5393;p75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5394" name="Google Shape;5394;p75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5395" name="Google Shape;5395;p75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5396" name="Google Shape;5396;p75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5397" name="Google Shape;5397;p75"/>
                    <p:cNvCxnSpPr>
                      <a:stCxn id="5396" idx="6"/>
                      <a:endCxn id="5398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5398" name="Google Shape;5398;p75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5399" name="Google Shape;5399;p75"/>
              <p:cNvGrpSpPr/>
              <p:nvPr/>
            </p:nvGrpSpPr>
            <p:grpSpPr>
              <a:xfrm>
                <a:off x="2269650" y="4384867"/>
                <a:ext cx="850800" cy="210000"/>
                <a:chOff x="863475" y="3440001"/>
                <a:chExt cx="850800" cy="210000"/>
              </a:xfrm>
            </p:grpSpPr>
            <p:sp>
              <p:nvSpPr>
                <p:cNvPr id="5400" name="Google Shape;5400;p75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5401" name="Google Shape;5401;p75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5402" name="Google Shape;5402;p75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5403" name="Google Shape;5403;p75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5404" name="Google Shape;5404;p75"/>
                    <p:cNvCxnSpPr>
                      <a:stCxn id="5403" idx="6"/>
                      <a:endCxn id="5405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5405" name="Google Shape;5405;p75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5406" name="Google Shape;5406;p75"/>
              <p:cNvGrpSpPr/>
              <p:nvPr/>
            </p:nvGrpSpPr>
            <p:grpSpPr>
              <a:xfrm>
                <a:off x="2193900" y="4438667"/>
                <a:ext cx="850800" cy="210000"/>
                <a:chOff x="863475" y="3440001"/>
                <a:chExt cx="850800" cy="210000"/>
              </a:xfrm>
            </p:grpSpPr>
            <p:sp>
              <p:nvSpPr>
                <p:cNvPr id="5407" name="Google Shape;5407;p75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5408" name="Google Shape;5408;p75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5409" name="Google Shape;5409;p75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5410" name="Google Shape;5410;p75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5411" name="Google Shape;5411;p75"/>
                    <p:cNvCxnSpPr>
                      <a:stCxn id="5410" idx="6"/>
                      <a:endCxn id="5412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5412" name="Google Shape;5412;p75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5413" name="Google Shape;5413;p75"/>
            <p:cNvSpPr txBox="1"/>
            <p:nvPr/>
          </p:nvSpPr>
          <p:spPr>
            <a:xfrm>
              <a:off x="6729524" y="3190910"/>
              <a:ext cx="960600" cy="39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/>
                <a:t>Triplets</a:t>
              </a:r>
              <a:endParaRPr sz="900"/>
            </a:p>
          </p:txBody>
        </p:sp>
      </p:grpSp>
      <p:cxnSp>
        <p:nvCxnSpPr>
          <p:cNvPr id="5414" name="Google Shape;5414;p75"/>
          <p:cNvCxnSpPr/>
          <p:nvPr/>
        </p:nvCxnSpPr>
        <p:spPr>
          <a:xfrm>
            <a:off x="6071267" y="804279"/>
            <a:ext cx="353400" cy="46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15" name="Google Shape;5415;p75"/>
          <p:cNvCxnSpPr>
            <a:endCxn id="5416" idx="1"/>
          </p:cNvCxnSpPr>
          <p:nvPr/>
        </p:nvCxnSpPr>
        <p:spPr>
          <a:xfrm flipH="1" rot="10800000">
            <a:off x="7043942" y="803666"/>
            <a:ext cx="231600" cy="57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17" name="Google Shape;5417;p75"/>
          <p:cNvCxnSpPr>
            <a:endCxn id="5418" idx="2"/>
          </p:cNvCxnSpPr>
          <p:nvPr/>
        </p:nvCxnSpPr>
        <p:spPr>
          <a:xfrm rot="10800000">
            <a:off x="5903689" y="2797176"/>
            <a:ext cx="1307100" cy="40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19" name="Google Shape;5419;p75"/>
          <p:cNvCxnSpPr>
            <a:endCxn id="5418" idx="1"/>
          </p:cNvCxnSpPr>
          <p:nvPr/>
        </p:nvCxnSpPr>
        <p:spPr>
          <a:xfrm flipH="1" rot="10800000">
            <a:off x="4847875" y="2473926"/>
            <a:ext cx="681900" cy="1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20" name="Google Shape;5420;p75"/>
          <p:cNvSpPr txBox="1"/>
          <p:nvPr/>
        </p:nvSpPr>
        <p:spPr>
          <a:xfrm>
            <a:off x="3966655" y="3550851"/>
            <a:ext cx="119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Sigma Rule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(Human readable)</a:t>
            </a:r>
            <a:endParaRPr sz="900"/>
          </a:p>
        </p:txBody>
      </p:sp>
      <p:sp>
        <p:nvSpPr>
          <p:cNvPr id="5421" name="Google Shape;5421;p75"/>
          <p:cNvSpPr txBox="1"/>
          <p:nvPr/>
        </p:nvSpPr>
        <p:spPr>
          <a:xfrm>
            <a:off x="6444300" y="3597318"/>
            <a:ext cx="136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Rule Database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(Machine readable)</a:t>
            </a:r>
            <a:endParaRPr sz="900"/>
          </a:p>
        </p:txBody>
      </p:sp>
      <p:sp>
        <p:nvSpPr>
          <p:cNvPr id="5422" name="Google Shape;5422;p75"/>
          <p:cNvSpPr txBox="1"/>
          <p:nvPr/>
        </p:nvSpPr>
        <p:spPr>
          <a:xfrm>
            <a:off x="2474977" y="4662528"/>
            <a:ext cx="149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Detected TTP Triplets</a:t>
            </a:r>
            <a:endParaRPr sz="1000"/>
          </a:p>
        </p:txBody>
      </p:sp>
      <p:grpSp>
        <p:nvGrpSpPr>
          <p:cNvPr id="5423" name="Google Shape;5423;p75"/>
          <p:cNvGrpSpPr/>
          <p:nvPr/>
        </p:nvGrpSpPr>
        <p:grpSpPr>
          <a:xfrm>
            <a:off x="2731531" y="3591875"/>
            <a:ext cx="834728" cy="1171377"/>
            <a:chOff x="3408381" y="3086475"/>
            <a:chExt cx="834728" cy="1171377"/>
          </a:xfrm>
        </p:grpSpPr>
        <p:grpSp>
          <p:nvGrpSpPr>
            <p:cNvPr id="5424" name="Google Shape;5424;p75"/>
            <p:cNvGrpSpPr/>
            <p:nvPr/>
          </p:nvGrpSpPr>
          <p:grpSpPr>
            <a:xfrm>
              <a:off x="3408381" y="3086475"/>
              <a:ext cx="598877" cy="775697"/>
              <a:chOff x="3821400" y="3292037"/>
              <a:chExt cx="913200" cy="1203938"/>
            </a:xfrm>
          </p:grpSpPr>
          <p:sp>
            <p:nvSpPr>
              <p:cNvPr id="5425" name="Google Shape;5425;p75"/>
              <p:cNvSpPr/>
              <p:nvPr/>
            </p:nvSpPr>
            <p:spPr>
              <a:xfrm>
                <a:off x="3821400" y="3427975"/>
                <a:ext cx="913200" cy="10680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426" name="Google Shape;5426;p75"/>
              <p:cNvGrpSpPr/>
              <p:nvPr/>
            </p:nvGrpSpPr>
            <p:grpSpPr>
              <a:xfrm>
                <a:off x="3913207" y="4314125"/>
                <a:ext cx="600968" cy="137411"/>
                <a:chOff x="6820145" y="2138427"/>
                <a:chExt cx="600968" cy="137411"/>
              </a:xfrm>
            </p:grpSpPr>
            <p:sp>
              <p:nvSpPr>
                <p:cNvPr id="5427" name="Google Shape;5427;p75"/>
                <p:cNvSpPr/>
                <p:nvPr/>
              </p:nvSpPr>
              <p:spPr>
                <a:xfrm>
                  <a:off x="7293913" y="2138427"/>
                  <a:ext cx="127200" cy="137400"/>
                </a:xfrm>
                <a:prstGeom prst="ellipse">
                  <a:avLst/>
                </a:prstGeom>
                <a:noFill/>
                <a:ln cap="flat" cmpd="sng" w="28575">
                  <a:solidFill>
                    <a:srgbClr val="C4889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8" name="Google Shape;5428;p75"/>
                <p:cNvSpPr/>
                <p:nvPr/>
              </p:nvSpPr>
              <p:spPr>
                <a:xfrm>
                  <a:off x="6820145" y="2138438"/>
                  <a:ext cx="127200" cy="137400"/>
                </a:xfrm>
                <a:prstGeom prst="ellipse">
                  <a:avLst/>
                </a:prstGeom>
                <a:noFill/>
                <a:ln cap="flat" cmpd="sng" w="28575">
                  <a:solidFill>
                    <a:srgbClr val="C4889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5429" name="Google Shape;5429;p75"/>
                <p:cNvCxnSpPr>
                  <a:stCxn id="5428" idx="6"/>
                  <a:endCxn id="5427" idx="2"/>
                </p:cNvCxnSpPr>
                <p:nvPr/>
              </p:nvCxnSpPr>
              <p:spPr>
                <a:xfrm>
                  <a:off x="6947345" y="2207138"/>
                  <a:ext cx="346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</p:grpSp>
          <p:grpSp>
            <p:nvGrpSpPr>
              <p:cNvPr id="5430" name="Google Shape;5430;p75"/>
              <p:cNvGrpSpPr/>
              <p:nvPr/>
            </p:nvGrpSpPr>
            <p:grpSpPr>
              <a:xfrm>
                <a:off x="3911992" y="3618663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5431" name="Google Shape;5431;p75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5432" name="Google Shape;5432;p75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433" name="Google Shape;5433;p75"/>
                  <p:cNvCxnSpPr>
                    <a:stCxn id="5432" idx="6"/>
                    <a:endCxn id="5434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5434" name="Google Shape;5434;p75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35" name="Google Shape;5435;p75"/>
              <p:cNvGrpSpPr/>
              <p:nvPr/>
            </p:nvGrpSpPr>
            <p:grpSpPr>
              <a:xfrm>
                <a:off x="3911992" y="3847263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5436" name="Google Shape;5436;p75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5437" name="Google Shape;5437;p75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438" name="Google Shape;5438;p75"/>
                  <p:cNvCxnSpPr>
                    <a:stCxn id="5437" idx="6"/>
                    <a:endCxn id="5439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5439" name="Google Shape;5439;p75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40" name="Google Shape;5440;p75"/>
              <p:cNvGrpSpPr/>
              <p:nvPr/>
            </p:nvGrpSpPr>
            <p:grpSpPr>
              <a:xfrm>
                <a:off x="3911992" y="4075863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5441" name="Google Shape;5441;p75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5442" name="Google Shape;5442;p75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443" name="Google Shape;5443;p75"/>
                  <p:cNvCxnSpPr>
                    <a:stCxn id="5442" idx="6"/>
                    <a:endCxn id="5444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5444" name="Google Shape;5444;p75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445" name="Google Shape;5445;p75"/>
              <p:cNvSpPr txBox="1"/>
              <p:nvPr/>
            </p:nvSpPr>
            <p:spPr>
              <a:xfrm>
                <a:off x="3972771" y="3292037"/>
                <a:ext cx="645900" cy="42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600">
                    <a:solidFill>
                      <a:srgbClr val="1155CC"/>
                    </a:solidFill>
                  </a:rPr>
                  <a:t>Benign</a:t>
                </a:r>
                <a:endParaRPr sz="600">
                  <a:solidFill>
                    <a:srgbClr val="1155CC"/>
                  </a:solidFill>
                </a:endParaRPr>
              </a:p>
            </p:txBody>
          </p:sp>
        </p:grpSp>
        <p:grpSp>
          <p:nvGrpSpPr>
            <p:cNvPr id="5446" name="Google Shape;5446;p75"/>
            <p:cNvGrpSpPr/>
            <p:nvPr/>
          </p:nvGrpSpPr>
          <p:grpSpPr>
            <a:xfrm>
              <a:off x="3481879" y="3209575"/>
              <a:ext cx="761229" cy="1048277"/>
              <a:chOff x="398292" y="2323137"/>
              <a:chExt cx="761229" cy="1048277"/>
            </a:xfrm>
          </p:grpSpPr>
          <p:grpSp>
            <p:nvGrpSpPr>
              <p:cNvPr id="5447" name="Google Shape;5447;p75"/>
              <p:cNvGrpSpPr/>
              <p:nvPr/>
            </p:nvGrpSpPr>
            <p:grpSpPr>
              <a:xfrm>
                <a:off x="398292" y="2323137"/>
                <a:ext cx="598842" cy="822164"/>
                <a:chOff x="4717000" y="3632044"/>
                <a:chExt cx="846300" cy="1195006"/>
              </a:xfrm>
            </p:grpSpPr>
            <p:sp>
              <p:nvSpPr>
                <p:cNvPr id="5448" name="Google Shape;5448;p75"/>
                <p:cNvSpPr/>
                <p:nvPr/>
              </p:nvSpPr>
              <p:spPr>
                <a:xfrm>
                  <a:off x="4717000" y="3715550"/>
                  <a:ext cx="846300" cy="11115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rgbClr val="CC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5449" name="Google Shape;5449;p75"/>
                <p:cNvGrpSpPr/>
                <p:nvPr/>
              </p:nvGrpSpPr>
              <p:grpSpPr>
                <a:xfrm>
                  <a:off x="4801569" y="3908936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5450" name="Google Shape;5450;p75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51" name="Google Shape;5451;p75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452" name="Google Shape;5452;p75"/>
                  <p:cNvCxnSpPr>
                    <a:stCxn id="5451" idx="6"/>
                    <a:endCxn id="5450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5453" name="Google Shape;5453;p75"/>
                <p:cNvGrpSpPr/>
                <p:nvPr/>
              </p:nvGrpSpPr>
              <p:grpSpPr>
                <a:xfrm>
                  <a:off x="4801569" y="4028604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5454" name="Google Shape;5454;p75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55" name="Google Shape;5455;p75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456" name="Google Shape;5456;p75"/>
                  <p:cNvCxnSpPr>
                    <a:stCxn id="5455" idx="6"/>
                    <a:endCxn id="5454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5457" name="Google Shape;5457;p75"/>
                <p:cNvGrpSpPr/>
                <p:nvPr/>
              </p:nvGrpSpPr>
              <p:grpSpPr>
                <a:xfrm>
                  <a:off x="4804682" y="41810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5458" name="Google Shape;5458;p75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459" name="Google Shape;5459;p75"/>
                  <p:cNvCxnSpPr>
                    <a:stCxn id="5458" idx="6"/>
                    <a:endCxn id="5460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5460" name="Google Shape;5460;p75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5461" name="Google Shape;5461;p75"/>
                <p:cNvGrpSpPr/>
                <p:nvPr/>
              </p:nvGrpSpPr>
              <p:grpSpPr>
                <a:xfrm>
                  <a:off x="4804682" y="43334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5462" name="Google Shape;5462;p75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463" name="Google Shape;5463;p75"/>
                  <p:cNvCxnSpPr>
                    <a:stCxn id="5462" idx="6"/>
                    <a:endCxn id="5464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5464" name="Google Shape;5464;p75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5465" name="Google Shape;5465;p75"/>
                <p:cNvGrpSpPr/>
                <p:nvPr/>
              </p:nvGrpSpPr>
              <p:grpSpPr>
                <a:xfrm>
                  <a:off x="4804682" y="44858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5466" name="Google Shape;5466;p75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467" name="Google Shape;5467;p75"/>
                  <p:cNvCxnSpPr>
                    <a:stCxn id="5466" idx="6"/>
                    <a:endCxn id="5468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5468" name="Google Shape;5468;p75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5469" name="Google Shape;5469;p75"/>
                <p:cNvGrpSpPr/>
                <p:nvPr/>
              </p:nvGrpSpPr>
              <p:grpSpPr>
                <a:xfrm>
                  <a:off x="4804682" y="46382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5470" name="Google Shape;5470;p75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471" name="Google Shape;5471;p75"/>
                  <p:cNvCxnSpPr>
                    <a:stCxn id="5470" idx="6"/>
                    <a:endCxn id="5472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5472" name="Google Shape;5472;p75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473" name="Google Shape;5473;p75"/>
                <p:cNvSpPr txBox="1"/>
                <p:nvPr/>
              </p:nvSpPr>
              <p:spPr>
                <a:xfrm>
                  <a:off x="4852293" y="3632044"/>
                  <a:ext cx="598500" cy="402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600">
                      <a:solidFill>
                        <a:srgbClr val="FF0000"/>
                      </a:solidFill>
                    </a:rPr>
                    <a:t>T1111</a:t>
                  </a:r>
                  <a:endParaRPr sz="60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5474" name="Google Shape;5474;p75"/>
              <p:cNvGrpSpPr/>
              <p:nvPr/>
            </p:nvGrpSpPr>
            <p:grpSpPr>
              <a:xfrm>
                <a:off x="461066" y="2435737"/>
                <a:ext cx="598842" cy="822164"/>
                <a:chOff x="4717000" y="3632044"/>
                <a:chExt cx="846300" cy="1195006"/>
              </a:xfrm>
            </p:grpSpPr>
            <p:sp>
              <p:nvSpPr>
                <p:cNvPr id="5475" name="Google Shape;5475;p75"/>
                <p:cNvSpPr/>
                <p:nvPr/>
              </p:nvSpPr>
              <p:spPr>
                <a:xfrm>
                  <a:off x="4717000" y="3715550"/>
                  <a:ext cx="846300" cy="11115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rgbClr val="CC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5476" name="Google Shape;5476;p75"/>
                <p:cNvGrpSpPr/>
                <p:nvPr/>
              </p:nvGrpSpPr>
              <p:grpSpPr>
                <a:xfrm>
                  <a:off x="4801569" y="3908936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5477" name="Google Shape;5477;p75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78" name="Google Shape;5478;p75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479" name="Google Shape;5479;p75"/>
                  <p:cNvCxnSpPr>
                    <a:stCxn id="5478" idx="6"/>
                    <a:endCxn id="5477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5480" name="Google Shape;5480;p75"/>
                <p:cNvGrpSpPr/>
                <p:nvPr/>
              </p:nvGrpSpPr>
              <p:grpSpPr>
                <a:xfrm>
                  <a:off x="4801569" y="4028604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5481" name="Google Shape;5481;p75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82" name="Google Shape;5482;p75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483" name="Google Shape;5483;p75"/>
                  <p:cNvCxnSpPr>
                    <a:stCxn id="5482" idx="6"/>
                    <a:endCxn id="5481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5484" name="Google Shape;5484;p75"/>
                <p:cNvGrpSpPr/>
                <p:nvPr/>
              </p:nvGrpSpPr>
              <p:grpSpPr>
                <a:xfrm>
                  <a:off x="4804682" y="41810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5485" name="Google Shape;5485;p75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486" name="Google Shape;5486;p75"/>
                  <p:cNvCxnSpPr>
                    <a:stCxn id="5485" idx="6"/>
                    <a:endCxn id="5487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5487" name="Google Shape;5487;p75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5488" name="Google Shape;5488;p75"/>
                <p:cNvGrpSpPr/>
                <p:nvPr/>
              </p:nvGrpSpPr>
              <p:grpSpPr>
                <a:xfrm>
                  <a:off x="4804682" y="43334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5489" name="Google Shape;5489;p75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490" name="Google Shape;5490;p75"/>
                  <p:cNvCxnSpPr>
                    <a:stCxn id="5489" idx="6"/>
                    <a:endCxn id="5491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5491" name="Google Shape;5491;p75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5492" name="Google Shape;5492;p75"/>
                <p:cNvGrpSpPr/>
                <p:nvPr/>
              </p:nvGrpSpPr>
              <p:grpSpPr>
                <a:xfrm>
                  <a:off x="4804682" y="44858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5493" name="Google Shape;5493;p75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494" name="Google Shape;5494;p75"/>
                  <p:cNvCxnSpPr>
                    <a:stCxn id="5493" idx="6"/>
                    <a:endCxn id="5495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5495" name="Google Shape;5495;p75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5496" name="Google Shape;5496;p75"/>
                <p:cNvGrpSpPr/>
                <p:nvPr/>
              </p:nvGrpSpPr>
              <p:grpSpPr>
                <a:xfrm>
                  <a:off x="4804682" y="46382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5497" name="Google Shape;5497;p75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498" name="Google Shape;5498;p75"/>
                  <p:cNvCxnSpPr>
                    <a:stCxn id="5497" idx="6"/>
                    <a:endCxn id="5499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5499" name="Google Shape;5499;p75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500" name="Google Shape;5500;p75"/>
                <p:cNvSpPr txBox="1"/>
                <p:nvPr/>
              </p:nvSpPr>
              <p:spPr>
                <a:xfrm>
                  <a:off x="4852293" y="3632044"/>
                  <a:ext cx="598500" cy="402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600">
                      <a:solidFill>
                        <a:srgbClr val="FF0000"/>
                      </a:solidFill>
                    </a:rPr>
                    <a:t>T2222</a:t>
                  </a:r>
                  <a:endParaRPr sz="60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5501" name="Google Shape;5501;p75"/>
              <p:cNvGrpSpPr/>
              <p:nvPr/>
            </p:nvGrpSpPr>
            <p:grpSpPr>
              <a:xfrm>
                <a:off x="560679" y="2549254"/>
                <a:ext cx="598842" cy="822160"/>
                <a:chOff x="4717000" y="3632050"/>
                <a:chExt cx="846300" cy="1195000"/>
              </a:xfrm>
            </p:grpSpPr>
            <p:sp>
              <p:nvSpPr>
                <p:cNvPr id="5502" name="Google Shape;5502;p75"/>
                <p:cNvSpPr/>
                <p:nvPr/>
              </p:nvSpPr>
              <p:spPr>
                <a:xfrm>
                  <a:off x="4717000" y="3715550"/>
                  <a:ext cx="846300" cy="11115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rgbClr val="CC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5503" name="Google Shape;5503;p75"/>
                <p:cNvGrpSpPr/>
                <p:nvPr/>
              </p:nvGrpSpPr>
              <p:grpSpPr>
                <a:xfrm>
                  <a:off x="4801569" y="3908936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5504" name="Google Shape;5504;p75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05" name="Google Shape;5505;p75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506" name="Google Shape;5506;p75"/>
                  <p:cNvCxnSpPr>
                    <a:stCxn id="5505" idx="6"/>
                    <a:endCxn id="5504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5507" name="Google Shape;5507;p75"/>
                <p:cNvGrpSpPr/>
                <p:nvPr/>
              </p:nvGrpSpPr>
              <p:grpSpPr>
                <a:xfrm>
                  <a:off x="4801569" y="4028604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5508" name="Google Shape;5508;p75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09" name="Google Shape;5509;p75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510" name="Google Shape;5510;p75"/>
                  <p:cNvCxnSpPr>
                    <a:stCxn id="5509" idx="6"/>
                    <a:endCxn id="5508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5511" name="Google Shape;5511;p75"/>
                <p:cNvGrpSpPr/>
                <p:nvPr/>
              </p:nvGrpSpPr>
              <p:grpSpPr>
                <a:xfrm>
                  <a:off x="4804682" y="41810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5512" name="Google Shape;5512;p75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513" name="Google Shape;5513;p75"/>
                  <p:cNvCxnSpPr>
                    <a:stCxn id="5512" idx="6"/>
                    <a:endCxn id="5514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5514" name="Google Shape;5514;p75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5515" name="Google Shape;5515;p75"/>
                <p:cNvGrpSpPr/>
                <p:nvPr/>
              </p:nvGrpSpPr>
              <p:grpSpPr>
                <a:xfrm>
                  <a:off x="4804682" y="43334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5516" name="Google Shape;5516;p75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517" name="Google Shape;5517;p75"/>
                  <p:cNvCxnSpPr>
                    <a:stCxn id="5516" idx="6"/>
                    <a:endCxn id="5518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5518" name="Google Shape;5518;p75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5519" name="Google Shape;5519;p75"/>
                <p:cNvGrpSpPr/>
                <p:nvPr/>
              </p:nvGrpSpPr>
              <p:grpSpPr>
                <a:xfrm>
                  <a:off x="4804682" y="44858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5520" name="Google Shape;5520;p75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521" name="Google Shape;5521;p75"/>
                  <p:cNvCxnSpPr>
                    <a:stCxn id="5520" idx="6"/>
                    <a:endCxn id="5522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5522" name="Google Shape;5522;p75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5523" name="Google Shape;5523;p75"/>
                <p:cNvGrpSpPr/>
                <p:nvPr/>
              </p:nvGrpSpPr>
              <p:grpSpPr>
                <a:xfrm>
                  <a:off x="4804682" y="46382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5524" name="Google Shape;5524;p75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525" name="Google Shape;5525;p75"/>
                  <p:cNvCxnSpPr>
                    <a:stCxn id="5524" idx="6"/>
                    <a:endCxn id="5526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5526" name="Google Shape;5526;p75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527" name="Google Shape;5527;p75"/>
                <p:cNvSpPr txBox="1"/>
                <p:nvPr/>
              </p:nvSpPr>
              <p:spPr>
                <a:xfrm>
                  <a:off x="4744600" y="3632050"/>
                  <a:ext cx="785700" cy="402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600">
                      <a:solidFill>
                        <a:srgbClr val="FF0000"/>
                      </a:solidFill>
                    </a:rPr>
                    <a:t>T1070.005</a:t>
                  </a:r>
                  <a:endParaRPr sz="600">
                    <a:solidFill>
                      <a:srgbClr val="FF0000"/>
                    </a:solidFill>
                  </a:endParaRPr>
                </a:p>
              </p:txBody>
            </p:sp>
          </p:grpSp>
        </p:grpSp>
      </p:grpSp>
      <p:cxnSp>
        <p:nvCxnSpPr>
          <p:cNvPr id="5528" name="Google Shape;5528;p75"/>
          <p:cNvCxnSpPr>
            <a:stCxn id="5281" idx="3"/>
            <a:endCxn id="5529" idx="1"/>
          </p:cNvCxnSpPr>
          <p:nvPr/>
        </p:nvCxnSpPr>
        <p:spPr>
          <a:xfrm>
            <a:off x="997124" y="1574098"/>
            <a:ext cx="228300" cy="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30" name="Google Shape;5530;p75"/>
          <p:cNvCxnSpPr>
            <a:stCxn id="5529" idx="3"/>
          </p:cNvCxnSpPr>
          <p:nvPr/>
        </p:nvCxnSpPr>
        <p:spPr>
          <a:xfrm>
            <a:off x="1990837" y="1574642"/>
            <a:ext cx="384900" cy="11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31" name="Google Shape;5531;p75"/>
          <p:cNvCxnSpPr>
            <a:endCxn id="5364" idx="2"/>
          </p:cNvCxnSpPr>
          <p:nvPr/>
        </p:nvCxnSpPr>
        <p:spPr>
          <a:xfrm flipH="1" rot="10800000">
            <a:off x="3372453" y="1174193"/>
            <a:ext cx="880800" cy="353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32" name="Google Shape;5532;p75"/>
          <p:cNvCxnSpPr>
            <a:endCxn id="5413" idx="1"/>
          </p:cNvCxnSpPr>
          <p:nvPr/>
        </p:nvCxnSpPr>
        <p:spPr>
          <a:xfrm>
            <a:off x="3385922" y="1523272"/>
            <a:ext cx="856200" cy="1129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33" name="Google Shape;5533;p75"/>
          <p:cNvCxnSpPr>
            <a:stCxn id="5342" idx="3"/>
            <a:endCxn id="5502" idx="3"/>
          </p:cNvCxnSpPr>
          <p:nvPr/>
        </p:nvCxnSpPr>
        <p:spPr>
          <a:xfrm flipH="1">
            <a:off x="3566200" y="1211551"/>
            <a:ext cx="5232600" cy="3169200"/>
          </a:xfrm>
          <a:prstGeom prst="bentConnector3">
            <a:avLst>
              <a:gd fmla="val -4551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34" name="Google Shape;5534;p75"/>
          <p:cNvCxnSpPr>
            <a:stCxn id="5535" idx="3"/>
            <a:endCxn id="5502" idx="3"/>
          </p:cNvCxnSpPr>
          <p:nvPr/>
        </p:nvCxnSpPr>
        <p:spPr>
          <a:xfrm flipH="1">
            <a:off x="3566374" y="2506811"/>
            <a:ext cx="5189700" cy="1874100"/>
          </a:xfrm>
          <a:prstGeom prst="bentConnector3">
            <a:avLst>
              <a:gd fmla="val -4588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36" name="Google Shape;5536;p75"/>
          <p:cNvCxnSpPr>
            <a:endCxn id="5537" idx="3"/>
          </p:cNvCxnSpPr>
          <p:nvPr/>
        </p:nvCxnSpPr>
        <p:spPr>
          <a:xfrm rot="10800000">
            <a:off x="2303725" y="4417409"/>
            <a:ext cx="4050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38" name="Google Shape;5538;p75"/>
          <p:cNvCxnSpPr/>
          <p:nvPr/>
        </p:nvCxnSpPr>
        <p:spPr>
          <a:xfrm rot="10800000">
            <a:off x="1122025" y="4425613"/>
            <a:ext cx="328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39" name="Google Shape;5539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5540" name="Google Shape;5540;p75"/>
          <p:cNvGrpSpPr/>
          <p:nvPr/>
        </p:nvGrpSpPr>
        <p:grpSpPr>
          <a:xfrm>
            <a:off x="1151588" y="1267442"/>
            <a:ext cx="913200" cy="646500"/>
            <a:chOff x="1279850" y="1289550"/>
            <a:chExt cx="913200" cy="646500"/>
          </a:xfrm>
        </p:grpSpPr>
        <p:sp>
          <p:nvSpPr>
            <p:cNvPr id="5529" name="Google Shape;5529;p75"/>
            <p:cNvSpPr/>
            <p:nvPr/>
          </p:nvSpPr>
          <p:spPr>
            <a:xfrm>
              <a:off x="1353800" y="1310400"/>
              <a:ext cx="765300" cy="5727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5541" name="Google Shape;5541;p75"/>
            <p:cNvSpPr txBox="1"/>
            <p:nvPr/>
          </p:nvSpPr>
          <p:spPr>
            <a:xfrm>
              <a:off x="1279850" y="1289550"/>
              <a:ext cx="913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>
                  <a:solidFill>
                    <a:schemeClr val="dk1"/>
                  </a:solidFill>
                </a:rPr>
                <a:t>Provenance Graph Building </a:t>
              </a:r>
              <a:endParaRPr/>
            </a:p>
          </p:txBody>
        </p:sp>
      </p:grpSp>
      <p:cxnSp>
        <p:nvCxnSpPr>
          <p:cNvPr id="5542" name="Google Shape;5542;p75"/>
          <p:cNvCxnSpPr>
            <a:stCxn id="5347" idx="3"/>
            <a:endCxn id="5543" idx="1"/>
          </p:cNvCxnSpPr>
          <p:nvPr/>
        </p:nvCxnSpPr>
        <p:spPr>
          <a:xfrm flipH="1" rot="10800000">
            <a:off x="4950870" y="804310"/>
            <a:ext cx="362100" cy="306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544" name="Google Shape;5544;p75"/>
          <p:cNvGrpSpPr/>
          <p:nvPr/>
        </p:nvGrpSpPr>
        <p:grpSpPr>
          <a:xfrm>
            <a:off x="5294342" y="481025"/>
            <a:ext cx="853134" cy="646500"/>
            <a:chOff x="749850" y="2342404"/>
            <a:chExt cx="853134" cy="646500"/>
          </a:xfrm>
        </p:grpSpPr>
        <p:sp>
          <p:nvSpPr>
            <p:cNvPr id="5545" name="Google Shape;5545;p75"/>
            <p:cNvSpPr/>
            <p:nvPr/>
          </p:nvSpPr>
          <p:spPr>
            <a:xfrm>
              <a:off x="749850" y="2378695"/>
              <a:ext cx="834600" cy="5727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5543" name="Google Shape;5543;p75"/>
            <p:cNvSpPr txBox="1"/>
            <p:nvPr/>
          </p:nvSpPr>
          <p:spPr>
            <a:xfrm>
              <a:off x="768384" y="2342404"/>
              <a:ext cx="8346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Triplet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Sementic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Inference</a:t>
              </a:r>
              <a:endParaRPr b="1" sz="1000"/>
            </a:p>
          </p:txBody>
        </p:sp>
      </p:grpSp>
      <p:grpSp>
        <p:nvGrpSpPr>
          <p:cNvPr id="5546" name="Google Shape;5546;p75"/>
          <p:cNvGrpSpPr/>
          <p:nvPr/>
        </p:nvGrpSpPr>
        <p:grpSpPr>
          <a:xfrm>
            <a:off x="6347643" y="1128121"/>
            <a:ext cx="977398" cy="557645"/>
            <a:chOff x="5454450" y="2942454"/>
            <a:chExt cx="1185300" cy="706596"/>
          </a:xfrm>
        </p:grpSpPr>
        <p:grpSp>
          <p:nvGrpSpPr>
            <p:cNvPr id="5547" name="Google Shape;5547;p75"/>
            <p:cNvGrpSpPr/>
            <p:nvPr/>
          </p:nvGrpSpPr>
          <p:grpSpPr>
            <a:xfrm>
              <a:off x="5500609" y="2942454"/>
              <a:ext cx="978541" cy="366924"/>
              <a:chOff x="677559" y="3831117"/>
              <a:chExt cx="978541" cy="366924"/>
            </a:xfrm>
          </p:grpSpPr>
          <p:grpSp>
            <p:nvGrpSpPr>
              <p:cNvPr id="5548" name="Google Shape;5548;p75"/>
              <p:cNvGrpSpPr/>
              <p:nvPr/>
            </p:nvGrpSpPr>
            <p:grpSpPr>
              <a:xfrm>
                <a:off x="805300" y="3831117"/>
                <a:ext cx="850800" cy="210000"/>
                <a:chOff x="805300" y="3831117"/>
                <a:chExt cx="850800" cy="210000"/>
              </a:xfrm>
            </p:grpSpPr>
            <p:sp>
              <p:nvSpPr>
                <p:cNvPr id="5549" name="Google Shape;5549;p75"/>
                <p:cNvSpPr/>
                <p:nvPr/>
              </p:nvSpPr>
              <p:spPr>
                <a:xfrm>
                  <a:off x="805300" y="3831117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5550" name="Google Shape;5550;p75"/>
                <p:cNvGrpSpPr/>
                <p:nvPr/>
              </p:nvGrpSpPr>
              <p:grpSpPr>
                <a:xfrm>
                  <a:off x="858965" y="3880368"/>
                  <a:ext cx="743450" cy="111507"/>
                  <a:chOff x="1649737" y="4444871"/>
                  <a:chExt cx="743450" cy="111507"/>
                </a:xfrm>
              </p:grpSpPr>
              <p:sp>
                <p:nvSpPr>
                  <p:cNvPr id="5551" name="Google Shape;5551;p75"/>
                  <p:cNvSpPr/>
                  <p:nvPr/>
                </p:nvSpPr>
                <p:spPr>
                  <a:xfrm rot="-5400000">
                    <a:off x="16384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52" name="Google Shape;5552;p75"/>
                  <p:cNvSpPr/>
                  <p:nvPr/>
                </p:nvSpPr>
                <p:spPr>
                  <a:xfrm rot="-5400000">
                    <a:off x="17146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53" name="Google Shape;5553;p75"/>
                  <p:cNvSpPr/>
                  <p:nvPr/>
                </p:nvSpPr>
                <p:spPr>
                  <a:xfrm rot="-5400000">
                    <a:off x="17908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54" name="Google Shape;5554;p75"/>
                  <p:cNvSpPr/>
                  <p:nvPr/>
                </p:nvSpPr>
                <p:spPr>
                  <a:xfrm rot="-5400000">
                    <a:off x="1880566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55" name="Google Shape;5555;p75"/>
                  <p:cNvSpPr/>
                  <p:nvPr/>
                </p:nvSpPr>
                <p:spPr>
                  <a:xfrm rot="-5400000">
                    <a:off x="19649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56" name="Google Shape;5556;p75"/>
                  <p:cNvSpPr/>
                  <p:nvPr/>
                </p:nvSpPr>
                <p:spPr>
                  <a:xfrm rot="-5400000">
                    <a:off x="20411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57" name="Google Shape;5557;p75"/>
                  <p:cNvSpPr/>
                  <p:nvPr/>
                </p:nvSpPr>
                <p:spPr>
                  <a:xfrm rot="-5400000">
                    <a:off x="2133121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58" name="Google Shape;5558;p75"/>
                  <p:cNvSpPr/>
                  <p:nvPr/>
                </p:nvSpPr>
                <p:spPr>
                  <a:xfrm rot="-5400000">
                    <a:off x="22175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59" name="Google Shape;5559;p75"/>
                  <p:cNvSpPr/>
                  <p:nvPr/>
                </p:nvSpPr>
                <p:spPr>
                  <a:xfrm rot="-5400000">
                    <a:off x="22937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5560" name="Google Shape;5560;p75"/>
              <p:cNvGrpSpPr/>
              <p:nvPr/>
            </p:nvGrpSpPr>
            <p:grpSpPr>
              <a:xfrm>
                <a:off x="735875" y="3901367"/>
                <a:ext cx="850800" cy="210000"/>
                <a:chOff x="805300" y="3831117"/>
                <a:chExt cx="850800" cy="210000"/>
              </a:xfrm>
            </p:grpSpPr>
            <p:sp>
              <p:nvSpPr>
                <p:cNvPr id="5561" name="Google Shape;5561;p75"/>
                <p:cNvSpPr/>
                <p:nvPr/>
              </p:nvSpPr>
              <p:spPr>
                <a:xfrm>
                  <a:off x="805300" y="3831117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5562" name="Google Shape;5562;p75"/>
                <p:cNvGrpSpPr/>
                <p:nvPr/>
              </p:nvGrpSpPr>
              <p:grpSpPr>
                <a:xfrm>
                  <a:off x="858965" y="3880368"/>
                  <a:ext cx="743450" cy="111507"/>
                  <a:chOff x="1649737" y="4444871"/>
                  <a:chExt cx="743450" cy="111507"/>
                </a:xfrm>
              </p:grpSpPr>
              <p:sp>
                <p:nvSpPr>
                  <p:cNvPr id="5563" name="Google Shape;5563;p75"/>
                  <p:cNvSpPr/>
                  <p:nvPr/>
                </p:nvSpPr>
                <p:spPr>
                  <a:xfrm rot="-5400000">
                    <a:off x="16384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64" name="Google Shape;5564;p75"/>
                  <p:cNvSpPr/>
                  <p:nvPr/>
                </p:nvSpPr>
                <p:spPr>
                  <a:xfrm rot="-5400000">
                    <a:off x="17146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65" name="Google Shape;5565;p75"/>
                  <p:cNvSpPr/>
                  <p:nvPr/>
                </p:nvSpPr>
                <p:spPr>
                  <a:xfrm rot="-5400000">
                    <a:off x="17908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66" name="Google Shape;5566;p75"/>
                  <p:cNvSpPr/>
                  <p:nvPr/>
                </p:nvSpPr>
                <p:spPr>
                  <a:xfrm rot="-5400000">
                    <a:off x="1880566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67" name="Google Shape;5567;p75"/>
                  <p:cNvSpPr/>
                  <p:nvPr/>
                </p:nvSpPr>
                <p:spPr>
                  <a:xfrm rot="-5400000">
                    <a:off x="19649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68" name="Google Shape;5568;p75"/>
                  <p:cNvSpPr/>
                  <p:nvPr/>
                </p:nvSpPr>
                <p:spPr>
                  <a:xfrm rot="-5400000">
                    <a:off x="20411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69" name="Google Shape;5569;p75"/>
                  <p:cNvSpPr/>
                  <p:nvPr/>
                </p:nvSpPr>
                <p:spPr>
                  <a:xfrm rot="-5400000">
                    <a:off x="2133121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70" name="Google Shape;5570;p75"/>
                  <p:cNvSpPr/>
                  <p:nvPr/>
                </p:nvSpPr>
                <p:spPr>
                  <a:xfrm rot="-5400000">
                    <a:off x="22175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71" name="Google Shape;5571;p75"/>
                  <p:cNvSpPr/>
                  <p:nvPr/>
                </p:nvSpPr>
                <p:spPr>
                  <a:xfrm rot="-5400000">
                    <a:off x="22937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5572" name="Google Shape;5572;p75"/>
              <p:cNvGrpSpPr/>
              <p:nvPr/>
            </p:nvGrpSpPr>
            <p:grpSpPr>
              <a:xfrm>
                <a:off x="677559" y="3988041"/>
                <a:ext cx="850800" cy="210000"/>
                <a:chOff x="805300" y="3831117"/>
                <a:chExt cx="850800" cy="210000"/>
              </a:xfrm>
            </p:grpSpPr>
            <p:sp>
              <p:nvSpPr>
                <p:cNvPr id="5573" name="Google Shape;5573;p75"/>
                <p:cNvSpPr/>
                <p:nvPr/>
              </p:nvSpPr>
              <p:spPr>
                <a:xfrm>
                  <a:off x="805300" y="3831117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5574" name="Google Shape;5574;p75"/>
                <p:cNvGrpSpPr/>
                <p:nvPr/>
              </p:nvGrpSpPr>
              <p:grpSpPr>
                <a:xfrm>
                  <a:off x="858965" y="3880368"/>
                  <a:ext cx="743450" cy="111507"/>
                  <a:chOff x="1649737" y="4444871"/>
                  <a:chExt cx="743450" cy="111507"/>
                </a:xfrm>
              </p:grpSpPr>
              <p:sp>
                <p:nvSpPr>
                  <p:cNvPr id="5575" name="Google Shape;5575;p75"/>
                  <p:cNvSpPr/>
                  <p:nvPr/>
                </p:nvSpPr>
                <p:spPr>
                  <a:xfrm rot="-5400000">
                    <a:off x="16384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76" name="Google Shape;5576;p75"/>
                  <p:cNvSpPr/>
                  <p:nvPr/>
                </p:nvSpPr>
                <p:spPr>
                  <a:xfrm rot="-5400000">
                    <a:off x="17146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77" name="Google Shape;5577;p75"/>
                  <p:cNvSpPr/>
                  <p:nvPr/>
                </p:nvSpPr>
                <p:spPr>
                  <a:xfrm rot="-5400000">
                    <a:off x="17908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78" name="Google Shape;5578;p75"/>
                  <p:cNvSpPr/>
                  <p:nvPr/>
                </p:nvSpPr>
                <p:spPr>
                  <a:xfrm rot="-5400000">
                    <a:off x="1880566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79" name="Google Shape;5579;p75"/>
                  <p:cNvSpPr/>
                  <p:nvPr/>
                </p:nvSpPr>
                <p:spPr>
                  <a:xfrm rot="-5400000">
                    <a:off x="19649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80" name="Google Shape;5580;p75"/>
                  <p:cNvSpPr/>
                  <p:nvPr/>
                </p:nvSpPr>
                <p:spPr>
                  <a:xfrm rot="-5400000">
                    <a:off x="20411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81" name="Google Shape;5581;p75"/>
                  <p:cNvSpPr/>
                  <p:nvPr/>
                </p:nvSpPr>
                <p:spPr>
                  <a:xfrm rot="-5400000">
                    <a:off x="2133121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82" name="Google Shape;5582;p75"/>
                  <p:cNvSpPr/>
                  <p:nvPr/>
                </p:nvSpPr>
                <p:spPr>
                  <a:xfrm rot="-5400000">
                    <a:off x="22175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83" name="Google Shape;5583;p75"/>
                  <p:cNvSpPr/>
                  <p:nvPr/>
                </p:nvSpPr>
                <p:spPr>
                  <a:xfrm rot="-5400000">
                    <a:off x="22937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5584" name="Google Shape;5584;p75"/>
            <p:cNvSpPr txBox="1"/>
            <p:nvPr/>
          </p:nvSpPr>
          <p:spPr>
            <a:xfrm>
              <a:off x="5454450" y="3239550"/>
              <a:ext cx="1185300" cy="40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/>
                <a:t>Embeddings</a:t>
              </a:r>
              <a:endParaRPr sz="900"/>
            </a:p>
          </p:txBody>
        </p:sp>
      </p:grpSp>
      <p:grpSp>
        <p:nvGrpSpPr>
          <p:cNvPr id="5585" name="Google Shape;5585;p75"/>
          <p:cNvGrpSpPr/>
          <p:nvPr/>
        </p:nvGrpSpPr>
        <p:grpSpPr>
          <a:xfrm>
            <a:off x="7275542" y="480188"/>
            <a:ext cx="853134" cy="646500"/>
            <a:chOff x="826050" y="2341567"/>
            <a:chExt cx="853134" cy="646500"/>
          </a:xfrm>
        </p:grpSpPr>
        <p:sp>
          <p:nvSpPr>
            <p:cNvPr id="5416" name="Google Shape;5416;p75"/>
            <p:cNvSpPr/>
            <p:nvPr/>
          </p:nvSpPr>
          <p:spPr>
            <a:xfrm>
              <a:off x="826050" y="2378695"/>
              <a:ext cx="834600" cy="5727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5586" name="Google Shape;5586;p75"/>
            <p:cNvSpPr txBox="1"/>
            <p:nvPr/>
          </p:nvSpPr>
          <p:spPr>
            <a:xfrm>
              <a:off x="844584" y="2341567"/>
              <a:ext cx="8346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Detection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Model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Training</a:t>
              </a:r>
              <a:endParaRPr b="1" sz="1000"/>
            </a:p>
          </p:txBody>
        </p:sp>
      </p:grpSp>
      <p:cxnSp>
        <p:nvCxnSpPr>
          <p:cNvPr id="5587" name="Google Shape;5587;p75"/>
          <p:cNvCxnSpPr>
            <a:stCxn id="5586" idx="3"/>
            <a:endCxn id="5342" idx="1"/>
          </p:cNvCxnSpPr>
          <p:nvPr/>
        </p:nvCxnSpPr>
        <p:spPr>
          <a:xfrm>
            <a:off x="8128676" y="803438"/>
            <a:ext cx="246600" cy="40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588" name="Google Shape;5588;p75"/>
          <p:cNvGrpSpPr/>
          <p:nvPr/>
        </p:nvGrpSpPr>
        <p:grpSpPr>
          <a:xfrm>
            <a:off x="1285625" y="4118009"/>
            <a:ext cx="1150200" cy="658667"/>
            <a:chOff x="1361825" y="3780025"/>
            <a:chExt cx="1150200" cy="658667"/>
          </a:xfrm>
        </p:grpSpPr>
        <p:sp>
          <p:nvSpPr>
            <p:cNvPr id="5537" name="Google Shape;5537;p75"/>
            <p:cNvSpPr/>
            <p:nvPr/>
          </p:nvSpPr>
          <p:spPr>
            <a:xfrm>
              <a:off x="1526725" y="3780025"/>
              <a:ext cx="853200" cy="5988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5589" name="Google Shape;5589;p75"/>
            <p:cNvSpPr txBox="1"/>
            <p:nvPr/>
          </p:nvSpPr>
          <p:spPr>
            <a:xfrm>
              <a:off x="1361825" y="3792192"/>
              <a:ext cx="1150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>
                  <a:solidFill>
                    <a:schemeClr val="dk1"/>
                  </a:solidFill>
                </a:rPr>
                <a:t>TTP</a:t>
              </a:r>
              <a:endParaRPr b="1" sz="10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>
                  <a:solidFill>
                    <a:schemeClr val="dk1"/>
                  </a:solidFill>
                </a:rPr>
                <a:t>Graph</a:t>
              </a:r>
              <a:endParaRPr b="1" sz="10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>
                  <a:solidFill>
                    <a:schemeClr val="dk1"/>
                  </a:solidFill>
                </a:rPr>
                <a:t>Reconstruction</a:t>
              </a:r>
              <a:endParaRPr/>
            </a:p>
          </p:txBody>
        </p:sp>
      </p:grpSp>
      <p:grpSp>
        <p:nvGrpSpPr>
          <p:cNvPr id="5590" name="Google Shape;5590;p75"/>
          <p:cNvGrpSpPr/>
          <p:nvPr/>
        </p:nvGrpSpPr>
        <p:grpSpPr>
          <a:xfrm>
            <a:off x="5181642" y="3084791"/>
            <a:ext cx="853134" cy="572700"/>
            <a:chOff x="826050" y="2378695"/>
            <a:chExt cx="853134" cy="572700"/>
          </a:xfrm>
        </p:grpSpPr>
        <p:sp>
          <p:nvSpPr>
            <p:cNvPr id="5591" name="Google Shape;5591;p75"/>
            <p:cNvSpPr/>
            <p:nvPr/>
          </p:nvSpPr>
          <p:spPr>
            <a:xfrm>
              <a:off x="826050" y="2378695"/>
              <a:ext cx="834600" cy="5727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5385" name="Google Shape;5385;p75"/>
            <p:cNvSpPr txBox="1"/>
            <p:nvPr/>
          </p:nvSpPr>
          <p:spPr>
            <a:xfrm>
              <a:off x="844584" y="2418604"/>
              <a:ext cx="834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Rule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Converter</a:t>
              </a:r>
              <a:endParaRPr b="1" sz="1000"/>
            </a:p>
          </p:txBody>
        </p:sp>
      </p:grpSp>
      <p:cxnSp>
        <p:nvCxnSpPr>
          <p:cNvPr id="5592" name="Google Shape;5592;p75"/>
          <p:cNvCxnSpPr/>
          <p:nvPr/>
        </p:nvCxnSpPr>
        <p:spPr>
          <a:xfrm>
            <a:off x="6047336" y="3371147"/>
            <a:ext cx="378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593" name="Google Shape;5593;p75"/>
          <p:cNvGrpSpPr/>
          <p:nvPr/>
        </p:nvGrpSpPr>
        <p:grpSpPr>
          <a:xfrm>
            <a:off x="7723612" y="2220602"/>
            <a:ext cx="1032462" cy="572700"/>
            <a:chOff x="826050" y="2378695"/>
            <a:chExt cx="853134" cy="572700"/>
          </a:xfrm>
        </p:grpSpPr>
        <p:sp>
          <p:nvSpPr>
            <p:cNvPr id="5594" name="Google Shape;5594;p75"/>
            <p:cNvSpPr/>
            <p:nvPr/>
          </p:nvSpPr>
          <p:spPr>
            <a:xfrm>
              <a:off x="826050" y="2378695"/>
              <a:ext cx="834600" cy="5727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5535" name="Google Shape;5535;p75"/>
            <p:cNvSpPr txBox="1"/>
            <p:nvPr/>
          </p:nvSpPr>
          <p:spPr>
            <a:xfrm>
              <a:off x="844584" y="2418604"/>
              <a:ext cx="834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Multi-process Matcher</a:t>
              </a:r>
              <a:endParaRPr b="1" sz="1000"/>
            </a:p>
          </p:txBody>
        </p:sp>
      </p:grpSp>
      <p:grpSp>
        <p:nvGrpSpPr>
          <p:cNvPr id="5595" name="Google Shape;5595;p75"/>
          <p:cNvGrpSpPr/>
          <p:nvPr/>
        </p:nvGrpSpPr>
        <p:grpSpPr>
          <a:xfrm>
            <a:off x="5529775" y="2150676"/>
            <a:ext cx="747827" cy="646500"/>
            <a:chOff x="816694" y="2320230"/>
            <a:chExt cx="841200" cy="646500"/>
          </a:xfrm>
        </p:grpSpPr>
        <p:sp>
          <p:nvSpPr>
            <p:cNvPr id="5596" name="Google Shape;5596;p75"/>
            <p:cNvSpPr/>
            <p:nvPr/>
          </p:nvSpPr>
          <p:spPr>
            <a:xfrm>
              <a:off x="826030" y="2386804"/>
              <a:ext cx="799800" cy="5079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5418" name="Google Shape;5418;p75"/>
            <p:cNvSpPr txBox="1"/>
            <p:nvPr/>
          </p:nvSpPr>
          <p:spPr>
            <a:xfrm>
              <a:off x="816694" y="2320230"/>
              <a:ext cx="841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Valid Rule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Filter</a:t>
              </a:r>
              <a:endParaRPr b="1" sz="1000"/>
            </a:p>
          </p:txBody>
        </p:sp>
      </p:grpSp>
      <p:grpSp>
        <p:nvGrpSpPr>
          <p:cNvPr id="5597" name="Google Shape;5597;p75"/>
          <p:cNvGrpSpPr/>
          <p:nvPr/>
        </p:nvGrpSpPr>
        <p:grpSpPr>
          <a:xfrm>
            <a:off x="6484594" y="2250233"/>
            <a:ext cx="691787" cy="136727"/>
            <a:chOff x="2193900" y="4331067"/>
            <a:chExt cx="1002300" cy="317600"/>
          </a:xfrm>
        </p:grpSpPr>
        <p:grpSp>
          <p:nvGrpSpPr>
            <p:cNvPr id="5598" name="Google Shape;5598;p75"/>
            <p:cNvGrpSpPr/>
            <p:nvPr/>
          </p:nvGrpSpPr>
          <p:grpSpPr>
            <a:xfrm>
              <a:off x="2345400" y="4331067"/>
              <a:ext cx="850800" cy="210000"/>
              <a:chOff x="863475" y="3440001"/>
              <a:chExt cx="850800" cy="210000"/>
            </a:xfrm>
          </p:grpSpPr>
          <p:sp>
            <p:nvSpPr>
              <p:cNvPr id="5599" name="Google Shape;5599;p75"/>
              <p:cNvSpPr/>
              <p:nvPr/>
            </p:nvSpPr>
            <p:spPr>
              <a:xfrm>
                <a:off x="863475" y="3440001"/>
                <a:ext cx="850800" cy="210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600" name="Google Shape;5600;p75"/>
              <p:cNvGrpSpPr/>
              <p:nvPr/>
            </p:nvGrpSpPr>
            <p:grpSpPr>
              <a:xfrm>
                <a:off x="924067" y="3456438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5601" name="Google Shape;5601;p75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5602" name="Google Shape;5602;p75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603" name="Google Shape;5603;p75"/>
                  <p:cNvCxnSpPr>
                    <a:stCxn id="5602" idx="6"/>
                    <a:endCxn id="5604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5604" name="Google Shape;5604;p75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605" name="Google Shape;5605;p75"/>
            <p:cNvGrpSpPr/>
            <p:nvPr/>
          </p:nvGrpSpPr>
          <p:grpSpPr>
            <a:xfrm>
              <a:off x="2269650" y="4384867"/>
              <a:ext cx="850800" cy="210000"/>
              <a:chOff x="863475" y="3440001"/>
              <a:chExt cx="850800" cy="210000"/>
            </a:xfrm>
          </p:grpSpPr>
          <p:sp>
            <p:nvSpPr>
              <p:cNvPr id="5606" name="Google Shape;5606;p75"/>
              <p:cNvSpPr/>
              <p:nvPr/>
            </p:nvSpPr>
            <p:spPr>
              <a:xfrm>
                <a:off x="863475" y="3440001"/>
                <a:ext cx="850800" cy="210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607" name="Google Shape;5607;p75"/>
              <p:cNvGrpSpPr/>
              <p:nvPr/>
            </p:nvGrpSpPr>
            <p:grpSpPr>
              <a:xfrm>
                <a:off x="924067" y="3456438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5608" name="Google Shape;5608;p75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5609" name="Google Shape;5609;p75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610" name="Google Shape;5610;p75"/>
                  <p:cNvCxnSpPr>
                    <a:stCxn id="5609" idx="6"/>
                    <a:endCxn id="5611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5611" name="Google Shape;5611;p75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612" name="Google Shape;5612;p75"/>
            <p:cNvGrpSpPr/>
            <p:nvPr/>
          </p:nvGrpSpPr>
          <p:grpSpPr>
            <a:xfrm>
              <a:off x="2193900" y="4438667"/>
              <a:ext cx="850800" cy="210000"/>
              <a:chOff x="863475" y="3440001"/>
              <a:chExt cx="850800" cy="210000"/>
            </a:xfrm>
          </p:grpSpPr>
          <p:sp>
            <p:nvSpPr>
              <p:cNvPr id="5613" name="Google Shape;5613;p75"/>
              <p:cNvSpPr/>
              <p:nvPr/>
            </p:nvSpPr>
            <p:spPr>
              <a:xfrm>
                <a:off x="863475" y="3440001"/>
                <a:ext cx="850800" cy="210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614" name="Google Shape;5614;p75"/>
              <p:cNvGrpSpPr/>
              <p:nvPr/>
            </p:nvGrpSpPr>
            <p:grpSpPr>
              <a:xfrm>
                <a:off x="924067" y="3456438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5615" name="Google Shape;5615;p75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5616" name="Google Shape;5616;p75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617" name="Google Shape;5617;p75"/>
                  <p:cNvCxnSpPr>
                    <a:stCxn id="5616" idx="6"/>
                    <a:endCxn id="5618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5618" name="Google Shape;5618;p75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5619" name="Google Shape;5619;p75"/>
          <p:cNvGrpSpPr/>
          <p:nvPr/>
        </p:nvGrpSpPr>
        <p:grpSpPr>
          <a:xfrm>
            <a:off x="6729575" y="2329577"/>
            <a:ext cx="453982" cy="415389"/>
            <a:chOff x="1541665" y="4111886"/>
            <a:chExt cx="534222" cy="1527167"/>
          </a:xfrm>
        </p:grpSpPr>
        <p:sp>
          <p:nvSpPr>
            <p:cNvPr id="5620" name="Google Shape;5620;p75"/>
            <p:cNvSpPr txBox="1"/>
            <p:nvPr/>
          </p:nvSpPr>
          <p:spPr>
            <a:xfrm>
              <a:off x="1577587" y="4111886"/>
              <a:ext cx="498300" cy="13581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solidFill>
                  <a:srgbClr val="434343"/>
                </a:solidFill>
              </a:endParaRPr>
            </a:p>
          </p:txBody>
        </p:sp>
        <p:sp>
          <p:nvSpPr>
            <p:cNvPr id="5621" name="Google Shape;5621;p75"/>
            <p:cNvSpPr txBox="1"/>
            <p:nvPr/>
          </p:nvSpPr>
          <p:spPr>
            <a:xfrm>
              <a:off x="1541665" y="4323553"/>
              <a:ext cx="498300" cy="13155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">
                  <a:solidFill>
                    <a:srgbClr val="38761D"/>
                  </a:solidFill>
                </a:rPr>
                <a:t>selection</a:t>
              </a:r>
              <a:r>
                <a:rPr lang="zh-TW" sz="100">
                  <a:solidFill>
                    <a:srgbClr val="6AA84F"/>
                  </a:solidFill>
                </a:rPr>
                <a:t>:</a:t>
              </a:r>
              <a:endParaRPr sz="100">
                <a:solidFill>
                  <a:srgbClr val="6AA84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">
                  <a:solidFill>
                    <a:srgbClr val="434343"/>
                  </a:solidFill>
                </a:rPr>
                <a:t>    - ZZZ: ^A.*B$</a:t>
              </a:r>
              <a:endParaRPr sz="1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">
                  <a:solidFill>
                    <a:srgbClr val="38761D"/>
                  </a:solidFill>
                </a:rPr>
                <a:t>filter:</a:t>
              </a:r>
              <a:endParaRPr sz="100">
                <a:solidFill>
                  <a:srgbClr val="38761D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">
                  <a:solidFill>
                    <a:srgbClr val="C9DAF8"/>
                  </a:solidFill>
                </a:rPr>
                <a:t>   </a:t>
              </a:r>
              <a:r>
                <a:rPr lang="zh-TW" sz="100">
                  <a:solidFill>
                    <a:srgbClr val="434343"/>
                  </a:solidFill>
                </a:rPr>
                <a:t> - XXX: ^(?=.*H)(?=.*I).*$</a:t>
              </a:r>
              <a:endParaRPr sz="100">
                <a:solidFill>
                  <a:srgbClr val="434343"/>
                </a:solidFill>
              </a:endParaRPr>
            </a:p>
          </p:txBody>
        </p:sp>
      </p:grpSp>
      <p:cxnSp>
        <p:nvCxnSpPr>
          <p:cNvPr id="5622" name="Google Shape;5622;p75"/>
          <p:cNvCxnSpPr>
            <a:stCxn id="5418" idx="3"/>
          </p:cNvCxnSpPr>
          <p:nvPr/>
        </p:nvCxnSpPr>
        <p:spPr>
          <a:xfrm>
            <a:off x="6277602" y="2473926"/>
            <a:ext cx="451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23" name="Google Shape;5623;p75"/>
          <p:cNvCxnSpPr>
            <a:endCxn id="5535" idx="1"/>
          </p:cNvCxnSpPr>
          <p:nvPr/>
        </p:nvCxnSpPr>
        <p:spPr>
          <a:xfrm>
            <a:off x="7344341" y="2489711"/>
            <a:ext cx="401700" cy="17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24" name="Google Shape;5624;p75"/>
          <p:cNvSpPr txBox="1"/>
          <p:nvPr/>
        </p:nvSpPr>
        <p:spPr>
          <a:xfrm>
            <a:off x="6119875" y="1831571"/>
            <a:ext cx="227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/>
              <a:t>Triplets / Custom Field Map / Valid Rules</a:t>
            </a:r>
            <a:endParaRPr sz="800"/>
          </a:p>
        </p:txBody>
      </p:sp>
      <p:sp>
        <p:nvSpPr>
          <p:cNvPr id="5625" name="Google Shape;5625;p75"/>
          <p:cNvSpPr/>
          <p:nvPr/>
        </p:nvSpPr>
        <p:spPr>
          <a:xfrm>
            <a:off x="3925775" y="1785850"/>
            <a:ext cx="5171100" cy="2808900"/>
          </a:xfrm>
          <a:prstGeom prst="rect">
            <a:avLst/>
          </a:prstGeom>
          <a:solidFill>
            <a:srgbClr val="FFFFFF">
              <a:alpha val="8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6" name="Google Shape;5626;p75"/>
          <p:cNvSpPr/>
          <p:nvPr/>
        </p:nvSpPr>
        <p:spPr>
          <a:xfrm>
            <a:off x="6900" y="3018925"/>
            <a:ext cx="3918900" cy="2037900"/>
          </a:xfrm>
          <a:prstGeom prst="rect">
            <a:avLst/>
          </a:prstGeom>
          <a:solidFill>
            <a:srgbClr val="FFFFFF">
              <a:alpha val="8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7" name="Google Shape;5627;p75"/>
          <p:cNvSpPr/>
          <p:nvPr/>
        </p:nvSpPr>
        <p:spPr>
          <a:xfrm>
            <a:off x="131225" y="707150"/>
            <a:ext cx="3794700" cy="2037900"/>
          </a:xfrm>
          <a:prstGeom prst="rect">
            <a:avLst/>
          </a:prstGeom>
          <a:solidFill>
            <a:srgbClr val="FFFFFF">
              <a:alpha val="8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8" name="Google Shape;5628;p75"/>
          <p:cNvSpPr/>
          <p:nvPr/>
        </p:nvSpPr>
        <p:spPr>
          <a:xfrm>
            <a:off x="7247275" y="151075"/>
            <a:ext cx="1849500" cy="1634700"/>
          </a:xfrm>
          <a:prstGeom prst="rect">
            <a:avLst/>
          </a:prstGeom>
          <a:solidFill>
            <a:srgbClr val="FFFFFF">
              <a:alpha val="8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9" name="Google Shape;5629;p75"/>
          <p:cNvSpPr/>
          <p:nvPr/>
        </p:nvSpPr>
        <p:spPr>
          <a:xfrm>
            <a:off x="3148900" y="2403175"/>
            <a:ext cx="4574700" cy="1476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The key idea of this module is to embed components of a KG including entities and relations into continuous vector spaces. Those entity and relation embeddings can further be used to train the FFNN model while preserving the inherent structure of the KG.</a:t>
            </a:r>
            <a:endParaRPr/>
          </a:p>
        </p:txBody>
      </p:sp>
      <p:cxnSp>
        <p:nvCxnSpPr>
          <p:cNvPr id="5630" name="Google Shape;5630;p75"/>
          <p:cNvCxnSpPr>
            <a:stCxn id="5543" idx="2"/>
          </p:cNvCxnSpPr>
          <p:nvPr/>
        </p:nvCxnSpPr>
        <p:spPr>
          <a:xfrm>
            <a:off x="5730176" y="1127525"/>
            <a:ext cx="0" cy="12942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4" name="Shape 5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5" name="Google Shape;5635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實驗設計</a:t>
            </a:r>
            <a:endParaRPr/>
          </a:p>
        </p:txBody>
      </p:sp>
      <p:sp>
        <p:nvSpPr>
          <p:cNvPr id="5636" name="Google Shape;5636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model 怎麼 train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zh-TW"/>
              <a:t>epoch / batch_size / dimension / LR / Regulization / AdvTemp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TW"/>
              <a:t>目前是 50維，如何 optimize dimensionarity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紀錄實驗時長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637" name="Google Shape;5637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1" name="Shape 5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2" name="Google Shape;5642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3" name="Google Shape;5643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aphicFrame>
        <p:nvGraphicFramePr>
          <p:cNvPr id="5644" name="Google Shape;5644;p77"/>
          <p:cNvGraphicFramePr/>
          <p:nvPr/>
        </p:nvGraphicFramePr>
        <p:xfrm>
          <a:off x="641175" y="101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{CC94E010-CD3C-4729-ADFB-A6CA3D98C187}</a:tableStyleId>
              </a:tblPr>
              <a:tblGrid>
                <a:gridCol w="812300"/>
                <a:gridCol w="1360725"/>
                <a:gridCol w="1096175"/>
                <a:gridCol w="970550"/>
                <a:gridCol w="1063075"/>
                <a:gridCol w="1149075"/>
              </a:tblGrid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Category</a:t>
                      </a:r>
                      <a:endParaRPr sz="1000"/>
                    </a:p>
                  </a:txBody>
                  <a:tcPr marT="91425" marB="91425" marR="91425" marL="91425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Downstream Task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\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/>
                        <a:t>Model</a:t>
                      </a:r>
                      <a:endParaRPr sz="1000"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Link Prediction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Triplet Classification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</a:tr>
              <a:tr h="38100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MRR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hit@10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Accuracy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F1 score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962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/>
                        <a:t>Translation Distance Models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TransE(2013)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0.64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0.73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0.978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-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962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TransR(2015)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0.69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0.77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0.985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-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962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/>
                        <a:t>S</a:t>
                      </a:r>
                      <a:r>
                        <a:rPr lang="zh-TW" sz="1000"/>
                        <a:t>emantic Matching Models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DistMult(2014)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0.002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0.002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0.562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</a:rPr>
                        <a:t>-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962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ComplEx(2016)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0.11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0.22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0.901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</a:rPr>
                        <a:t>-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96200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/>
                        <a:t>NN-based Model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R-GCN(2018)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962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CompGCN(2020)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962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KEPLER(2021)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8" name="Shape 5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9" name="Google Shape;5649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Embedding Visualization</a:t>
            </a:r>
            <a:endParaRPr/>
          </a:p>
        </p:txBody>
      </p:sp>
      <p:sp>
        <p:nvSpPr>
          <p:cNvPr id="5650" name="Google Shape;5650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651" name="Google Shape;5651;p78"/>
          <p:cNvPicPr preferRelativeResize="0"/>
          <p:nvPr/>
        </p:nvPicPr>
        <p:blipFill rotWithShape="1">
          <a:blip r:embed="rId3">
            <a:alphaModFix/>
          </a:blip>
          <a:srcRect b="0" l="49952" r="0" t="0"/>
          <a:stretch/>
        </p:blipFill>
        <p:spPr>
          <a:xfrm>
            <a:off x="168900" y="1156300"/>
            <a:ext cx="1909175" cy="24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2" name="Google Shape;5652;p78"/>
          <p:cNvPicPr preferRelativeResize="0"/>
          <p:nvPr/>
        </p:nvPicPr>
        <p:blipFill rotWithShape="1">
          <a:blip r:embed="rId4">
            <a:alphaModFix/>
          </a:blip>
          <a:srcRect b="0" l="51116" r="0" t="0"/>
          <a:stretch/>
        </p:blipFill>
        <p:spPr>
          <a:xfrm>
            <a:off x="2035000" y="1131179"/>
            <a:ext cx="1864765" cy="24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3" name="Google Shape;5653;p78"/>
          <p:cNvPicPr preferRelativeResize="0"/>
          <p:nvPr/>
        </p:nvPicPr>
        <p:blipFill rotWithShape="1">
          <a:blip r:embed="rId5">
            <a:alphaModFix/>
          </a:blip>
          <a:srcRect b="0" l="50433" r="0" t="0"/>
          <a:stretch/>
        </p:blipFill>
        <p:spPr>
          <a:xfrm>
            <a:off x="3949575" y="1131175"/>
            <a:ext cx="1864774" cy="2398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4" name="Google Shape;5654;p78"/>
          <p:cNvPicPr preferRelativeResize="0"/>
          <p:nvPr/>
        </p:nvPicPr>
        <p:blipFill rotWithShape="1">
          <a:blip r:embed="rId6">
            <a:alphaModFix/>
          </a:blip>
          <a:srcRect b="0" l="50826" r="0" t="0"/>
          <a:stretch/>
        </p:blipFill>
        <p:spPr>
          <a:xfrm>
            <a:off x="5864150" y="1080100"/>
            <a:ext cx="1847377" cy="239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8" name="Shape 5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9" name="Google Shape;5659;p79"/>
          <p:cNvGrpSpPr/>
          <p:nvPr/>
        </p:nvGrpSpPr>
        <p:grpSpPr>
          <a:xfrm>
            <a:off x="4023179" y="1843258"/>
            <a:ext cx="4890228" cy="2137973"/>
            <a:chOff x="4387904" y="2521901"/>
            <a:chExt cx="3513600" cy="1056415"/>
          </a:xfrm>
        </p:grpSpPr>
        <p:sp>
          <p:nvSpPr>
            <p:cNvPr id="5660" name="Google Shape;5660;p79"/>
            <p:cNvSpPr/>
            <p:nvPr/>
          </p:nvSpPr>
          <p:spPr>
            <a:xfrm>
              <a:off x="4387904" y="2525916"/>
              <a:ext cx="3513600" cy="10524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5661" name="Google Shape;5661;p79"/>
            <p:cNvSpPr txBox="1"/>
            <p:nvPr/>
          </p:nvSpPr>
          <p:spPr>
            <a:xfrm>
              <a:off x="4433125" y="2521901"/>
              <a:ext cx="2037600" cy="16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Rule-based Method</a:t>
              </a:r>
              <a:endParaRPr b="1" sz="1000"/>
            </a:p>
          </p:txBody>
        </p:sp>
      </p:grpSp>
      <p:sp>
        <p:nvSpPr>
          <p:cNvPr id="5662" name="Google Shape;5662;p79"/>
          <p:cNvSpPr txBox="1"/>
          <p:nvPr/>
        </p:nvSpPr>
        <p:spPr>
          <a:xfrm>
            <a:off x="6803038" y="2064638"/>
            <a:ext cx="548700" cy="507900"/>
          </a:xfrm>
          <a:prstGeom prst="rect">
            <a:avLst/>
          </a:prstGeom>
          <a:solidFill>
            <a:srgbClr val="20124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00FF00"/>
                </a:solidFill>
              </a:rPr>
              <a:t>registry:</a:t>
            </a:r>
            <a:endParaRPr sz="3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C9DAF8"/>
                </a:solidFill>
              </a:rPr>
              <a:t>    attr:</a:t>
            </a:r>
            <a:endParaRPr sz="3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C9DAF8"/>
                </a:solidFill>
              </a:rPr>
              <a:t>        - OOO: src_ooo</a:t>
            </a:r>
            <a:br>
              <a:rPr lang="zh-TW" sz="300">
                <a:solidFill>
                  <a:srgbClr val="C9DAF8"/>
                </a:solidFill>
              </a:rPr>
            </a:br>
            <a:r>
              <a:rPr lang="zh-TW" sz="300">
                <a:solidFill>
                  <a:srgbClr val="C9DAF8"/>
                </a:solidFill>
              </a:rPr>
              <a:t>        - XXX: dst_xxx</a:t>
            </a:r>
            <a:endParaRPr sz="3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C9DAF8"/>
                </a:solidFill>
              </a:rPr>
              <a:t>    relation:</a:t>
            </a:r>
            <a:endParaRPr sz="3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00FF00"/>
                </a:solidFill>
              </a:rPr>
              <a:t>network:</a:t>
            </a:r>
            <a:endParaRPr sz="3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C9DAF8"/>
                </a:solidFill>
              </a:rPr>
              <a:t>    …</a:t>
            </a:r>
            <a:endParaRPr sz="300">
              <a:solidFill>
                <a:srgbClr val="C9DAF8"/>
              </a:solidFill>
            </a:endParaRPr>
          </a:p>
        </p:txBody>
      </p:sp>
      <p:grpSp>
        <p:nvGrpSpPr>
          <p:cNvPr id="5663" name="Google Shape;5663;p79"/>
          <p:cNvGrpSpPr/>
          <p:nvPr/>
        </p:nvGrpSpPr>
        <p:grpSpPr>
          <a:xfrm>
            <a:off x="4023500" y="238526"/>
            <a:ext cx="4890228" cy="1381297"/>
            <a:chOff x="4387894" y="2309289"/>
            <a:chExt cx="3513600" cy="1284688"/>
          </a:xfrm>
        </p:grpSpPr>
        <p:sp>
          <p:nvSpPr>
            <p:cNvPr id="5664" name="Google Shape;5664;p79"/>
            <p:cNvSpPr/>
            <p:nvPr/>
          </p:nvSpPr>
          <p:spPr>
            <a:xfrm>
              <a:off x="4387894" y="2315377"/>
              <a:ext cx="3513600" cy="1278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22222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5665" name="Google Shape;5665;p79"/>
            <p:cNvSpPr txBox="1"/>
            <p:nvPr/>
          </p:nvSpPr>
          <p:spPr>
            <a:xfrm>
              <a:off x="4433125" y="2309289"/>
              <a:ext cx="2037600" cy="31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DL-based Method</a:t>
              </a:r>
              <a:endParaRPr b="1" sz="1000"/>
            </a:p>
          </p:txBody>
        </p:sp>
      </p:grpSp>
      <p:sp>
        <p:nvSpPr>
          <p:cNvPr id="5666" name="Google Shape;5666;p79"/>
          <p:cNvSpPr txBox="1"/>
          <p:nvPr>
            <p:ph idx="4294967295" type="title"/>
          </p:nvPr>
        </p:nvSpPr>
        <p:spPr>
          <a:xfrm>
            <a:off x="6900" y="-12175"/>
            <a:ext cx="401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Matcher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67" name="Google Shape;566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75" y="1386999"/>
            <a:ext cx="374200" cy="3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8" name="Google Shape;5668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625" y="1362349"/>
            <a:ext cx="423500" cy="4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9" name="Google Shape;5669;p79"/>
          <p:cNvSpPr txBox="1"/>
          <p:nvPr/>
        </p:nvSpPr>
        <p:spPr>
          <a:xfrm>
            <a:off x="43300" y="1755400"/>
            <a:ext cx="977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Windows 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Audit Logs</a:t>
            </a:r>
            <a:endParaRPr sz="1000"/>
          </a:p>
        </p:txBody>
      </p:sp>
      <p:sp>
        <p:nvSpPr>
          <p:cNvPr id="5670" name="Google Shape;5670;p79"/>
          <p:cNvSpPr txBox="1"/>
          <p:nvPr/>
        </p:nvSpPr>
        <p:spPr>
          <a:xfrm>
            <a:off x="2219075" y="1980750"/>
            <a:ext cx="125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Provenance Graph</a:t>
            </a:r>
            <a:endParaRPr sz="1000"/>
          </a:p>
        </p:txBody>
      </p:sp>
      <p:grpSp>
        <p:nvGrpSpPr>
          <p:cNvPr id="5671" name="Google Shape;5671;p79"/>
          <p:cNvGrpSpPr/>
          <p:nvPr/>
        </p:nvGrpSpPr>
        <p:grpSpPr>
          <a:xfrm>
            <a:off x="2360102" y="1116227"/>
            <a:ext cx="1002243" cy="806107"/>
            <a:chOff x="3630964" y="-26772"/>
            <a:chExt cx="1759246" cy="1407064"/>
          </a:xfrm>
        </p:grpSpPr>
        <p:grpSp>
          <p:nvGrpSpPr>
            <p:cNvPr id="5672" name="Google Shape;5672;p79"/>
            <p:cNvGrpSpPr/>
            <p:nvPr/>
          </p:nvGrpSpPr>
          <p:grpSpPr>
            <a:xfrm>
              <a:off x="3630964" y="25496"/>
              <a:ext cx="1759246" cy="1354797"/>
              <a:chOff x="381092" y="1605392"/>
              <a:chExt cx="3520605" cy="2491351"/>
            </a:xfrm>
          </p:grpSpPr>
          <p:sp>
            <p:nvSpPr>
              <p:cNvPr id="5673" name="Google Shape;5673;p79"/>
              <p:cNvSpPr/>
              <p:nvPr/>
            </p:nvSpPr>
            <p:spPr>
              <a:xfrm>
                <a:off x="2127022" y="2269592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4" name="Google Shape;5674;p79"/>
              <p:cNvSpPr/>
              <p:nvPr/>
            </p:nvSpPr>
            <p:spPr>
              <a:xfrm>
                <a:off x="1026416" y="2269592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675" name="Google Shape;5675;p79"/>
              <p:cNvCxnSpPr>
                <a:stCxn id="5674" idx="6"/>
                <a:endCxn id="5673" idx="2"/>
              </p:cNvCxnSpPr>
              <p:nvPr/>
            </p:nvCxnSpPr>
            <p:spPr>
              <a:xfrm>
                <a:off x="1281116" y="2396042"/>
                <a:ext cx="84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5676" name="Google Shape;5676;p79"/>
              <p:cNvSpPr/>
              <p:nvPr/>
            </p:nvSpPr>
            <p:spPr>
              <a:xfrm>
                <a:off x="1026416" y="2765095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7" name="Google Shape;5677;p79"/>
              <p:cNvSpPr/>
              <p:nvPr/>
            </p:nvSpPr>
            <p:spPr>
              <a:xfrm>
                <a:off x="1491111" y="2765095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8" name="Google Shape;5678;p79"/>
              <p:cNvSpPr/>
              <p:nvPr/>
            </p:nvSpPr>
            <p:spPr>
              <a:xfrm>
                <a:off x="466593" y="2765095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9" name="Google Shape;5679;p79"/>
              <p:cNvSpPr/>
              <p:nvPr/>
            </p:nvSpPr>
            <p:spPr>
              <a:xfrm>
                <a:off x="721408" y="3307263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0" name="Google Shape;5680;p79"/>
              <p:cNvSpPr/>
              <p:nvPr/>
            </p:nvSpPr>
            <p:spPr>
              <a:xfrm>
                <a:off x="564672" y="1887961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1" name="Google Shape;5681;p79"/>
              <p:cNvSpPr/>
              <p:nvPr/>
            </p:nvSpPr>
            <p:spPr>
              <a:xfrm>
                <a:off x="381092" y="2310112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2" name="Google Shape;5682;p79"/>
              <p:cNvSpPr/>
              <p:nvPr/>
            </p:nvSpPr>
            <p:spPr>
              <a:xfrm>
                <a:off x="1409822" y="3347724"/>
                <a:ext cx="336000" cy="171900"/>
              </a:xfrm>
              <a:prstGeom prst="rect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3" name="Google Shape;5683;p79"/>
              <p:cNvSpPr/>
              <p:nvPr/>
            </p:nvSpPr>
            <p:spPr>
              <a:xfrm>
                <a:off x="2086377" y="2846018"/>
                <a:ext cx="336000" cy="171900"/>
              </a:xfrm>
              <a:prstGeom prst="rect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4" name="Google Shape;5684;p79"/>
              <p:cNvSpPr/>
              <p:nvPr/>
            </p:nvSpPr>
            <p:spPr>
              <a:xfrm>
                <a:off x="2127022" y="3341520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5" name="Google Shape;5685;p79"/>
              <p:cNvSpPr/>
              <p:nvPr/>
            </p:nvSpPr>
            <p:spPr>
              <a:xfrm>
                <a:off x="1100466" y="3782958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6" name="Google Shape;5686;p79"/>
              <p:cNvSpPr/>
              <p:nvPr/>
            </p:nvSpPr>
            <p:spPr>
              <a:xfrm>
                <a:off x="3078442" y="2845479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7" name="Google Shape;5687;p79"/>
              <p:cNvSpPr/>
              <p:nvPr/>
            </p:nvSpPr>
            <p:spPr>
              <a:xfrm>
                <a:off x="3078442" y="3080388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8" name="Google Shape;5688;p79"/>
              <p:cNvSpPr/>
              <p:nvPr/>
            </p:nvSpPr>
            <p:spPr>
              <a:xfrm>
                <a:off x="3078442" y="3315297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9" name="Google Shape;5689;p79"/>
              <p:cNvSpPr/>
              <p:nvPr/>
            </p:nvSpPr>
            <p:spPr>
              <a:xfrm>
                <a:off x="3078442" y="3550207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0" name="Google Shape;5690;p79"/>
              <p:cNvSpPr/>
              <p:nvPr/>
            </p:nvSpPr>
            <p:spPr>
              <a:xfrm>
                <a:off x="3078442" y="3843843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1" name="Google Shape;5691;p79"/>
              <p:cNvSpPr/>
              <p:nvPr/>
            </p:nvSpPr>
            <p:spPr>
              <a:xfrm>
                <a:off x="3646883" y="3594464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2" name="Google Shape;5692;p79"/>
              <p:cNvSpPr/>
              <p:nvPr/>
            </p:nvSpPr>
            <p:spPr>
              <a:xfrm>
                <a:off x="3646883" y="3888101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693" name="Google Shape;5693;p79"/>
              <p:cNvCxnSpPr>
                <a:stCxn id="5674" idx="0"/>
                <a:endCxn id="5694" idx="1"/>
              </p:cNvCxnSpPr>
              <p:nvPr/>
            </p:nvCxnSpPr>
            <p:spPr>
              <a:xfrm rot="10800000">
                <a:off x="1038866" y="1605392"/>
                <a:ext cx="114900" cy="66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695" name="Google Shape;5695;p79"/>
              <p:cNvCxnSpPr>
                <a:stCxn id="5674" idx="1"/>
                <a:endCxn id="5680" idx="5"/>
              </p:cNvCxnSpPr>
              <p:nvPr/>
            </p:nvCxnSpPr>
            <p:spPr>
              <a:xfrm rot="10800000">
                <a:off x="782016" y="2103829"/>
                <a:ext cx="281700" cy="202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696" name="Google Shape;5696;p79"/>
              <p:cNvCxnSpPr>
                <a:stCxn id="5674" idx="2"/>
                <a:endCxn id="5681" idx="3"/>
              </p:cNvCxnSpPr>
              <p:nvPr/>
            </p:nvCxnSpPr>
            <p:spPr>
              <a:xfrm rot="10800000">
                <a:off x="635816" y="2396042"/>
                <a:ext cx="390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697" name="Google Shape;5697;p79"/>
              <p:cNvCxnSpPr>
                <a:stCxn id="5674" idx="3"/>
                <a:endCxn id="5678" idx="7"/>
              </p:cNvCxnSpPr>
              <p:nvPr/>
            </p:nvCxnSpPr>
            <p:spPr>
              <a:xfrm flipH="1">
                <a:off x="683916" y="2485456"/>
                <a:ext cx="379800" cy="31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698" name="Google Shape;5698;p79"/>
              <p:cNvCxnSpPr>
                <a:stCxn id="5674" idx="4"/>
                <a:endCxn id="5676" idx="0"/>
              </p:cNvCxnSpPr>
              <p:nvPr/>
            </p:nvCxnSpPr>
            <p:spPr>
              <a:xfrm>
                <a:off x="1153766" y="2522492"/>
                <a:ext cx="0" cy="24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699" name="Google Shape;5699;p79"/>
              <p:cNvCxnSpPr>
                <a:stCxn id="5676" idx="3"/>
                <a:endCxn id="5679" idx="7"/>
              </p:cNvCxnSpPr>
              <p:nvPr/>
            </p:nvCxnSpPr>
            <p:spPr>
              <a:xfrm flipH="1">
                <a:off x="938916" y="2980958"/>
                <a:ext cx="124800" cy="36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700" name="Google Shape;5700;p79"/>
              <p:cNvCxnSpPr>
                <a:stCxn id="5676" idx="5"/>
                <a:endCxn id="5682" idx="0"/>
              </p:cNvCxnSpPr>
              <p:nvPr/>
            </p:nvCxnSpPr>
            <p:spPr>
              <a:xfrm>
                <a:off x="1243817" y="2980958"/>
                <a:ext cx="333900" cy="366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701" name="Google Shape;5701;p79"/>
              <p:cNvCxnSpPr>
                <a:stCxn id="5676" idx="6"/>
                <a:endCxn id="5677" idx="2"/>
              </p:cNvCxnSpPr>
              <p:nvPr/>
            </p:nvCxnSpPr>
            <p:spPr>
              <a:xfrm>
                <a:off x="1281116" y="2891545"/>
                <a:ext cx="210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702" name="Google Shape;5702;p79"/>
              <p:cNvCxnSpPr>
                <a:stCxn id="5679" idx="5"/>
                <a:endCxn id="5685" idx="1"/>
              </p:cNvCxnSpPr>
              <p:nvPr/>
            </p:nvCxnSpPr>
            <p:spPr>
              <a:xfrm>
                <a:off x="938808" y="3523126"/>
                <a:ext cx="198900" cy="297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703" name="Google Shape;5703;p79"/>
              <p:cNvCxnSpPr>
                <a:stCxn id="5684" idx="2"/>
                <a:endCxn id="5682" idx="3"/>
              </p:cNvCxnSpPr>
              <p:nvPr/>
            </p:nvCxnSpPr>
            <p:spPr>
              <a:xfrm rot="10800000">
                <a:off x="1745722" y="3433770"/>
                <a:ext cx="381300" cy="3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704" name="Google Shape;5704;p79"/>
              <p:cNvCxnSpPr>
                <a:stCxn id="5673" idx="6"/>
                <a:endCxn id="5686" idx="1"/>
              </p:cNvCxnSpPr>
              <p:nvPr/>
            </p:nvCxnSpPr>
            <p:spPr>
              <a:xfrm>
                <a:off x="2381722" y="2396042"/>
                <a:ext cx="696600" cy="53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705" name="Google Shape;5705;p79"/>
              <p:cNvCxnSpPr>
                <a:stCxn id="5673" idx="6"/>
                <a:endCxn id="5688" idx="1"/>
              </p:cNvCxnSpPr>
              <p:nvPr/>
            </p:nvCxnSpPr>
            <p:spPr>
              <a:xfrm>
                <a:off x="2381722" y="2396042"/>
                <a:ext cx="696600" cy="1005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706" name="Google Shape;5706;p79"/>
              <p:cNvCxnSpPr>
                <a:stCxn id="5673" idx="6"/>
                <a:endCxn id="5687" idx="1"/>
              </p:cNvCxnSpPr>
              <p:nvPr/>
            </p:nvCxnSpPr>
            <p:spPr>
              <a:xfrm>
                <a:off x="2381722" y="2396042"/>
                <a:ext cx="696600" cy="770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707" name="Google Shape;5707;p79"/>
              <p:cNvCxnSpPr>
                <a:stCxn id="5673" idx="6"/>
                <a:endCxn id="5689" idx="2"/>
              </p:cNvCxnSpPr>
              <p:nvPr/>
            </p:nvCxnSpPr>
            <p:spPr>
              <a:xfrm>
                <a:off x="2381722" y="2396042"/>
                <a:ext cx="696600" cy="1280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708" name="Google Shape;5708;p79"/>
              <p:cNvCxnSpPr>
                <a:stCxn id="5673" idx="6"/>
                <a:endCxn id="5690" idx="2"/>
              </p:cNvCxnSpPr>
              <p:nvPr/>
            </p:nvCxnSpPr>
            <p:spPr>
              <a:xfrm>
                <a:off x="2381722" y="2396042"/>
                <a:ext cx="696600" cy="157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709" name="Google Shape;5709;p79"/>
              <p:cNvCxnSpPr>
                <a:stCxn id="5684" idx="0"/>
                <a:endCxn id="5683" idx="2"/>
              </p:cNvCxnSpPr>
              <p:nvPr/>
            </p:nvCxnSpPr>
            <p:spPr>
              <a:xfrm rot="10800000">
                <a:off x="2254372" y="3017820"/>
                <a:ext cx="0" cy="32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710" name="Google Shape;5710;p79"/>
              <p:cNvCxnSpPr>
                <a:stCxn id="5689" idx="6"/>
                <a:endCxn id="5691" idx="0"/>
              </p:cNvCxnSpPr>
              <p:nvPr/>
            </p:nvCxnSpPr>
            <p:spPr>
              <a:xfrm flipH="1" rot="10800000">
                <a:off x="3333142" y="3594457"/>
                <a:ext cx="441000" cy="82200"/>
              </a:xfrm>
              <a:prstGeom prst="curvedConnector4">
                <a:avLst>
                  <a:gd fmla="val 35572" name="adj1"/>
                  <a:gd fmla="val 1029846" name="adj2"/>
                </a:avLst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711" name="Google Shape;5711;p79"/>
              <p:cNvCxnSpPr>
                <a:stCxn id="5689" idx="6"/>
                <a:endCxn id="5691" idx="2"/>
              </p:cNvCxnSpPr>
              <p:nvPr/>
            </p:nvCxnSpPr>
            <p:spPr>
              <a:xfrm>
                <a:off x="3333142" y="3676657"/>
                <a:ext cx="441000" cy="89700"/>
              </a:xfrm>
              <a:prstGeom prst="curvedConnector4">
                <a:avLst>
                  <a:gd fmla="val 35572" name="adj1"/>
                  <a:gd fmla="val 952121" name="adj2"/>
                </a:avLst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712" name="Google Shape;5712;p79"/>
              <p:cNvCxnSpPr>
                <a:stCxn id="5690" idx="6"/>
                <a:endCxn id="5692" idx="0"/>
              </p:cNvCxnSpPr>
              <p:nvPr/>
            </p:nvCxnSpPr>
            <p:spPr>
              <a:xfrm flipH="1" rot="10800000">
                <a:off x="3333142" y="3888093"/>
                <a:ext cx="441000" cy="82200"/>
              </a:xfrm>
              <a:prstGeom prst="curvedConnector4">
                <a:avLst>
                  <a:gd fmla="val 35572" name="adj1"/>
                  <a:gd fmla="val 1029846" name="adj2"/>
                </a:avLst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713" name="Google Shape;5713;p79"/>
              <p:cNvCxnSpPr>
                <a:stCxn id="5690" idx="6"/>
                <a:endCxn id="5692" idx="2"/>
              </p:cNvCxnSpPr>
              <p:nvPr/>
            </p:nvCxnSpPr>
            <p:spPr>
              <a:xfrm>
                <a:off x="3333142" y="3970293"/>
                <a:ext cx="441000" cy="89700"/>
              </a:xfrm>
              <a:prstGeom prst="curvedConnector4">
                <a:avLst>
                  <a:gd fmla="val 35572" name="adj1"/>
                  <a:gd fmla="val 952121" name="adj2"/>
                </a:avLst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714" name="Google Shape;5714;p79"/>
              <p:cNvCxnSpPr>
                <a:stCxn id="5676" idx="5"/>
                <a:endCxn id="5682" idx="1"/>
              </p:cNvCxnSpPr>
              <p:nvPr/>
            </p:nvCxnSpPr>
            <p:spPr>
              <a:xfrm>
                <a:off x="1243817" y="2980958"/>
                <a:ext cx="165900" cy="45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715" name="Google Shape;5715;p79"/>
              <p:cNvCxnSpPr>
                <a:stCxn id="5674" idx="3"/>
                <a:endCxn id="5678" idx="0"/>
              </p:cNvCxnSpPr>
              <p:nvPr/>
            </p:nvCxnSpPr>
            <p:spPr>
              <a:xfrm flipH="1">
                <a:off x="593916" y="2485456"/>
                <a:ext cx="469800" cy="279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716" name="Google Shape;5716;p79"/>
              <p:cNvCxnSpPr>
                <a:stCxn id="5674" idx="0"/>
                <a:endCxn id="5694" idx="2"/>
              </p:cNvCxnSpPr>
              <p:nvPr/>
            </p:nvCxnSpPr>
            <p:spPr>
              <a:xfrm flipH="1" rot="10800000">
                <a:off x="1153766" y="1701392"/>
                <a:ext cx="99000" cy="56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717" name="Google Shape;5717;p79"/>
              <p:cNvCxnSpPr>
                <a:stCxn id="5674" idx="0"/>
                <a:endCxn id="5694" idx="3"/>
              </p:cNvCxnSpPr>
              <p:nvPr/>
            </p:nvCxnSpPr>
            <p:spPr>
              <a:xfrm flipH="1" rot="10800000">
                <a:off x="1153766" y="1605392"/>
                <a:ext cx="312900" cy="66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718" name="Google Shape;5718;p79"/>
              <p:cNvCxnSpPr>
                <a:stCxn id="5673" idx="6"/>
                <a:endCxn id="5719" idx="1"/>
              </p:cNvCxnSpPr>
              <p:nvPr/>
            </p:nvCxnSpPr>
            <p:spPr>
              <a:xfrm>
                <a:off x="2381722" y="2396042"/>
                <a:ext cx="696600" cy="30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720" name="Google Shape;5720;p79"/>
              <p:cNvCxnSpPr>
                <a:stCxn id="5673" idx="6"/>
                <a:endCxn id="5721" idx="1"/>
              </p:cNvCxnSpPr>
              <p:nvPr/>
            </p:nvCxnSpPr>
            <p:spPr>
              <a:xfrm flipH="1" rot="10800000">
                <a:off x="2381722" y="2226842"/>
                <a:ext cx="696600" cy="169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722" name="Google Shape;5722;p79"/>
              <p:cNvCxnSpPr>
                <a:stCxn id="5673" idx="6"/>
                <a:endCxn id="5723" idx="1"/>
              </p:cNvCxnSpPr>
              <p:nvPr/>
            </p:nvCxnSpPr>
            <p:spPr>
              <a:xfrm>
                <a:off x="2381722" y="2396042"/>
                <a:ext cx="696600" cy="6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724" name="Google Shape;5724;p79"/>
              <p:cNvCxnSpPr>
                <a:stCxn id="5673" idx="6"/>
                <a:endCxn id="5725" idx="1"/>
              </p:cNvCxnSpPr>
              <p:nvPr/>
            </p:nvCxnSpPr>
            <p:spPr>
              <a:xfrm flipH="1" rot="10800000">
                <a:off x="2381722" y="1973942"/>
                <a:ext cx="656100" cy="422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726" name="Google Shape;5726;p79"/>
              <p:cNvCxnSpPr>
                <a:stCxn id="5673" idx="6"/>
                <a:endCxn id="5727" idx="1"/>
              </p:cNvCxnSpPr>
              <p:nvPr/>
            </p:nvCxnSpPr>
            <p:spPr>
              <a:xfrm flipH="1" rot="10800000">
                <a:off x="2381722" y="1698242"/>
                <a:ext cx="696600" cy="697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5727" name="Google Shape;5727;p79"/>
              <p:cNvSpPr/>
              <p:nvPr/>
            </p:nvSpPr>
            <p:spPr>
              <a:xfrm>
                <a:off x="3078442" y="1612204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5" name="Google Shape;5725;p79"/>
              <p:cNvSpPr/>
              <p:nvPr/>
            </p:nvSpPr>
            <p:spPr>
              <a:xfrm>
                <a:off x="3037797" y="1887961"/>
                <a:ext cx="336000" cy="171900"/>
              </a:xfrm>
              <a:prstGeom prst="rect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1" name="Google Shape;5721;p79"/>
              <p:cNvSpPr/>
              <p:nvPr/>
            </p:nvSpPr>
            <p:spPr>
              <a:xfrm>
                <a:off x="3078442" y="2140750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3" name="Google Shape;5723;p79"/>
              <p:cNvSpPr/>
              <p:nvPr/>
            </p:nvSpPr>
            <p:spPr>
              <a:xfrm>
                <a:off x="3078442" y="2375660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9" name="Google Shape;5719;p79"/>
              <p:cNvSpPr/>
              <p:nvPr/>
            </p:nvSpPr>
            <p:spPr>
              <a:xfrm>
                <a:off x="3078442" y="2610569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694" name="Google Shape;5694;p79"/>
            <p:cNvSpPr/>
            <p:nvPr/>
          </p:nvSpPr>
          <p:spPr>
            <a:xfrm>
              <a:off x="3959640" y="-26772"/>
              <a:ext cx="213809" cy="104494"/>
            </a:xfrm>
            <a:prstGeom prst="flowChartDecision">
              <a:avLst/>
            </a:prstGeom>
            <a:noFill/>
            <a:ln cap="flat" cmpd="sng" w="2857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28" name="Google Shape;5728;p79"/>
          <p:cNvGrpSpPr/>
          <p:nvPr/>
        </p:nvGrpSpPr>
        <p:grpSpPr>
          <a:xfrm>
            <a:off x="8347300" y="999801"/>
            <a:ext cx="503100" cy="668999"/>
            <a:chOff x="4772600" y="3091226"/>
            <a:chExt cx="503100" cy="668999"/>
          </a:xfrm>
        </p:grpSpPr>
        <p:pic>
          <p:nvPicPr>
            <p:cNvPr id="5729" name="Google Shape;5729;p7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00600" y="3091226"/>
              <a:ext cx="423500" cy="42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30" name="Google Shape;5730;p79"/>
            <p:cNvSpPr txBox="1"/>
            <p:nvPr/>
          </p:nvSpPr>
          <p:spPr>
            <a:xfrm>
              <a:off x="4772600" y="3437125"/>
              <a:ext cx="5031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/>
                <a:t>FFNN</a:t>
              </a:r>
              <a:endParaRPr sz="900"/>
            </a:p>
          </p:txBody>
        </p:sp>
      </p:grpSp>
      <p:grpSp>
        <p:nvGrpSpPr>
          <p:cNvPr id="5731" name="Google Shape;5731;p79"/>
          <p:cNvGrpSpPr/>
          <p:nvPr/>
        </p:nvGrpSpPr>
        <p:grpSpPr>
          <a:xfrm>
            <a:off x="4208366" y="1034517"/>
            <a:ext cx="747934" cy="498222"/>
            <a:chOff x="6687088" y="2967117"/>
            <a:chExt cx="1009629" cy="687487"/>
          </a:xfrm>
        </p:grpSpPr>
        <p:grpSp>
          <p:nvGrpSpPr>
            <p:cNvPr id="5732" name="Google Shape;5732;p79"/>
            <p:cNvGrpSpPr/>
            <p:nvPr/>
          </p:nvGrpSpPr>
          <p:grpSpPr>
            <a:xfrm>
              <a:off x="6687088" y="2967117"/>
              <a:ext cx="1002300" cy="317600"/>
              <a:chOff x="2193900" y="4331067"/>
              <a:chExt cx="1002300" cy="317600"/>
            </a:xfrm>
          </p:grpSpPr>
          <p:grpSp>
            <p:nvGrpSpPr>
              <p:cNvPr id="5733" name="Google Shape;5733;p79"/>
              <p:cNvGrpSpPr/>
              <p:nvPr/>
            </p:nvGrpSpPr>
            <p:grpSpPr>
              <a:xfrm>
                <a:off x="2345400" y="4331067"/>
                <a:ext cx="850800" cy="210000"/>
                <a:chOff x="863475" y="3440001"/>
                <a:chExt cx="850800" cy="210000"/>
              </a:xfrm>
            </p:grpSpPr>
            <p:sp>
              <p:nvSpPr>
                <p:cNvPr id="5734" name="Google Shape;5734;p79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5735" name="Google Shape;5735;p79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5736" name="Google Shape;5736;p79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5737" name="Google Shape;5737;p79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5738" name="Google Shape;5738;p79"/>
                    <p:cNvCxnSpPr>
                      <a:stCxn id="5737" idx="6"/>
                      <a:endCxn id="5739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5739" name="Google Shape;5739;p79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5740" name="Google Shape;5740;p79"/>
              <p:cNvGrpSpPr/>
              <p:nvPr/>
            </p:nvGrpSpPr>
            <p:grpSpPr>
              <a:xfrm>
                <a:off x="2269650" y="4384867"/>
                <a:ext cx="850800" cy="210000"/>
                <a:chOff x="863475" y="3440001"/>
                <a:chExt cx="850800" cy="210000"/>
              </a:xfrm>
            </p:grpSpPr>
            <p:sp>
              <p:nvSpPr>
                <p:cNvPr id="5741" name="Google Shape;5741;p79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5742" name="Google Shape;5742;p79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5743" name="Google Shape;5743;p79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5744" name="Google Shape;5744;p79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5745" name="Google Shape;5745;p79"/>
                    <p:cNvCxnSpPr>
                      <a:stCxn id="5744" idx="6"/>
                      <a:endCxn id="5746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5746" name="Google Shape;5746;p79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5747" name="Google Shape;5747;p79"/>
              <p:cNvGrpSpPr/>
              <p:nvPr/>
            </p:nvGrpSpPr>
            <p:grpSpPr>
              <a:xfrm>
                <a:off x="2193900" y="4438667"/>
                <a:ext cx="850800" cy="210000"/>
                <a:chOff x="863475" y="3440001"/>
                <a:chExt cx="850800" cy="210000"/>
              </a:xfrm>
            </p:grpSpPr>
            <p:sp>
              <p:nvSpPr>
                <p:cNvPr id="5748" name="Google Shape;5748;p79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5749" name="Google Shape;5749;p79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5750" name="Google Shape;5750;p79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5751" name="Google Shape;5751;p79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5752" name="Google Shape;5752;p79"/>
                    <p:cNvCxnSpPr>
                      <a:stCxn id="5751" idx="6"/>
                      <a:endCxn id="5753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5753" name="Google Shape;5753;p79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5754" name="Google Shape;5754;p79"/>
            <p:cNvSpPr txBox="1"/>
            <p:nvPr/>
          </p:nvSpPr>
          <p:spPr>
            <a:xfrm>
              <a:off x="6845917" y="3208504"/>
              <a:ext cx="850800" cy="4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/>
                <a:t>Triplets</a:t>
              </a:r>
              <a:endParaRPr sz="900"/>
            </a:p>
          </p:txBody>
        </p:sp>
      </p:grpSp>
      <p:pic>
        <p:nvPicPr>
          <p:cNvPr id="5755" name="Google Shape;5755;p79"/>
          <p:cNvPicPr preferRelativeResize="0"/>
          <p:nvPr/>
        </p:nvPicPr>
        <p:blipFill rotWithShape="1">
          <a:blip r:embed="rId6">
            <a:alphaModFix/>
          </a:blip>
          <a:srcRect b="0" l="0" r="58932" t="0"/>
          <a:stretch/>
        </p:blipFill>
        <p:spPr>
          <a:xfrm>
            <a:off x="4284650" y="3107462"/>
            <a:ext cx="563400" cy="5273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56" name="Google Shape;5756;p79"/>
          <p:cNvGrpSpPr/>
          <p:nvPr/>
        </p:nvGrpSpPr>
        <p:grpSpPr>
          <a:xfrm>
            <a:off x="96409" y="4165681"/>
            <a:ext cx="1150066" cy="936457"/>
            <a:chOff x="325009" y="3683593"/>
            <a:chExt cx="1150066" cy="936457"/>
          </a:xfrm>
        </p:grpSpPr>
        <p:grpSp>
          <p:nvGrpSpPr>
            <p:cNvPr id="5757" name="Google Shape;5757;p79"/>
            <p:cNvGrpSpPr/>
            <p:nvPr/>
          </p:nvGrpSpPr>
          <p:grpSpPr>
            <a:xfrm>
              <a:off x="325009" y="3683593"/>
              <a:ext cx="977391" cy="454538"/>
              <a:chOff x="6131147" y="2007588"/>
              <a:chExt cx="2026941" cy="863813"/>
            </a:xfrm>
          </p:grpSpPr>
          <p:sp>
            <p:nvSpPr>
              <p:cNvPr id="5758" name="Google Shape;5758;p79"/>
              <p:cNvSpPr/>
              <p:nvPr/>
            </p:nvSpPr>
            <p:spPr>
              <a:xfrm>
                <a:off x="6131147" y="2287762"/>
                <a:ext cx="328200" cy="328200"/>
              </a:xfrm>
              <a:prstGeom prst="ellipse">
                <a:avLst/>
              </a:prstGeom>
              <a:solidFill>
                <a:srgbClr val="C488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9" name="Google Shape;5759;p79"/>
              <p:cNvSpPr/>
              <p:nvPr/>
            </p:nvSpPr>
            <p:spPr>
              <a:xfrm>
                <a:off x="6963188" y="2007588"/>
                <a:ext cx="328200" cy="328200"/>
              </a:xfrm>
              <a:prstGeom prst="ellipse">
                <a:avLst/>
              </a:prstGeom>
              <a:solidFill>
                <a:srgbClr val="C488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0" name="Google Shape;5760;p79"/>
              <p:cNvSpPr/>
              <p:nvPr/>
            </p:nvSpPr>
            <p:spPr>
              <a:xfrm>
                <a:off x="6963188" y="2543200"/>
                <a:ext cx="328200" cy="328200"/>
              </a:xfrm>
              <a:prstGeom prst="ellipse">
                <a:avLst/>
              </a:prstGeom>
              <a:solidFill>
                <a:srgbClr val="C488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761" name="Google Shape;5761;p79"/>
              <p:cNvCxnSpPr>
                <a:stCxn id="5758" idx="6"/>
                <a:endCxn id="5759" idx="2"/>
              </p:cNvCxnSpPr>
              <p:nvPr/>
            </p:nvCxnSpPr>
            <p:spPr>
              <a:xfrm flipH="1" rot="10800000">
                <a:off x="6459347" y="2171662"/>
                <a:ext cx="503700" cy="280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762" name="Google Shape;5762;p79"/>
              <p:cNvCxnSpPr>
                <a:stCxn id="5758" idx="6"/>
                <a:endCxn id="5760" idx="2"/>
              </p:cNvCxnSpPr>
              <p:nvPr/>
            </p:nvCxnSpPr>
            <p:spPr>
              <a:xfrm>
                <a:off x="6459347" y="2451862"/>
                <a:ext cx="503700" cy="255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5763" name="Google Shape;5763;p79"/>
              <p:cNvSpPr/>
              <p:nvPr/>
            </p:nvSpPr>
            <p:spPr>
              <a:xfrm>
                <a:off x="7829887" y="2035548"/>
                <a:ext cx="328200" cy="223050"/>
              </a:xfrm>
              <a:prstGeom prst="flowChartPreparation">
                <a:avLst/>
              </a:prstGeom>
              <a:solidFill>
                <a:srgbClr val="3C78D8"/>
              </a:solidFill>
              <a:ln cap="flat" cmpd="sng" w="2857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764" name="Google Shape;5764;p79"/>
              <p:cNvCxnSpPr>
                <a:stCxn id="5759" idx="6"/>
                <a:endCxn id="5763" idx="0"/>
              </p:cNvCxnSpPr>
              <p:nvPr/>
            </p:nvCxnSpPr>
            <p:spPr>
              <a:xfrm flipH="1" rot="10800000">
                <a:off x="7291388" y="2035488"/>
                <a:ext cx="702600" cy="136200"/>
              </a:xfrm>
              <a:prstGeom prst="curvedConnector4">
                <a:avLst>
                  <a:gd fmla="val 38322" name="adj1"/>
                  <a:gd fmla="val 128045" name="adj2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765" name="Google Shape;5765;p79"/>
              <p:cNvCxnSpPr>
                <a:stCxn id="5759" idx="6"/>
                <a:endCxn id="5763" idx="2"/>
              </p:cNvCxnSpPr>
              <p:nvPr/>
            </p:nvCxnSpPr>
            <p:spPr>
              <a:xfrm>
                <a:off x="7291388" y="2171688"/>
                <a:ext cx="702600" cy="87000"/>
              </a:xfrm>
              <a:prstGeom prst="curvedConnector4">
                <a:avLst>
                  <a:gd fmla="val 38322" name="adj1"/>
                  <a:gd fmla="val 104648" name="adj2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5766" name="Google Shape;5766;p79"/>
              <p:cNvSpPr/>
              <p:nvPr/>
            </p:nvSpPr>
            <p:spPr>
              <a:xfrm>
                <a:off x="7829887" y="2645148"/>
                <a:ext cx="328200" cy="223050"/>
              </a:xfrm>
              <a:prstGeom prst="flowChartPreparation">
                <a:avLst/>
              </a:prstGeom>
              <a:solidFill>
                <a:srgbClr val="3C78D8"/>
              </a:solidFill>
              <a:ln cap="flat" cmpd="sng" w="2857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767" name="Google Shape;5767;p79"/>
              <p:cNvCxnSpPr>
                <a:stCxn id="5760" idx="6"/>
                <a:endCxn id="5766" idx="0"/>
              </p:cNvCxnSpPr>
              <p:nvPr/>
            </p:nvCxnSpPr>
            <p:spPr>
              <a:xfrm flipH="1" rot="10800000">
                <a:off x="7291388" y="2645200"/>
                <a:ext cx="702600" cy="62100"/>
              </a:xfrm>
              <a:prstGeom prst="curvedConnector4">
                <a:avLst>
                  <a:gd fmla="val 38322" name="adj1"/>
                  <a:gd fmla="val 213016" name="adj2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768" name="Google Shape;5768;p79"/>
              <p:cNvCxnSpPr>
                <a:stCxn id="5760" idx="6"/>
                <a:endCxn id="5766" idx="2"/>
              </p:cNvCxnSpPr>
              <p:nvPr/>
            </p:nvCxnSpPr>
            <p:spPr>
              <a:xfrm>
                <a:off x="7291388" y="2707300"/>
                <a:ext cx="702600" cy="160800"/>
              </a:xfrm>
              <a:prstGeom prst="curvedConnector4">
                <a:avLst>
                  <a:gd fmla="val 38322" name="adj1"/>
                  <a:gd fmla="val 121663" name="adj2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sp>
          <p:nvSpPr>
            <p:cNvPr id="5769" name="Google Shape;5769;p79"/>
            <p:cNvSpPr txBox="1"/>
            <p:nvPr/>
          </p:nvSpPr>
          <p:spPr>
            <a:xfrm>
              <a:off x="362675" y="4127450"/>
              <a:ext cx="1112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/>
                <a:t>TTP graph</a:t>
              </a:r>
              <a:endParaRPr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/>
                <a:t>(T1070.005)</a:t>
              </a:r>
              <a:endParaRPr sz="1000"/>
            </a:p>
          </p:txBody>
        </p:sp>
      </p:grpSp>
      <p:pic>
        <p:nvPicPr>
          <p:cNvPr id="5770" name="Google Shape;5770;p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15125" y="3127752"/>
            <a:ext cx="503100" cy="5030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71" name="Google Shape;5771;p79"/>
          <p:cNvCxnSpPr>
            <a:stCxn id="5755" idx="3"/>
            <a:endCxn id="5772" idx="1"/>
          </p:cNvCxnSpPr>
          <p:nvPr/>
        </p:nvCxnSpPr>
        <p:spPr>
          <a:xfrm>
            <a:off x="4848050" y="3371147"/>
            <a:ext cx="352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773" name="Google Shape;5773;p79"/>
          <p:cNvGrpSpPr/>
          <p:nvPr/>
        </p:nvGrpSpPr>
        <p:grpSpPr>
          <a:xfrm>
            <a:off x="6432025" y="3070175"/>
            <a:ext cx="711125" cy="618225"/>
            <a:chOff x="1526875" y="4128700"/>
            <a:chExt cx="711125" cy="618225"/>
          </a:xfrm>
        </p:grpSpPr>
        <p:sp>
          <p:nvSpPr>
            <p:cNvPr id="5774" name="Google Shape;5774;p79"/>
            <p:cNvSpPr txBox="1"/>
            <p:nvPr/>
          </p:nvSpPr>
          <p:spPr>
            <a:xfrm>
              <a:off x="1637100" y="4128700"/>
              <a:ext cx="600900" cy="492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selection</a:t>
              </a:r>
              <a:r>
                <a:rPr lang="zh-TW" sz="400">
                  <a:solidFill>
                    <a:srgbClr val="6AA84F"/>
                  </a:solidFill>
                </a:rPr>
                <a:t>:</a:t>
              </a:r>
              <a:endParaRPr sz="400">
                <a:solidFill>
                  <a:srgbClr val="6AA84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434343"/>
                  </a:solidFill>
                </a:rPr>
                <a:t>    - ZZZ: ^A.*B$</a:t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filter:</a:t>
              </a:r>
              <a:endParaRPr sz="400">
                <a:solidFill>
                  <a:srgbClr val="38761D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C9DAF8"/>
                  </a:solidFill>
                </a:rPr>
                <a:t>   </a:t>
              </a:r>
              <a:r>
                <a:rPr lang="zh-TW" sz="400">
                  <a:solidFill>
                    <a:srgbClr val="434343"/>
                  </a:solidFill>
                </a:rPr>
                <a:t> - XXX: ^(?=.*H)(?=.*I).*$</a:t>
              </a:r>
              <a:endParaRPr sz="400">
                <a:solidFill>
                  <a:srgbClr val="434343"/>
                </a:solidFill>
              </a:endParaRPr>
            </a:p>
          </p:txBody>
        </p:sp>
        <p:sp>
          <p:nvSpPr>
            <p:cNvPr id="5775" name="Google Shape;5775;p79"/>
            <p:cNvSpPr txBox="1"/>
            <p:nvPr/>
          </p:nvSpPr>
          <p:spPr>
            <a:xfrm>
              <a:off x="1593000" y="4182500"/>
              <a:ext cx="600900" cy="492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selection</a:t>
              </a:r>
              <a:r>
                <a:rPr lang="zh-TW" sz="400">
                  <a:solidFill>
                    <a:srgbClr val="6AA84F"/>
                  </a:solidFill>
                </a:rPr>
                <a:t>:</a:t>
              </a:r>
              <a:endParaRPr sz="400">
                <a:solidFill>
                  <a:srgbClr val="6AA84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434343"/>
                  </a:solidFill>
                </a:rPr>
                <a:t>    - ZZZ: ^A.*B$</a:t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filter:</a:t>
              </a:r>
              <a:endParaRPr sz="400">
                <a:solidFill>
                  <a:srgbClr val="38761D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C9DAF8"/>
                  </a:solidFill>
                </a:rPr>
                <a:t>   </a:t>
              </a:r>
              <a:r>
                <a:rPr lang="zh-TW" sz="400">
                  <a:solidFill>
                    <a:srgbClr val="434343"/>
                  </a:solidFill>
                </a:rPr>
                <a:t> - XXX: ^(?=.*H)(?=.*I).*$</a:t>
              </a:r>
              <a:endParaRPr sz="400">
                <a:solidFill>
                  <a:srgbClr val="434343"/>
                </a:solidFill>
              </a:endParaRPr>
            </a:p>
          </p:txBody>
        </p:sp>
        <p:sp>
          <p:nvSpPr>
            <p:cNvPr id="5776" name="Google Shape;5776;p79"/>
            <p:cNvSpPr txBox="1"/>
            <p:nvPr/>
          </p:nvSpPr>
          <p:spPr>
            <a:xfrm>
              <a:off x="1526875" y="4254325"/>
              <a:ext cx="600900" cy="492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selection</a:t>
              </a:r>
              <a:r>
                <a:rPr lang="zh-TW" sz="400">
                  <a:solidFill>
                    <a:srgbClr val="6AA84F"/>
                  </a:solidFill>
                </a:rPr>
                <a:t>:</a:t>
              </a:r>
              <a:endParaRPr sz="400">
                <a:solidFill>
                  <a:srgbClr val="6AA84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434343"/>
                  </a:solidFill>
                </a:rPr>
                <a:t>    - ZZZ: ^A.*B$</a:t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filter:</a:t>
              </a:r>
              <a:endParaRPr sz="400">
                <a:solidFill>
                  <a:srgbClr val="38761D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C9DAF8"/>
                  </a:solidFill>
                </a:rPr>
                <a:t>   </a:t>
              </a:r>
              <a:r>
                <a:rPr lang="zh-TW" sz="400">
                  <a:solidFill>
                    <a:srgbClr val="434343"/>
                  </a:solidFill>
                </a:rPr>
                <a:t> - XXX: ^(?=.*H)(?=.*I).*$</a:t>
              </a:r>
              <a:endParaRPr sz="400">
                <a:solidFill>
                  <a:srgbClr val="434343"/>
                </a:solidFill>
              </a:endParaRPr>
            </a:p>
          </p:txBody>
        </p:sp>
      </p:grpSp>
      <p:grpSp>
        <p:nvGrpSpPr>
          <p:cNvPr id="5777" name="Google Shape;5777;p79"/>
          <p:cNvGrpSpPr/>
          <p:nvPr/>
        </p:nvGrpSpPr>
        <p:grpSpPr>
          <a:xfrm>
            <a:off x="4210707" y="2309160"/>
            <a:ext cx="742548" cy="504858"/>
            <a:chOff x="6687088" y="2967117"/>
            <a:chExt cx="1003036" cy="621593"/>
          </a:xfrm>
        </p:grpSpPr>
        <p:grpSp>
          <p:nvGrpSpPr>
            <p:cNvPr id="5778" name="Google Shape;5778;p79"/>
            <p:cNvGrpSpPr/>
            <p:nvPr/>
          </p:nvGrpSpPr>
          <p:grpSpPr>
            <a:xfrm>
              <a:off x="6687088" y="2967117"/>
              <a:ext cx="1002300" cy="317600"/>
              <a:chOff x="2193900" y="4331067"/>
              <a:chExt cx="1002300" cy="317600"/>
            </a:xfrm>
          </p:grpSpPr>
          <p:grpSp>
            <p:nvGrpSpPr>
              <p:cNvPr id="5779" name="Google Shape;5779;p79"/>
              <p:cNvGrpSpPr/>
              <p:nvPr/>
            </p:nvGrpSpPr>
            <p:grpSpPr>
              <a:xfrm>
                <a:off x="2345400" y="4331067"/>
                <a:ext cx="850800" cy="210000"/>
                <a:chOff x="863475" y="3440001"/>
                <a:chExt cx="850800" cy="210000"/>
              </a:xfrm>
            </p:grpSpPr>
            <p:sp>
              <p:nvSpPr>
                <p:cNvPr id="5780" name="Google Shape;5780;p79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5781" name="Google Shape;5781;p79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5782" name="Google Shape;5782;p79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5783" name="Google Shape;5783;p79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5784" name="Google Shape;5784;p79"/>
                    <p:cNvCxnSpPr>
                      <a:stCxn id="5783" idx="6"/>
                      <a:endCxn id="5785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5785" name="Google Shape;5785;p79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5786" name="Google Shape;5786;p79"/>
              <p:cNvGrpSpPr/>
              <p:nvPr/>
            </p:nvGrpSpPr>
            <p:grpSpPr>
              <a:xfrm>
                <a:off x="2269650" y="4384867"/>
                <a:ext cx="850800" cy="210000"/>
                <a:chOff x="863475" y="3440001"/>
                <a:chExt cx="850800" cy="210000"/>
              </a:xfrm>
            </p:grpSpPr>
            <p:sp>
              <p:nvSpPr>
                <p:cNvPr id="5787" name="Google Shape;5787;p79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5788" name="Google Shape;5788;p79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5789" name="Google Shape;5789;p79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5790" name="Google Shape;5790;p79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5791" name="Google Shape;5791;p79"/>
                    <p:cNvCxnSpPr>
                      <a:stCxn id="5790" idx="6"/>
                      <a:endCxn id="5792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5792" name="Google Shape;5792;p79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5793" name="Google Shape;5793;p79"/>
              <p:cNvGrpSpPr/>
              <p:nvPr/>
            </p:nvGrpSpPr>
            <p:grpSpPr>
              <a:xfrm>
                <a:off x="2193900" y="4438667"/>
                <a:ext cx="850800" cy="210000"/>
                <a:chOff x="863475" y="3440001"/>
                <a:chExt cx="850800" cy="210000"/>
              </a:xfrm>
            </p:grpSpPr>
            <p:sp>
              <p:nvSpPr>
                <p:cNvPr id="5794" name="Google Shape;5794;p79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5795" name="Google Shape;5795;p79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5796" name="Google Shape;5796;p79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5797" name="Google Shape;5797;p79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5798" name="Google Shape;5798;p79"/>
                    <p:cNvCxnSpPr>
                      <a:stCxn id="5797" idx="6"/>
                      <a:endCxn id="5799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5799" name="Google Shape;5799;p79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5800" name="Google Shape;5800;p79"/>
            <p:cNvSpPr txBox="1"/>
            <p:nvPr/>
          </p:nvSpPr>
          <p:spPr>
            <a:xfrm>
              <a:off x="6729524" y="3190910"/>
              <a:ext cx="960600" cy="39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/>
                <a:t>Triplets</a:t>
              </a:r>
              <a:endParaRPr sz="900"/>
            </a:p>
          </p:txBody>
        </p:sp>
      </p:grpSp>
      <p:cxnSp>
        <p:nvCxnSpPr>
          <p:cNvPr id="5801" name="Google Shape;5801;p79"/>
          <p:cNvCxnSpPr/>
          <p:nvPr/>
        </p:nvCxnSpPr>
        <p:spPr>
          <a:xfrm>
            <a:off x="6071267" y="804279"/>
            <a:ext cx="353400" cy="46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02" name="Google Shape;5802;p79"/>
          <p:cNvCxnSpPr>
            <a:endCxn id="5803" idx="1"/>
          </p:cNvCxnSpPr>
          <p:nvPr/>
        </p:nvCxnSpPr>
        <p:spPr>
          <a:xfrm flipH="1" rot="10800000">
            <a:off x="7043942" y="803666"/>
            <a:ext cx="231600" cy="57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04" name="Google Shape;5804;p79"/>
          <p:cNvCxnSpPr>
            <a:endCxn id="5805" idx="2"/>
          </p:cNvCxnSpPr>
          <p:nvPr/>
        </p:nvCxnSpPr>
        <p:spPr>
          <a:xfrm rot="10800000">
            <a:off x="5903689" y="2797176"/>
            <a:ext cx="657900" cy="283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06" name="Google Shape;5806;p79"/>
          <p:cNvCxnSpPr>
            <a:endCxn id="5805" idx="1"/>
          </p:cNvCxnSpPr>
          <p:nvPr/>
        </p:nvCxnSpPr>
        <p:spPr>
          <a:xfrm flipH="1" rot="10800000">
            <a:off x="4847875" y="2473926"/>
            <a:ext cx="681900" cy="1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07" name="Google Shape;5807;p79"/>
          <p:cNvSpPr txBox="1"/>
          <p:nvPr/>
        </p:nvSpPr>
        <p:spPr>
          <a:xfrm>
            <a:off x="3966655" y="3550851"/>
            <a:ext cx="119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Sigma Rule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(Human readable)</a:t>
            </a:r>
            <a:endParaRPr sz="900"/>
          </a:p>
        </p:txBody>
      </p:sp>
      <p:sp>
        <p:nvSpPr>
          <p:cNvPr id="5808" name="Google Shape;5808;p79"/>
          <p:cNvSpPr txBox="1"/>
          <p:nvPr/>
        </p:nvSpPr>
        <p:spPr>
          <a:xfrm>
            <a:off x="6444300" y="3597318"/>
            <a:ext cx="136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Rule Database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(Machine readable)</a:t>
            </a:r>
            <a:endParaRPr sz="900"/>
          </a:p>
        </p:txBody>
      </p:sp>
      <p:sp>
        <p:nvSpPr>
          <p:cNvPr id="5809" name="Google Shape;5809;p79"/>
          <p:cNvSpPr txBox="1"/>
          <p:nvPr/>
        </p:nvSpPr>
        <p:spPr>
          <a:xfrm>
            <a:off x="2474977" y="4662528"/>
            <a:ext cx="149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Detected TTP Triplets</a:t>
            </a:r>
            <a:endParaRPr sz="1000"/>
          </a:p>
        </p:txBody>
      </p:sp>
      <p:grpSp>
        <p:nvGrpSpPr>
          <p:cNvPr id="5810" name="Google Shape;5810;p79"/>
          <p:cNvGrpSpPr/>
          <p:nvPr/>
        </p:nvGrpSpPr>
        <p:grpSpPr>
          <a:xfrm>
            <a:off x="2731531" y="3591875"/>
            <a:ext cx="834728" cy="1171377"/>
            <a:chOff x="3408381" y="3086475"/>
            <a:chExt cx="834728" cy="1171377"/>
          </a:xfrm>
        </p:grpSpPr>
        <p:grpSp>
          <p:nvGrpSpPr>
            <p:cNvPr id="5811" name="Google Shape;5811;p79"/>
            <p:cNvGrpSpPr/>
            <p:nvPr/>
          </p:nvGrpSpPr>
          <p:grpSpPr>
            <a:xfrm>
              <a:off x="3408381" y="3086475"/>
              <a:ext cx="598877" cy="775697"/>
              <a:chOff x="3821400" y="3292037"/>
              <a:chExt cx="913200" cy="1203938"/>
            </a:xfrm>
          </p:grpSpPr>
          <p:sp>
            <p:nvSpPr>
              <p:cNvPr id="5812" name="Google Shape;5812;p79"/>
              <p:cNvSpPr/>
              <p:nvPr/>
            </p:nvSpPr>
            <p:spPr>
              <a:xfrm>
                <a:off x="3821400" y="3427975"/>
                <a:ext cx="913200" cy="10680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813" name="Google Shape;5813;p79"/>
              <p:cNvGrpSpPr/>
              <p:nvPr/>
            </p:nvGrpSpPr>
            <p:grpSpPr>
              <a:xfrm>
                <a:off x="3913207" y="4314125"/>
                <a:ext cx="600968" cy="137411"/>
                <a:chOff x="6820145" y="2138427"/>
                <a:chExt cx="600968" cy="137411"/>
              </a:xfrm>
            </p:grpSpPr>
            <p:sp>
              <p:nvSpPr>
                <p:cNvPr id="5814" name="Google Shape;5814;p79"/>
                <p:cNvSpPr/>
                <p:nvPr/>
              </p:nvSpPr>
              <p:spPr>
                <a:xfrm>
                  <a:off x="7293913" y="2138427"/>
                  <a:ext cx="127200" cy="137400"/>
                </a:xfrm>
                <a:prstGeom prst="ellipse">
                  <a:avLst/>
                </a:prstGeom>
                <a:noFill/>
                <a:ln cap="flat" cmpd="sng" w="28575">
                  <a:solidFill>
                    <a:srgbClr val="C4889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5" name="Google Shape;5815;p79"/>
                <p:cNvSpPr/>
                <p:nvPr/>
              </p:nvSpPr>
              <p:spPr>
                <a:xfrm>
                  <a:off x="6820145" y="2138438"/>
                  <a:ext cx="127200" cy="137400"/>
                </a:xfrm>
                <a:prstGeom prst="ellipse">
                  <a:avLst/>
                </a:prstGeom>
                <a:noFill/>
                <a:ln cap="flat" cmpd="sng" w="28575">
                  <a:solidFill>
                    <a:srgbClr val="C4889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5816" name="Google Shape;5816;p79"/>
                <p:cNvCxnSpPr>
                  <a:stCxn id="5815" idx="6"/>
                  <a:endCxn id="5814" idx="2"/>
                </p:cNvCxnSpPr>
                <p:nvPr/>
              </p:nvCxnSpPr>
              <p:spPr>
                <a:xfrm>
                  <a:off x="6947345" y="2207138"/>
                  <a:ext cx="346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</p:grpSp>
          <p:grpSp>
            <p:nvGrpSpPr>
              <p:cNvPr id="5817" name="Google Shape;5817;p79"/>
              <p:cNvGrpSpPr/>
              <p:nvPr/>
            </p:nvGrpSpPr>
            <p:grpSpPr>
              <a:xfrm>
                <a:off x="3911992" y="3618663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5818" name="Google Shape;5818;p79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5819" name="Google Shape;5819;p79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820" name="Google Shape;5820;p79"/>
                  <p:cNvCxnSpPr>
                    <a:stCxn id="5819" idx="6"/>
                    <a:endCxn id="5821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5821" name="Google Shape;5821;p79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22" name="Google Shape;5822;p79"/>
              <p:cNvGrpSpPr/>
              <p:nvPr/>
            </p:nvGrpSpPr>
            <p:grpSpPr>
              <a:xfrm>
                <a:off x="3911992" y="3847263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5823" name="Google Shape;5823;p79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5824" name="Google Shape;5824;p79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825" name="Google Shape;5825;p79"/>
                  <p:cNvCxnSpPr>
                    <a:stCxn id="5824" idx="6"/>
                    <a:endCxn id="5826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5826" name="Google Shape;5826;p79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27" name="Google Shape;5827;p79"/>
              <p:cNvGrpSpPr/>
              <p:nvPr/>
            </p:nvGrpSpPr>
            <p:grpSpPr>
              <a:xfrm>
                <a:off x="3911992" y="4075863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5828" name="Google Shape;5828;p79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5829" name="Google Shape;5829;p79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830" name="Google Shape;5830;p79"/>
                  <p:cNvCxnSpPr>
                    <a:stCxn id="5829" idx="6"/>
                    <a:endCxn id="5831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5831" name="Google Shape;5831;p79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832" name="Google Shape;5832;p79"/>
              <p:cNvSpPr txBox="1"/>
              <p:nvPr/>
            </p:nvSpPr>
            <p:spPr>
              <a:xfrm>
                <a:off x="3972771" y="3292037"/>
                <a:ext cx="645900" cy="42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600">
                    <a:solidFill>
                      <a:srgbClr val="1155CC"/>
                    </a:solidFill>
                  </a:rPr>
                  <a:t>Benign</a:t>
                </a:r>
                <a:endParaRPr sz="600">
                  <a:solidFill>
                    <a:srgbClr val="1155CC"/>
                  </a:solidFill>
                </a:endParaRPr>
              </a:p>
            </p:txBody>
          </p:sp>
        </p:grpSp>
        <p:grpSp>
          <p:nvGrpSpPr>
            <p:cNvPr id="5833" name="Google Shape;5833;p79"/>
            <p:cNvGrpSpPr/>
            <p:nvPr/>
          </p:nvGrpSpPr>
          <p:grpSpPr>
            <a:xfrm>
              <a:off x="3481879" y="3209575"/>
              <a:ext cx="761229" cy="1048277"/>
              <a:chOff x="398292" y="2323137"/>
              <a:chExt cx="761229" cy="1048277"/>
            </a:xfrm>
          </p:grpSpPr>
          <p:grpSp>
            <p:nvGrpSpPr>
              <p:cNvPr id="5834" name="Google Shape;5834;p79"/>
              <p:cNvGrpSpPr/>
              <p:nvPr/>
            </p:nvGrpSpPr>
            <p:grpSpPr>
              <a:xfrm>
                <a:off x="398292" y="2323137"/>
                <a:ext cx="598842" cy="822164"/>
                <a:chOff x="4717000" y="3632044"/>
                <a:chExt cx="846300" cy="1195006"/>
              </a:xfrm>
            </p:grpSpPr>
            <p:sp>
              <p:nvSpPr>
                <p:cNvPr id="5835" name="Google Shape;5835;p79"/>
                <p:cNvSpPr/>
                <p:nvPr/>
              </p:nvSpPr>
              <p:spPr>
                <a:xfrm>
                  <a:off x="4717000" y="3715550"/>
                  <a:ext cx="846300" cy="11115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rgbClr val="CC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5836" name="Google Shape;5836;p79"/>
                <p:cNvGrpSpPr/>
                <p:nvPr/>
              </p:nvGrpSpPr>
              <p:grpSpPr>
                <a:xfrm>
                  <a:off x="4801569" y="3908936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5837" name="Google Shape;5837;p79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38" name="Google Shape;5838;p79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839" name="Google Shape;5839;p79"/>
                  <p:cNvCxnSpPr>
                    <a:stCxn id="5838" idx="6"/>
                    <a:endCxn id="5837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5840" name="Google Shape;5840;p79"/>
                <p:cNvGrpSpPr/>
                <p:nvPr/>
              </p:nvGrpSpPr>
              <p:grpSpPr>
                <a:xfrm>
                  <a:off x="4801569" y="4028604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5841" name="Google Shape;5841;p79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42" name="Google Shape;5842;p79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843" name="Google Shape;5843;p79"/>
                  <p:cNvCxnSpPr>
                    <a:stCxn id="5842" idx="6"/>
                    <a:endCxn id="5841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5844" name="Google Shape;5844;p79"/>
                <p:cNvGrpSpPr/>
                <p:nvPr/>
              </p:nvGrpSpPr>
              <p:grpSpPr>
                <a:xfrm>
                  <a:off x="4804682" y="41810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5845" name="Google Shape;5845;p79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846" name="Google Shape;5846;p79"/>
                  <p:cNvCxnSpPr>
                    <a:stCxn id="5845" idx="6"/>
                    <a:endCxn id="5847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5847" name="Google Shape;5847;p79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5848" name="Google Shape;5848;p79"/>
                <p:cNvGrpSpPr/>
                <p:nvPr/>
              </p:nvGrpSpPr>
              <p:grpSpPr>
                <a:xfrm>
                  <a:off x="4804682" y="43334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5849" name="Google Shape;5849;p79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850" name="Google Shape;5850;p79"/>
                  <p:cNvCxnSpPr>
                    <a:stCxn id="5849" idx="6"/>
                    <a:endCxn id="5851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5851" name="Google Shape;5851;p79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5852" name="Google Shape;5852;p79"/>
                <p:cNvGrpSpPr/>
                <p:nvPr/>
              </p:nvGrpSpPr>
              <p:grpSpPr>
                <a:xfrm>
                  <a:off x="4804682" y="44858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5853" name="Google Shape;5853;p79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854" name="Google Shape;5854;p79"/>
                  <p:cNvCxnSpPr>
                    <a:stCxn id="5853" idx="6"/>
                    <a:endCxn id="5855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5855" name="Google Shape;5855;p79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5856" name="Google Shape;5856;p79"/>
                <p:cNvGrpSpPr/>
                <p:nvPr/>
              </p:nvGrpSpPr>
              <p:grpSpPr>
                <a:xfrm>
                  <a:off x="4804682" y="46382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5857" name="Google Shape;5857;p79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858" name="Google Shape;5858;p79"/>
                  <p:cNvCxnSpPr>
                    <a:stCxn id="5857" idx="6"/>
                    <a:endCxn id="5859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5859" name="Google Shape;5859;p79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860" name="Google Shape;5860;p79"/>
                <p:cNvSpPr txBox="1"/>
                <p:nvPr/>
              </p:nvSpPr>
              <p:spPr>
                <a:xfrm>
                  <a:off x="4852293" y="3632044"/>
                  <a:ext cx="598500" cy="402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600">
                      <a:solidFill>
                        <a:srgbClr val="FF0000"/>
                      </a:solidFill>
                    </a:rPr>
                    <a:t>T1111</a:t>
                  </a:r>
                  <a:endParaRPr sz="60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5861" name="Google Shape;5861;p79"/>
              <p:cNvGrpSpPr/>
              <p:nvPr/>
            </p:nvGrpSpPr>
            <p:grpSpPr>
              <a:xfrm>
                <a:off x="461066" y="2435737"/>
                <a:ext cx="598842" cy="822164"/>
                <a:chOff x="4717000" y="3632044"/>
                <a:chExt cx="846300" cy="1195006"/>
              </a:xfrm>
            </p:grpSpPr>
            <p:sp>
              <p:nvSpPr>
                <p:cNvPr id="5862" name="Google Shape;5862;p79"/>
                <p:cNvSpPr/>
                <p:nvPr/>
              </p:nvSpPr>
              <p:spPr>
                <a:xfrm>
                  <a:off x="4717000" y="3715550"/>
                  <a:ext cx="846300" cy="11115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rgbClr val="CC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5863" name="Google Shape;5863;p79"/>
                <p:cNvGrpSpPr/>
                <p:nvPr/>
              </p:nvGrpSpPr>
              <p:grpSpPr>
                <a:xfrm>
                  <a:off x="4801569" y="3908936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5864" name="Google Shape;5864;p79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65" name="Google Shape;5865;p79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866" name="Google Shape;5866;p79"/>
                  <p:cNvCxnSpPr>
                    <a:stCxn id="5865" idx="6"/>
                    <a:endCxn id="5864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5867" name="Google Shape;5867;p79"/>
                <p:cNvGrpSpPr/>
                <p:nvPr/>
              </p:nvGrpSpPr>
              <p:grpSpPr>
                <a:xfrm>
                  <a:off x="4801569" y="4028604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5868" name="Google Shape;5868;p79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69" name="Google Shape;5869;p79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870" name="Google Shape;5870;p79"/>
                  <p:cNvCxnSpPr>
                    <a:stCxn id="5869" idx="6"/>
                    <a:endCxn id="5868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5871" name="Google Shape;5871;p79"/>
                <p:cNvGrpSpPr/>
                <p:nvPr/>
              </p:nvGrpSpPr>
              <p:grpSpPr>
                <a:xfrm>
                  <a:off x="4804682" y="41810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5872" name="Google Shape;5872;p79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873" name="Google Shape;5873;p79"/>
                  <p:cNvCxnSpPr>
                    <a:stCxn id="5872" idx="6"/>
                    <a:endCxn id="5874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5874" name="Google Shape;5874;p79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5875" name="Google Shape;5875;p79"/>
                <p:cNvGrpSpPr/>
                <p:nvPr/>
              </p:nvGrpSpPr>
              <p:grpSpPr>
                <a:xfrm>
                  <a:off x="4804682" y="43334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5876" name="Google Shape;5876;p79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877" name="Google Shape;5877;p79"/>
                  <p:cNvCxnSpPr>
                    <a:stCxn id="5876" idx="6"/>
                    <a:endCxn id="5878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5878" name="Google Shape;5878;p79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5879" name="Google Shape;5879;p79"/>
                <p:cNvGrpSpPr/>
                <p:nvPr/>
              </p:nvGrpSpPr>
              <p:grpSpPr>
                <a:xfrm>
                  <a:off x="4804682" y="44858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5880" name="Google Shape;5880;p79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881" name="Google Shape;5881;p79"/>
                  <p:cNvCxnSpPr>
                    <a:stCxn id="5880" idx="6"/>
                    <a:endCxn id="5882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5882" name="Google Shape;5882;p79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5883" name="Google Shape;5883;p79"/>
                <p:cNvGrpSpPr/>
                <p:nvPr/>
              </p:nvGrpSpPr>
              <p:grpSpPr>
                <a:xfrm>
                  <a:off x="4804682" y="46382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5884" name="Google Shape;5884;p79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885" name="Google Shape;5885;p79"/>
                  <p:cNvCxnSpPr>
                    <a:stCxn id="5884" idx="6"/>
                    <a:endCxn id="5886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5886" name="Google Shape;5886;p79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887" name="Google Shape;5887;p79"/>
                <p:cNvSpPr txBox="1"/>
                <p:nvPr/>
              </p:nvSpPr>
              <p:spPr>
                <a:xfrm>
                  <a:off x="4852293" y="3632044"/>
                  <a:ext cx="598500" cy="402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600">
                      <a:solidFill>
                        <a:srgbClr val="FF0000"/>
                      </a:solidFill>
                    </a:rPr>
                    <a:t>T2222</a:t>
                  </a:r>
                  <a:endParaRPr sz="60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5888" name="Google Shape;5888;p79"/>
              <p:cNvGrpSpPr/>
              <p:nvPr/>
            </p:nvGrpSpPr>
            <p:grpSpPr>
              <a:xfrm>
                <a:off x="560679" y="2549254"/>
                <a:ext cx="598842" cy="822160"/>
                <a:chOff x="4717000" y="3632050"/>
                <a:chExt cx="846300" cy="1195000"/>
              </a:xfrm>
            </p:grpSpPr>
            <p:sp>
              <p:nvSpPr>
                <p:cNvPr id="5889" name="Google Shape;5889;p79"/>
                <p:cNvSpPr/>
                <p:nvPr/>
              </p:nvSpPr>
              <p:spPr>
                <a:xfrm>
                  <a:off x="4717000" y="3715550"/>
                  <a:ext cx="846300" cy="11115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rgbClr val="CC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5890" name="Google Shape;5890;p79"/>
                <p:cNvGrpSpPr/>
                <p:nvPr/>
              </p:nvGrpSpPr>
              <p:grpSpPr>
                <a:xfrm>
                  <a:off x="4801569" y="3908936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5891" name="Google Shape;5891;p79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92" name="Google Shape;5892;p79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893" name="Google Shape;5893;p79"/>
                  <p:cNvCxnSpPr>
                    <a:stCxn id="5892" idx="6"/>
                    <a:endCxn id="5891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5894" name="Google Shape;5894;p79"/>
                <p:cNvGrpSpPr/>
                <p:nvPr/>
              </p:nvGrpSpPr>
              <p:grpSpPr>
                <a:xfrm>
                  <a:off x="4801569" y="4028604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5895" name="Google Shape;5895;p79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96" name="Google Shape;5896;p79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897" name="Google Shape;5897;p79"/>
                  <p:cNvCxnSpPr>
                    <a:stCxn id="5896" idx="6"/>
                    <a:endCxn id="5895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5898" name="Google Shape;5898;p79"/>
                <p:cNvGrpSpPr/>
                <p:nvPr/>
              </p:nvGrpSpPr>
              <p:grpSpPr>
                <a:xfrm>
                  <a:off x="4804682" y="41810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5899" name="Google Shape;5899;p79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900" name="Google Shape;5900;p79"/>
                  <p:cNvCxnSpPr>
                    <a:stCxn id="5899" idx="6"/>
                    <a:endCxn id="5901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5901" name="Google Shape;5901;p79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5902" name="Google Shape;5902;p79"/>
                <p:cNvGrpSpPr/>
                <p:nvPr/>
              </p:nvGrpSpPr>
              <p:grpSpPr>
                <a:xfrm>
                  <a:off x="4804682" y="43334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5903" name="Google Shape;5903;p79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904" name="Google Shape;5904;p79"/>
                  <p:cNvCxnSpPr>
                    <a:stCxn id="5903" idx="6"/>
                    <a:endCxn id="5905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5905" name="Google Shape;5905;p79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5906" name="Google Shape;5906;p79"/>
                <p:cNvGrpSpPr/>
                <p:nvPr/>
              </p:nvGrpSpPr>
              <p:grpSpPr>
                <a:xfrm>
                  <a:off x="4804682" y="44858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5907" name="Google Shape;5907;p79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908" name="Google Shape;5908;p79"/>
                  <p:cNvCxnSpPr>
                    <a:stCxn id="5907" idx="6"/>
                    <a:endCxn id="5909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5909" name="Google Shape;5909;p79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5910" name="Google Shape;5910;p79"/>
                <p:cNvGrpSpPr/>
                <p:nvPr/>
              </p:nvGrpSpPr>
              <p:grpSpPr>
                <a:xfrm>
                  <a:off x="4804682" y="46382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5911" name="Google Shape;5911;p79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912" name="Google Shape;5912;p79"/>
                  <p:cNvCxnSpPr>
                    <a:stCxn id="5911" idx="6"/>
                    <a:endCxn id="5913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5913" name="Google Shape;5913;p79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914" name="Google Shape;5914;p79"/>
                <p:cNvSpPr txBox="1"/>
                <p:nvPr/>
              </p:nvSpPr>
              <p:spPr>
                <a:xfrm>
                  <a:off x="4744600" y="3632050"/>
                  <a:ext cx="785700" cy="402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600">
                      <a:solidFill>
                        <a:srgbClr val="FF0000"/>
                      </a:solidFill>
                    </a:rPr>
                    <a:t>T1070.005</a:t>
                  </a:r>
                  <a:endParaRPr sz="600">
                    <a:solidFill>
                      <a:srgbClr val="FF0000"/>
                    </a:solidFill>
                  </a:endParaRPr>
                </a:p>
              </p:txBody>
            </p:sp>
          </p:grpSp>
        </p:grpSp>
      </p:grpSp>
      <p:cxnSp>
        <p:nvCxnSpPr>
          <p:cNvPr id="5915" name="Google Shape;5915;p79"/>
          <p:cNvCxnSpPr>
            <a:stCxn id="5668" idx="3"/>
            <a:endCxn id="5916" idx="1"/>
          </p:cNvCxnSpPr>
          <p:nvPr/>
        </p:nvCxnSpPr>
        <p:spPr>
          <a:xfrm>
            <a:off x="997124" y="1574098"/>
            <a:ext cx="228300" cy="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17" name="Google Shape;5917;p79"/>
          <p:cNvCxnSpPr>
            <a:stCxn id="5916" idx="3"/>
          </p:cNvCxnSpPr>
          <p:nvPr/>
        </p:nvCxnSpPr>
        <p:spPr>
          <a:xfrm>
            <a:off x="1990837" y="1574642"/>
            <a:ext cx="384900" cy="11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18" name="Google Shape;5918;p79"/>
          <p:cNvCxnSpPr>
            <a:endCxn id="5751" idx="2"/>
          </p:cNvCxnSpPr>
          <p:nvPr/>
        </p:nvCxnSpPr>
        <p:spPr>
          <a:xfrm flipH="1" rot="10800000">
            <a:off x="3372453" y="1174193"/>
            <a:ext cx="880800" cy="353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19" name="Google Shape;5919;p79"/>
          <p:cNvCxnSpPr>
            <a:endCxn id="5800" idx="1"/>
          </p:cNvCxnSpPr>
          <p:nvPr/>
        </p:nvCxnSpPr>
        <p:spPr>
          <a:xfrm>
            <a:off x="3385922" y="1523272"/>
            <a:ext cx="856200" cy="1129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20" name="Google Shape;5920;p79"/>
          <p:cNvCxnSpPr>
            <a:stCxn id="5729" idx="3"/>
            <a:endCxn id="5889" idx="3"/>
          </p:cNvCxnSpPr>
          <p:nvPr/>
        </p:nvCxnSpPr>
        <p:spPr>
          <a:xfrm flipH="1">
            <a:off x="3566200" y="1211551"/>
            <a:ext cx="5232600" cy="3169200"/>
          </a:xfrm>
          <a:prstGeom prst="bentConnector3">
            <a:avLst>
              <a:gd fmla="val -4551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21" name="Google Shape;5921;p79"/>
          <p:cNvCxnSpPr>
            <a:stCxn id="5922" idx="3"/>
            <a:endCxn id="5889" idx="3"/>
          </p:cNvCxnSpPr>
          <p:nvPr/>
        </p:nvCxnSpPr>
        <p:spPr>
          <a:xfrm flipH="1">
            <a:off x="3566374" y="2506811"/>
            <a:ext cx="5189700" cy="1874100"/>
          </a:xfrm>
          <a:prstGeom prst="bentConnector3">
            <a:avLst>
              <a:gd fmla="val -4588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23" name="Google Shape;5923;p79"/>
          <p:cNvCxnSpPr>
            <a:endCxn id="5924" idx="3"/>
          </p:cNvCxnSpPr>
          <p:nvPr/>
        </p:nvCxnSpPr>
        <p:spPr>
          <a:xfrm rot="10800000">
            <a:off x="2303725" y="4417409"/>
            <a:ext cx="4050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25" name="Google Shape;5925;p79"/>
          <p:cNvCxnSpPr/>
          <p:nvPr/>
        </p:nvCxnSpPr>
        <p:spPr>
          <a:xfrm rot="10800000">
            <a:off x="1122025" y="4425613"/>
            <a:ext cx="328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26" name="Google Shape;5926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5927" name="Google Shape;5927;p79"/>
          <p:cNvGrpSpPr/>
          <p:nvPr/>
        </p:nvGrpSpPr>
        <p:grpSpPr>
          <a:xfrm>
            <a:off x="1151588" y="1267442"/>
            <a:ext cx="913200" cy="646500"/>
            <a:chOff x="1279850" y="1289550"/>
            <a:chExt cx="913200" cy="646500"/>
          </a:xfrm>
        </p:grpSpPr>
        <p:sp>
          <p:nvSpPr>
            <p:cNvPr id="5916" name="Google Shape;5916;p79"/>
            <p:cNvSpPr/>
            <p:nvPr/>
          </p:nvSpPr>
          <p:spPr>
            <a:xfrm>
              <a:off x="1353800" y="1310400"/>
              <a:ext cx="765300" cy="5727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5928" name="Google Shape;5928;p79"/>
            <p:cNvSpPr txBox="1"/>
            <p:nvPr/>
          </p:nvSpPr>
          <p:spPr>
            <a:xfrm>
              <a:off x="1279850" y="1289550"/>
              <a:ext cx="913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>
                  <a:solidFill>
                    <a:schemeClr val="dk1"/>
                  </a:solidFill>
                </a:rPr>
                <a:t>Provenance Graph Building </a:t>
              </a:r>
              <a:endParaRPr/>
            </a:p>
          </p:txBody>
        </p:sp>
      </p:grpSp>
      <p:cxnSp>
        <p:nvCxnSpPr>
          <p:cNvPr id="5929" name="Google Shape;5929;p79"/>
          <p:cNvCxnSpPr>
            <a:stCxn id="5734" idx="3"/>
            <a:endCxn id="5930" idx="1"/>
          </p:cNvCxnSpPr>
          <p:nvPr/>
        </p:nvCxnSpPr>
        <p:spPr>
          <a:xfrm flipH="1" rot="10800000">
            <a:off x="4950870" y="804310"/>
            <a:ext cx="362100" cy="306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931" name="Google Shape;5931;p79"/>
          <p:cNvGrpSpPr/>
          <p:nvPr/>
        </p:nvGrpSpPr>
        <p:grpSpPr>
          <a:xfrm>
            <a:off x="5294342" y="481025"/>
            <a:ext cx="853134" cy="646500"/>
            <a:chOff x="749850" y="2342404"/>
            <a:chExt cx="853134" cy="646500"/>
          </a:xfrm>
        </p:grpSpPr>
        <p:sp>
          <p:nvSpPr>
            <p:cNvPr id="5932" name="Google Shape;5932;p79"/>
            <p:cNvSpPr/>
            <p:nvPr/>
          </p:nvSpPr>
          <p:spPr>
            <a:xfrm>
              <a:off x="749850" y="2378695"/>
              <a:ext cx="834600" cy="5727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5930" name="Google Shape;5930;p79"/>
            <p:cNvSpPr txBox="1"/>
            <p:nvPr/>
          </p:nvSpPr>
          <p:spPr>
            <a:xfrm>
              <a:off x="768384" y="2342404"/>
              <a:ext cx="8346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Triplet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Sementic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Inference</a:t>
              </a:r>
              <a:endParaRPr b="1" sz="1000"/>
            </a:p>
          </p:txBody>
        </p:sp>
      </p:grpSp>
      <p:grpSp>
        <p:nvGrpSpPr>
          <p:cNvPr id="5933" name="Google Shape;5933;p79"/>
          <p:cNvGrpSpPr/>
          <p:nvPr/>
        </p:nvGrpSpPr>
        <p:grpSpPr>
          <a:xfrm>
            <a:off x="6347643" y="1128121"/>
            <a:ext cx="977398" cy="557645"/>
            <a:chOff x="5454450" y="2942454"/>
            <a:chExt cx="1185300" cy="706596"/>
          </a:xfrm>
        </p:grpSpPr>
        <p:grpSp>
          <p:nvGrpSpPr>
            <p:cNvPr id="5934" name="Google Shape;5934;p79"/>
            <p:cNvGrpSpPr/>
            <p:nvPr/>
          </p:nvGrpSpPr>
          <p:grpSpPr>
            <a:xfrm>
              <a:off x="5500609" y="2942454"/>
              <a:ext cx="978541" cy="366924"/>
              <a:chOff x="677559" y="3831117"/>
              <a:chExt cx="978541" cy="366924"/>
            </a:xfrm>
          </p:grpSpPr>
          <p:grpSp>
            <p:nvGrpSpPr>
              <p:cNvPr id="5935" name="Google Shape;5935;p79"/>
              <p:cNvGrpSpPr/>
              <p:nvPr/>
            </p:nvGrpSpPr>
            <p:grpSpPr>
              <a:xfrm>
                <a:off x="805300" y="3831117"/>
                <a:ext cx="850800" cy="210000"/>
                <a:chOff x="805300" y="3831117"/>
                <a:chExt cx="850800" cy="210000"/>
              </a:xfrm>
            </p:grpSpPr>
            <p:sp>
              <p:nvSpPr>
                <p:cNvPr id="5936" name="Google Shape;5936;p79"/>
                <p:cNvSpPr/>
                <p:nvPr/>
              </p:nvSpPr>
              <p:spPr>
                <a:xfrm>
                  <a:off x="805300" y="3831117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5937" name="Google Shape;5937;p79"/>
                <p:cNvGrpSpPr/>
                <p:nvPr/>
              </p:nvGrpSpPr>
              <p:grpSpPr>
                <a:xfrm>
                  <a:off x="858965" y="3880368"/>
                  <a:ext cx="743450" cy="111507"/>
                  <a:chOff x="1649737" y="4444871"/>
                  <a:chExt cx="743450" cy="111507"/>
                </a:xfrm>
              </p:grpSpPr>
              <p:sp>
                <p:nvSpPr>
                  <p:cNvPr id="5938" name="Google Shape;5938;p79"/>
                  <p:cNvSpPr/>
                  <p:nvPr/>
                </p:nvSpPr>
                <p:spPr>
                  <a:xfrm rot="-5400000">
                    <a:off x="16384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39" name="Google Shape;5939;p79"/>
                  <p:cNvSpPr/>
                  <p:nvPr/>
                </p:nvSpPr>
                <p:spPr>
                  <a:xfrm rot="-5400000">
                    <a:off x="17146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40" name="Google Shape;5940;p79"/>
                  <p:cNvSpPr/>
                  <p:nvPr/>
                </p:nvSpPr>
                <p:spPr>
                  <a:xfrm rot="-5400000">
                    <a:off x="17908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41" name="Google Shape;5941;p79"/>
                  <p:cNvSpPr/>
                  <p:nvPr/>
                </p:nvSpPr>
                <p:spPr>
                  <a:xfrm rot="-5400000">
                    <a:off x="1880566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42" name="Google Shape;5942;p79"/>
                  <p:cNvSpPr/>
                  <p:nvPr/>
                </p:nvSpPr>
                <p:spPr>
                  <a:xfrm rot="-5400000">
                    <a:off x="19649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43" name="Google Shape;5943;p79"/>
                  <p:cNvSpPr/>
                  <p:nvPr/>
                </p:nvSpPr>
                <p:spPr>
                  <a:xfrm rot="-5400000">
                    <a:off x="20411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44" name="Google Shape;5944;p79"/>
                  <p:cNvSpPr/>
                  <p:nvPr/>
                </p:nvSpPr>
                <p:spPr>
                  <a:xfrm rot="-5400000">
                    <a:off x="2133121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45" name="Google Shape;5945;p79"/>
                  <p:cNvSpPr/>
                  <p:nvPr/>
                </p:nvSpPr>
                <p:spPr>
                  <a:xfrm rot="-5400000">
                    <a:off x="22175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46" name="Google Shape;5946;p79"/>
                  <p:cNvSpPr/>
                  <p:nvPr/>
                </p:nvSpPr>
                <p:spPr>
                  <a:xfrm rot="-5400000">
                    <a:off x="22937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5947" name="Google Shape;5947;p79"/>
              <p:cNvGrpSpPr/>
              <p:nvPr/>
            </p:nvGrpSpPr>
            <p:grpSpPr>
              <a:xfrm>
                <a:off x="735875" y="3901367"/>
                <a:ext cx="850800" cy="210000"/>
                <a:chOff x="805300" y="3831117"/>
                <a:chExt cx="850800" cy="210000"/>
              </a:xfrm>
            </p:grpSpPr>
            <p:sp>
              <p:nvSpPr>
                <p:cNvPr id="5948" name="Google Shape;5948;p79"/>
                <p:cNvSpPr/>
                <p:nvPr/>
              </p:nvSpPr>
              <p:spPr>
                <a:xfrm>
                  <a:off x="805300" y="3831117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5949" name="Google Shape;5949;p79"/>
                <p:cNvGrpSpPr/>
                <p:nvPr/>
              </p:nvGrpSpPr>
              <p:grpSpPr>
                <a:xfrm>
                  <a:off x="858965" y="3880368"/>
                  <a:ext cx="743450" cy="111507"/>
                  <a:chOff x="1649737" y="4444871"/>
                  <a:chExt cx="743450" cy="111507"/>
                </a:xfrm>
              </p:grpSpPr>
              <p:sp>
                <p:nvSpPr>
                  <p:cNvPr id="5950" name="Google Shape;5950;p79"/>
                  <p:cNvSpPr/>
                  <p:nvPr/>
                </p:nvSpPr>
                <p:spPr>
                  <a:xfrm rot="-5400000">
                    <a:off x="16384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51" name="Google Shape;5951;p79"/>
                  <p:cNvSpPr/>
                  <p:nvPr/>
                </p:nvSpPr>
                <p:spPr>
                  <a:xfrm rot="-5400000">
                    <a:off x="17146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52" name="Google Shape;5952;p79"/>
                  <p:cNvSpPr/>
                  <p:nvPr/>
                </p:nvSpPr>
                <p:spPr>
                  <a:xfrm rot="-5400000">
                    <a:off x="17908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53" name="Google Shape;5953;p79"/>
                  <p:cNvSpPr/>
                  <p:nvPr/>
                </p:nvSpPr>
                <p:spPr>
                  <a:xfrm rot="-5400000">
                    <a:off x="1880566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54" name="Google Shape;5954;p79"/>
                  <p:cNvSpPr/>
                  <p:nvPr/>
                </p:nvSpPr>
                <p:spPr>
                  <a:xfrm rot="-5400000">
                    <a:off x="19649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55" name="Google Shape;5955;p79"/>
                  <p:cNvSpPr/>
                  <p:nvPr/>
                </p:nvSpPr>
                <p:spPr>
                  <a:xfrm rot="-5400000">
                    <a:off x="20411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56" name="Google Shape;5956;p79"/>
                  <p:cNvSpPr/>
                  <p:nvPr/>
                </p:nvSpPr>
                <p:spPr>
                  <a:xfrm rot="-5400000">
                    <a:off x="2133121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57" name="Google Shape;5957;p79"/>
                  <p:cNvSpPr/>
                  <p:nvPr/>
                </p:nvSpPr>
                <p:spPr>
                  <a:xfrm rot="-5400000">
                    <a:off x="22175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58" name="Google Shape;5958;p79"/>
                  <p:cNvSpPr/>
                  <p:nvPr/>
                </p:nvSpPr>
                <p:spPr>
                  <a:xfrm rot="-5400000">
                    <a:off x="22937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5959" name="Google Shape;5959;p79"/>
              <p:cNvGrpSpPr/>
              <p:nvPr/>
            </p:nvGrpSpPr>
            <p:grpSpPr>
              <a:xfrm>
                <a:off x="677559" y="3988041"/>
                <a:ext cx="850800" cy="210000"/>
                <a:chOff x="805300" y="3831117"/>
                <a:chExt cx="850800" cy="210000"/>
              </a:xfrm>
            </p:grpSpPr>
            <p:sp>
              <p:nvSpPr>
                <p:cNvPr id="5960" name="Google Shape;5960;p79"/>
                <p:cNvSpPr/>
                <p:nvPr/>
              </p:nvSpPr>
              <p:spPr>
                <a:xfrm>
                  <a:off x="805300" y="3831117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5961" name="Google Shape;5961;p79"/>
                <p:cNvGrpSpPr/>
                <p:nvPr/>
              </p:nvGrpSpPr>
              <p:grpSpPr>
                <a:xfrm>
                  <a:off x="858965" y="3880368"/>
                  <a:ext cx="743450" cy="111507"/>
                  <a:chOff x="1649737" y="4444871"/>
                  <a:chExt cx="743450" cy="111507"/>
                </a:xfrm>
              </p:grpSpPr>
              <p:sp>
                <p:nvSpPr>
                  <p:cNvPr id="5962" name="Google Shape;5962;p79"/>
                  <p:cNvSpPr/>
                  <p:nvPr/>
                </p:nvSpPr>
                <p:spPr>
                  <a:xfrm rot="-5400000">
                    <a:off x="16384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63" name="Google Shape;5963;p79"/>
                  <p:cNvSpPr/>
                  <p:nvPr/>
                </p:nvSpPr>
                <p:spPr>
                  <a:xfrm rot="-5400000">
                    <a:off x="17146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64" name="Google Shape;5964;p79"/>
                  <p:cNvSpPr/>
                  <p:nvPr/>
                </p:nvSpPr>
                <p:spPr>
                  <a:xfrm rot="-5400000">
                    <a:off x="17908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65" name="Google Shape;5965;p79"/>
                  <p:cNvSpPr/>
                  <p:nvPr/>
                </p:nvSpPr>
                <p:spPr>
                  <a:xfrm rot="-5400000">
                    <a:off x="1880566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66" name="Google Shape;5966;p79"/>
                  <p:cNvSpPr/>
                  <p:nvPr/>
                </p:nvSpPr>
                <p:spPr>
                  <a:xfrm rot="-5400000">
                    <a:off x="19649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67" name="Google Shape;5967;p79"/>
                  <p:cNvSpPr/>
                  <p:nvPr/>
                </p:nvSpPr>
                <p:spPr>
                  <a:xfrm rot="-5400000">
                    <a:off x="20411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68" name="Google Shape;5968;p79"/>
                  <p:cNvSpPr/>
                  <p:nvPr/>
                </p:nvSpPr>
                <p:spPr>
                  <a:xfrm rot="-5400000">
                    <a:off x="2133121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69" name="Google Shape;5969;p79"/>
                  <p:cNvSpPr/>
                  <p:nvPr/>
                </p:nvSpPr>
                <p:spPr>
                  <a:xfrm rot="-5400000">
                    <a:off x="22175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70" name="Google Shape;5970;p79"/>
                  <p:cNvSpPr/>
                  <p:nvPr/>
                </p:nvSpPr>
                <p:spPr>
                  <a:xfrm rot="-5400000">
                    <a:off x="22937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5971" name="Google Shape;5971;p79"/>
            <p:cNvSpPr txBox="1"/>
            <p:nvPr/>
          </p:nvSpPr>
          <p:spPr>
            <a:xfrm>
              <a:off x="5454450" y="3239550"/>
              <a:ext cx="1185300" cy="40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/>
                <a:t>Embeddings</a:t>
              </a:r>
              <a:endParaRPr sz="900"/>
            </a:p>
          </p:txBody>
        </p:sp>
      </p:grpSp>
      <p:grpSp>
        <p:nvGrpSpPr>
          <p:cNvPr id="5972" name="Google Shape;5972;p79"/>
          <p:cNvGrpSpPr/>
          <p:nvPr/>
        </p:nvGrpSpPr>
        <p:grpSpPr>
          <a:xfrm>
            <a:off x="7275542" y="480188"/>
            <a:ext cx="853134" cy="646500"/>
            <a:chOff x="826050" y="2341567"/>
            <a:chExt cx="853134" cy="646500"/>
          </a:xfrm>
        </p:grpSpPr>
        <p:sp>
          <p:nvSpPr>
            <p:cNvPr id="5803" name="Google Shape;5803;p79"/>
            <p:cNvSpPr/>
            <p:nvPr/>
          </p:nvSpPr>
          <p:spPr>
            <a:xfrm>
              <a:off x="826050" y="2378695"/>
              <a:ext cx="834600" cy="5727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5973" name="Google Shape;5973;p79"/>
            <p:cNvSpPr txBox="1"/>
            <p:nvPr/>
          </p:nvSpPr>
          <p:spPr>
            <a:xfrm>
              <a:off x="844584" y="2341567"/>
              <a:ext cx="8346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Detection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Model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Training</a:t>
              </a:r>
              <a:endParaRPr b="1" sz="1000"/>
            </a:p>
          </p:txBody>
        </p:sp>
      </p:grpSp>
      <p:cxnSp>
        <p:nvCxnSpPr>
          <p:cNvPr id="5974" name="Google Shape;5974;p79"/>
          <p:cNvCxnSpPr>
            <a:stCxn id="5973" idx="3"/>
            <a:endCxn id="5729" idx="1"/>
          </p:cNvCxnSpPr>
          <p:nvPr/>
        </p:nvCxnSpPr>
        <p:spPr>
          <a:xfrm>
            <a:off x="8128676" y="803438"/>
            <a:ext cx="246600" cy="40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975" name="Google Shape;5975;p79"/>
          <p:cNvGrpSpPr/>
          <p:nvPr/>
        </p:nvGrpSpPr>
        <p:grpSpPr>
          <a:xfrm>
            <a:off x="1285625" y="4118009"/>
            <a:ext cx="1150200" cy="658667"/>
            <a:chOff x="1361825" y="3780025"/>
            <a:chExt cx="1150200" cy="658667"/>
          </a:xfrm>
        </p:grpSpPr>
        <p:sp>
          <p:nvSpPr>
            <p:cNvPr id="5924" name="Google Shape;5924;p79"/>
            <p:cNvSpPr/>
            <p:nvPr/>
          </p:nvSpPr>
          <p:spPr>
            <a:xfrm>
              <a:off x="1526725" y="3780025"/>
              <a:ext cx="853200" cy="5988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5976" name="Google Shape;5976;p79"/>
            <p:cNvSpPr txBox="1"/>
            <p:nvPr/>
          </p:nvSpPr>
          <p:spPr>
            <a:xfrm>
              <a:off x="1361825" y="3792192"/>
              <a:ext cx="1150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>
                  <a:solidFill>
                    <a:schemeClr val="dk1"/>
                  </a:solidFill>
                </a:rPr>
                <a:t>TTP</a:t>
              </a:r>
              <a:endParaRPr b="1" sz="10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>
                  <a:solidFill>
                    <a:schemeClr val="dk1"/>
                  </a:solidFill>
                </a:rPr>
                <a:t>Graph</a:t>
              </a:r>
              <a:endParaRPr b="1" sz="10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>
                  <a:solidFill>
                    <a:schemeClr val="dk1"/>
                  </a:solidFill>
                </a:rPr>
                <a:t>Reconstruction</a:t>
              </a:r>
              <a:endParaRPr/>
            </a:p>
          </p:txBody>
        </p:sp>
      </p:grpSp>
      <p:grpSp>
        <p:nvGrpSpPr>
          <p:cNvPr id="5977" name="Google Shape;5977;p79"/>
          <p:cNvGrpSpPr/>
          <p:nvPr/>
        </p:nvGrpSpPr>
        <p:grpSpPr>
          <a:xfrm>
            <a:off x="5181642" y="3084791"/>
            <a:ext cx="853134" cy="572700"/>
            <a:chOff x="826050" y="2378695"/>
            <a:chExt cx="853134" cy="572700"/>
          </a:xfrm>
        </p:grpSpPr>
        <p:sp>
          <p:nvSpPr>
            <p:cNvPr id="5978" name="Google Shape;5978;p79"/>
            <p:cNvSpPr/>
            <p:nvPr/>
          </p:nvSpPr>
          <p:spPr>
            <a:xfrm>
              <a:off x="826050" y="2378695"/>
              <a:ext cx="834600" cy="5727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5772" name="Google Shape;5772;p79"/>
            <p:cNvSpPr txBox="1"/>
            <p:nvPr/>
          </p:nvSpPr>
          <p:spPr>
            <a:xfrm>
              <a:off x="844584" y="2418604"/>
              <a:ext cx="834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Rule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Converter</a:t>
              </a:r>
              <a:endParaRPr b="1" sz="1000"/>
            </a:p>
          </p:txBody>
        </p:sp>
      </p:grpSp>
      <p:cxnSp>
        <p:nvCxnSpPr>
          <p:cNvPr id="5979" name="Google Shape;5979;p79"/>
          <p:cNvCxnSpPr/>
          <p:nvPr/>
        </p:nvCxnSpPr>
        <p:spPr>
          <a:xfrm>
            <a:off x="6047336" y="3371147"/>
            <a:ext cx="378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980" name="Google Shape;5980;p79"/>
          <p:cNvGrpSpPr/>
          <p:nvPr/>
        </p:nvGrpSpPr>
        <p:grpSpPr>
          <a:xfrm>
            <a:off x="7723612" y="2220602"/>
            <a:ext cx="1032462" cy="572700"/>
            <a:chOff x="826050" y="2378695"/>
            <a:chExt cx="853134" cy="572700"/>
          </a:xfrm>
        </p:grpSpPr>
        <p:sp>
          <p:nvSpPr>
            <p:cNvPr id="5981" name="Google Shape;5981;p79"/>
            <p:cNvSpPr/>
            <p:nvPr/>
          </p:nvSpPr>
          <p:spPr>
            <a:xfrm>
              <a:off x="826050" y="2378695"/>
              <a:ext cx="834600" cy="5727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5922" name="Google Shape;5922;p79"/>
            <p:cNvSpPr txBox="1"/>
            <p:nvPr/>
          </p:nvSpPr>
          <p:spPr>
            <a:xfrm>
              <a:off x="844584" y="2418604"/>
              <a:ext cx="834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Multi-process Matcher</a:t>
              </a:r>
              <a:endParaRPr b="1" sz="1000"/>
            </a:p>
          </p:txBody>
        </p:sp>
      </p:grpSp>
      <p:grpSp>
        <p:nvGrpSpPr>
          <p:cNvPr id="5982" name="Google Shape;5982;p79"/>
          <p:cNvGrpSpPr/>
          <p:nvPr/>
        </p:nvGrpSpPr>
        <p:grpSpPr>
          <a:xfrm>
            <a:off x="5529775" y="2150676"/>
            <a:ext cx="747827" cy="646500"/>
            <a:chOff x="816694" y="2320230"/>
            <a:chExt cx="841200" cy="646500"/>
          </a:xfrm>
        </p:grpSpPr>
        <p:sp>
          <p:nvSpPr>
            <p:cNvPr id="5983" name="Google Shape;5983;p79"/>
            <p:cNvSpPr/>
            <p:nvPr/>
          </p:nvSpPr>
          <p:spPr>
            <a:xfrm>
              <a:off x="826030" y="2386804"/>
              <a:ext cx="799800" cy="5079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5805" name="Google Shape;5805;p79"/>
            <p:cNvSpPr txBox="1"/>
            <p:nvPr/>
          </p:nvSpPr>
          <p:spPr>
            <a:xfrm>
              <a:off x="816694" y="2320230"/>
              <a:ext cx="841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Valid Rule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Filter</a:t>
              </a:r>
              <a:endParaRPr b="1" sz="1000"/>
            </a:p>
          </p:txBody>
        </p:sp>
      </p:grpSp>
      <p:grpSp>
        <p:nvGrpSpPr>
          <p:cNvPr id="5984" name="Google Shape;5984;p79"/>
          <p:cNvGrpSpPr/>
          <p:nvPr/>
        </p:nvGrpSpPr>
        <p:grpSpPr>
          <a:xfrm>
            <a:off x="6484594" y="2250233"/>
            <a:ext cx="691787" cy="136727"/>
            <a:chOff x="2193900" y="4331067"/>
            <a:chExt cx="1002300" cy="317600"/>
          </a:xfrm>
        </p:grpSpPr>
        <p:grpSp>
          <p:nvGrpSpPr>
            <p:cNvPr id="5985" name="Google Shape;5985;p79"/>
            <p:cNvGrpSpPr/>
            <p:nvPr/>
          </p:nvGrpSpPr>
          <p:grpSpPr>
            <a:xfrm>
              <a:off x="2345400" y="4331067"/>
              <a:ext cx="850800" cy="210000"/>
              <a:chOff x="863475" y="3440001"/>
              <a:chExt cx="850800" cy="210000"/>
            </a:xfrm>
          </p:grpSpPr>
          <p:sp>
            <p:nvSpPr>
              <p:cNvPr id="5986" name="Google Shape;5986;p79"/>
              <p:cNvSpPr/>
              <p:nvPr/>
            </p:nvSpPr>
            <p:spPr>
              <a:xfrm>
                <a:off x="863475" y="3440001"/>
                <a:ext cx="850800" cy="210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987" name="Google Shape;5987;p79"/>
              <p:cNvGrpSpPr/>
              <p:nvPr/>
            </p:nvGrpSpPr>
            <p:grpSpPr>
              <a:xfrm>
                <a:off x="924067" y="3456438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5988" name="Google Shape;5988;p79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5989" name="Google Shape;5989;p79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990" name="Google Shape;5990;p79"/>
                  <p:cNvCxnSpPr>
                    <a:stCxn id="5989" idx="6"/>
                    <a:endCxn id="5991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5991" name="Google Shape;5991;p79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992" name="Google Shape;5992;p79"/>
            <p:cNvGrpSpPr/>
            <p:nvPr/>
          </p:nvGrpSpPr>
          <p:grpSpPr>
            <a:xfrm>
              <a:off x="2269650" y="4384867"/>
              <a:ext cx="850800" cy="210000"/>
              <a:chOff x="863475" y="3440001"/>
              <a:chExt cx="850800" cy="210000"/>
            </a:xfrm>
          </p:grpSpPr>
          <p:sp>
            <p:nvSpPr>
              <p:cNvPr id="5993" name="Google Shape;5993;p79"/>
              <p:cNvSpPr/>
              <p:nvPr/>
            </p:nvSpPr>
            <p:spPr>
              <a:xfrm>
                <a:off x="863475" y="3440001"/>
                <a:ext cx="850800" cy="210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994" name="Google Shape;5994;p79"/>
              <p:cNvGrpSpPr/>
              <p:nvPr/>
            </p:nvGrpSpPr>
            <p:grpSpPr>
              <a:xfrm>
                <a:off x="924067" y="3456438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5995" name="Google Shape;5995;p79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5996" name="Google Shape;5996;p79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5997" name="Google Shape;5997;p79"/>
                  <p:cNvCxnSpPr>
                    <a:stCxn id="5996" idx="6"/>
                    <a:endCxn id="5998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5998" name="Google Shape;5998;p79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999" name="Google Shape;5999;p79"/>
            <p:cNvGrpSpPr/>
            <p:nvPr/>
          </p:nvGrpSpPr>
          <p:grpSpPr>
            <a:xfrm>
              <a:off x="2193900" y="4438667"/>
              <a:ext cx="850800" cy="210000"/>
              <a:chOff x="863475" y="3440001"/>
              <a:chExt cx="850800" cy="210000"/>
            </a:xfrm>
          </p:grpSpPr>
          <p:sp>
            <p:nvSpPr>
              <p:cNvPr id="6000" name="Google Shape;6000;p79"/>
              <p:cNvSpPr/>
              <p:nvPr/>
            </p:nvSpPr>
            <p:spPr>
              <a:xfrm>
                <a:off x="863475" y="3440001"/>
                <a:ext cx="850800" cy="210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001" name="Google Shape;6001;p79"/>
              <p:cNvGrpSpPr/>
              <p:nvPr/>
            </p:nvGrpSpPr>
            <p:grpSpPr>
              <a:xfrm>
                <a:off x="924067" y="3456438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6002" name="Google Shape;6002;p79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6003" name="Google Shape;6003;p79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6004" name="Google Shape;6004;p79"/>
                  <p:cNvCxnSpPr>
                    <a:stCxn id="6003" idx="6"/>
                    <a:endCxn id="6005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6005" name="Google Shape;6005;p79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6006" name="Google Shape;6006;p79"/>
          <p:cNvGrpSpPr/>
          <p:nvPr/>
        </p:nvGrpSpPr>
        <p:grpSpPr>
          <a:xfrm>
            <a:off x="6729575" y="2329577"/>
            <a:ext cx="453982" cy="415389"/>
            <a:chOff x="1541665" y="4111886"/>
            <a:chExt cx="534222" cy="1527167"/>
          </a:xfrm>
        </p:grpSpPr>
        <p:sp>
          <p:nvSpPr>
            <p:cNvPr id="6007" name="Google Shape;6007;p79"/>
            <p:cNvSpPr txBox="1"/>
            <p:nvPr/>
          </p:nvSpPr>
          <p:spPr>
            <a:xfrm>
              <a:off x="1577587" y="4111886"/>
              <a:ext cx="498300" cy="13581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solidFill>
                  <a:srgbClr val="434343"/>
                </a:solidFill>
              </a:endParaRPr>
            </a:p>
          </p:txBody>
        </p:sp>
        <p:sp>
          <p:nvSpPr>
            <p:cNvPr id="6008" name="Google Shape;6008;p79"/>
            <p:cNvSpPr txBox="1"/>
            <p:nvPr/>
          </p:nvSpPr>
          <p:spPr>
            <a:xfrm>
              <a:off x="1541665" y="4323553"/>
              <a:ext cx="498300" cy="13155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">
                  <a:solidFill>
                    <a:srgbClr val="38761D"/>
                  </a:solidFill>
                </a:rPr>
                <a:t>selection</a:t>
              </a:r>
              <a:r>
                <a:rPr lang="zh-TW" sz="100">
                  <a:solidFill>
                    <a:srgbClr val="6AA84F"/>
                  </a:solidFill>
                </a:rPr>
                <a:t>:</a:t>
              </a:r>
              <a:endParaRPr sz="100">
                <a:solidFill>
                  <a:srgbClr val="6AA84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">
                  <a:solidFill>
                    <a:srgbClr val="434343"/>
                  </a:solidFill>
                </a:rPr>
                <a:t>    - ZZZ: ^A.*B$</a:t>
              </a:r>
              <a:endParaRPr sz="1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">
                  <a:solidFill>
                    <a:srgbClr val="38761D"/>
                  </a:solidFill>
                </a:rPr>
                <a:t>filter:</a:t>
              </a:r>
              <a:endParaRPr sz="100">
                <a:solidFill>
                  <a:srgbClr val="38761D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">
                  <a:solidFill>
                    <a:srgbClr val="C9DAF8"/>
                  </a:solidFill>
                </a:rPr>
                <a:t>   </a:t>
              </a:r>
              <a:r>
                <a:rPr lang="zh-TW" sz="100">
                  <a:solidFill>
                    <a:srgbClr val="434343"/>
                  </a:solidFill>
                </a:rPr>
                <a:t> - XXX: ^(?=.*H)(?=.*I).*$</a:t>
              </a:r>
              <a:endParaRPr sz="100">
                <a:solidFill>
                  <a:srgbClr val="434343"/>
                </a:solidFill>
              </a:endParaRPr>
            </a:p>
          </p:txBody>
        </p:sp>
      </p:grpSp>
      <p:cxnSp>
        <p:nvCxnSpPr>
          <p:cNvPr id="6009" name="Google Shape;6009;p79"/>
          <p:cNvCxnSpPr>
            <a:stCxn id="5805" idx="3"/>
          </p:cNvCxnSpPr>
          <p:nvPr/>
        </p:nvCxnSpPr>
        <p:spPr>
          <a:xfrm>
            <a:off x="6277602" y="2473926"/>
            <a:ext cx="451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10" name="Google Shape;6010;p79"/>
          <p:cNvCxnSpPr>
            <a:endCxn id="5922" idx="1"/>
          </p:cNvCxnSpPr>
          <p:nvPr/>
        </p:nvCxnSpPr>
        <p:spPr>
          <a:xfrm>
            <a:off x="7344341" y="2489711"/>
            <a:ext cx="401700" cy="17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11" name="Google Shape;6011;p79"/>
          <p:cNvSpPr txBox="1"/>
          <p:nvPr/>
        </p:nvSpPr>
        <p:spPr>
          <a:xfrm>
            <a:off x="6272275" y="1831571"/>
            <a:ext cx="227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/>
              <a:t>Triplets / Custom Field Map / Valid Rules</a:t>
            </a:r>
            <a:endParaRPr sz="800"/>
          </a:p>
        </p:txBody>
      </p:sp>
      <p:sp>
        <p:nvSpPr>
          <p:cNvPr id="6012" name="Google Shape;6012;p79"/>
          <p:cNvSpPr/>
          <p:nvPr/>
        </p:nvSpPr>
        <p:spPr>
          <a:xfrm>
            <a:off x="3917950" y="2942700"/>
            <a:ext cx="3728700" cy="1290300"/>
          </a:xfrm>
          <a:prstGeom prst="rect">
            <a:avLst/>
          </a:prstGeom>
          <a:solidFill>
            <a:srgbClr val="FFFFFF">
              <a:alpha val="8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3" name="Google Shape;6013;p79"/>
          <p:cNvSpPr/>
          <p:nvPr/>
        </p:nvSpPr>
        <p:spPr>
          <a:xfrm>
            <a:off x="6900" y="2540975"/>
            <a:ext cx="2527500" cy="2515800"/>
          </a:xfrm>
          <a:prstGeom prst="rect">
            <a:avLst/>
          </a:prstGeom>
          <a:solidFill>
            <a:srgbClr val="FFFFFF">
              <a:alpha val="8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4" name="Google Shape;6014;p79"/>
          <p:cNvSpPr/>
          <p:nvPr/>
        </p:nvSpPr>
        <p:spPr>
          <a:xfrm>
            <a:off x="131225" y="707150"/>
            <a:ext cx="3891900" cy="2037900"/>
          </a:xfrm>
          <a:prstGeom prst="rect">
            <a:avLst/>
          </a:prstGeom>
          <a:solidFill>
            <a:srgbClr val="FFFFFF">
              <a:alpha val="8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5" name="Google Shape;6015;p79"/>
          <p:cNvSpPr/>
          <p:nvPr/>
        </p:nvSpPr>
        <p:spPr>
          <a:xfrm>
            <a:off x="4023175" y="51075"/>
            <a:ext cx="5073600" cy="1704300"/>
          </a:xfrm>
          <a:prstGeom prst="rect">
            <a:avLst/>
          </a:prstGeom>
          <a:solidFill>
            <a:srgbClr val="FFFFFF">
              <a:alpha val="8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16" name="Google Shape;6016;p79"/>
          <p:cNvCxnSpPr/>
          <p:nvPr/>
        </p:nvCxnSpPr>
        <p:spPr>
          <a:xfrm>
            <a:off x="8402064" y="1586661"/>
            <a:ext cx="0" cy="62160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17" name="Google Shape;6017;p79"/>
          <p:cNvSpPr/>
          <p:nvPr/>
        </p:nvSpPr>
        <p:spPr>
          <a:xfrm>
            <a:off x="4034175" y="1845675"/>
            <a:ext cx="2276400" cy="1171500"/>
          </a:xfrm>
          <a:prstGeom prst="rect">
            <a:avLst/>
          </a:prstGeom>
          <a:solidFill>
            <a:srgbClr val="FFFFFF">
              <a:alpha val="8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8" name="Google Shape;6018;p79"/>
          <p:cNvSpPr/>
          <p:nvPr/>
        </p:nvSpPr>
        <p:spPr>
          <a:xfrm>
            <a:off x="4263338" y="487036"/>
            <a:ext cx="4574700" cy="1080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The key idea of this module is to 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022" name="Shape 6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3" name="Google Shape;6023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Evaluation of Sigma Rules</a:t>
            </a:r>
            <a:endParaRPr/>
          </a:p>
        </p:txBody>
      </p:sp>
      <p:graphicFrame>
        <p:nvGraphicFramePr>
          <p:cNvPr id="6024" name="Google Shape;6024;p80"/>
          <p:cNvGraphicFramePr/>
          <p:nvPr/>
        </p:nvGraphicFramePr>
        <p:xfrm>
          <a:off x="235500" y="19073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{CC94E010-CD3C-4729-ADFB-A6CA3D98C187}</a:tableStyleId>
              </a:tblPr>
              <a:tblGrid>
                <a:gridCol w="1941500"/>
                <a:gridCol w="1540700"/>
                <a:gridCol w="1517400"/>
                <a:gridCol w="1517400"/>
                <a:gridCol w="1096250"/>
                <a:gridCol w="1143625"/>
              </a:tblGrid>
              <a:tr h="444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Sigma </a:t>
                      </a:r>
                      <a:r>
                        <a:rPr lang="zh-TW"/>
                        <a:t>Rule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# of Detected Events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# of Detected TTPs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# of Detected Rules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F1-score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Precision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Recall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44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All rules(1430)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53868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119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200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0.0147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0.0098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0.0289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44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Stable(</a:t>
                      </a:r>
                      <a:r>
                        <a:rPr lang="zh-TW">
                          <a:solidFill>
                            <a:schemeClr val="dk2"/>
                          </a:solidFill>
                        </a:rPr>
                        <a:t>43</a:t>
                      </a:r>
                      <a:r>
                        <a:rPr lang="zh-TW"/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27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Experimental(739)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27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Test(648)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025" name="Google Shape;6025;p80"/>
          <p:cNvSpPr txBox="1"/>
          <p:nvPr/>
        </p:nvSpPr>
        <p:spPr>
          <a:xfrm>
            <a:off x="5069700" y="408900"/>
            <a:ext cx="3895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Synthesized 資料集中總事件數量：17,346,525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其中是 TTP 的事件數量：18,334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其中是 </a:t>
            </a:r>
            <a:r>
              <a:rPr lang="zh-TW"/>
              <a:t>Benign 的事件數量：17,328,191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9" name="Shape 6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0" name="Google Shape;6030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Interesting</a:t>
            </a:r>
            <a:r>
              <a:rPr lang="zh-TW"/>
              <a:t> Questions for Sigma Rule</a:t>
            </a:r>
            <a:endParaRPr/>
          </a:p>
        </p:txBody>
      </p:sp>
      <p:sp>
        <p:nvSpPr>
          <p:cNvPr id="6031" name="Google Shape;6031;p81"/>
          <p:cNvSpPr txBox="1"/>
          <p:nvPr>
            <p:ph idx="1" type="body"/>
          </p:nvPr>
        </p:nvSpPr>
        <p:spPr>
          <a:xfrm>
            <a:off x="311700" y="1152475"/>
            <a:ext cx="8520600" cy="28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How’s the completeness(完整性) of Sigma rules?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TW"/>
              <a:t>目前共有 1430 Sigma windows rules，其中涵蓋的 TTP 有 250 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TW"/>
              <a:t>1430 中只有 43 個是 “stable” rules，涵蓋 38 個 TTP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TW"/>
              <a:t>因為現在可用在 windows 的 MITRE techniques 有 421 個，Sigma 僅能偵測 38 個，並不算完整。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How’s the effectiveness(有效性) of Sigma rules?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TW"/>
              <a:t>all rules 偵測結果的 f1-score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AutoNum type="alphaLcPeriod"/>
            </a:pPr>
            <a:r>
              <a:rPr lang="zh-TW">
                <a:solidFill>
                  <a:srgbClr val="CCCCCC"/>
                </a:solidFill>
              </a:rPr>
              <a:t>stable / expenrimental / test rule 偵測結果的 f1-score</a:t>
            </a:r>
            <a:endParaRPr>
              <a:solidFill>
                <a:srgbClr val="CCCCCC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TW"/>
              <a:t>觀察偵測出來的Case</a:t>
            </a:r>
            <a:endParaRPr/>
          </a:p>
        </p:txBody>
      </p:sp>
      <p:sp>
        <p:nvSpPr>
          <p:cNvPr id="6032" name="Google Shape;6032;p81"/>
          <p:cNvSpPr txBox="1"/>
          <p:nvPr/>
        </p:nvSpPr>
        <p:spPr>
          <a:xfrm>
            <a:off x="463425" y="4034400"/>
            <a:ext cx="4382400" cy="9852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1155CC"/>
                </a:solidFill>
              </a:rPr>
              <a:t>Note. </a:t>
            </a:r>
            <a:endParaRPr sz="13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1155CC"/>
                </a:solidFill>
              </a:rPr>
              <a:t>There are 5 rule status defined by the official document.</a:t>
            </a:r>
            <a:endParaRPr sz="13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1155CC"/>
                </a:solidFill>
              </a:rPr>
              <a:t>stable / test / experimental / deprecated / unsupported</a:t>
            </a:r>
            <a:endParaRPr sz="13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1155CC"/>
                </a:solidFill>
              </a:rPr>
              <a:t>- experimental: 739 - test: 648 - stable: 43</a:t>
            </a:r>
            <a:endParaRPr sz="13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9143999" cy="476226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6" name="Shape 6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7" name="Google Shape;6037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038" name="Google Shape;6038;p82"/>
          <p:cNvSpPr txBox="1"/>
          <p:nvPr/>
        </p:nvSpPr>
        <p:spPr>
          <a:xfrm>
            <a:off x="62150" y="236150"/>
            <a:ext cx="935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Rule-based </a:t>
            </a:r>
            <a:endParaRPr sz="1100"/>
          </a:p>
        </p:txBody>
      </p:sp>
      <p:pic>
        <p:nvPicPr>
          <p:cNvPr id="6039" name="Google Shape;603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250" y="152400"/>
            <a:ext cx="2164830" cy="4838702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040" name="Google Shape;6040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7480" y="152400"/>
            <a:ext cx="2156193" cy="4838702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041" name="Google Shape;6041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0275" y="1876000"/>
            <a:ext cx="3230851" cy="532925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042" name="Google Shape;6042;p82"/>
          <p:cNvSpPr/>
          <p:nvPr/>
        </p:nvSpPr>
        <p:spPr>
          <a:xfrm>
            <a:off x="2513025" y="74100"/>
            <a:ext cx="444900" cy="49827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3" name="Google Shape;6043;p82"/>
          <p:cNvSpPr/>
          <p:nvPr/>
        </p:nvSpPr>
        <p:spPr>
          <a:xfrm>
            <a:off x="4866850" y="80400"/>
            <a:ext cx="305400" cy="49827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4" name="Google Shape;6044;p82"/>
          <p:cNvSpPr/>
          <p:nvPr/>
        </p:nvSpPr>
        <p:spPr>
          <a:xfrm>
            <a:off x="8050450" y="2114925"/>
            <a:ext cx="468000" cy="1302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8" name="Shape 6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9" name="Google Shape;6049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050" name="Google Shape;6050;p83"/>
          <p:cNvSpPr txBox="1"/>
          <p:nvPr/>
        </p:nvSpPr>
        <p:spPr>
          <a:xfrm>
            <a:off x="62150" y="236150"/>
            <a:ext cx="935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DL</a:t>
            </a:r>
            <a:r>
              <a:rPr lang="zh-TW" sz="1100"/>
              <a:t>-based </a:t>
            </a:r>
            <a:endParaRPr sz="1100"/>
          </a:p>
        </p:txBody>
      </p:sp>
      <p:pic>
        <p:nvPicPr>
          <p:cNvPr id="6051" name="Google Shape;605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250" y="152400"/>
            <a:ext cx="3198112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6052" name="Google Shape;6052;p83"/>
          <p:cNvSpPr/>
          <p:nvPr/>
        </p:nvSpPr>
        <p:spPr>
          <a:xfrm>
            <a:off x="3383175" y="361850"/>
            <a:ext cx="429600" cy="41709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3" name="Google Shape;6053;p83"/>
          <p:cNvSpPr/>
          <p:nvPr/>
        </p:nvSpPr>
        <p:spPr>
          <a:xfrm>
            <a:off x="3430600" y="4764475"/>
            <a:ext cx="315300" cy="1215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7" name="Shape 6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58" name="Google Shape;6058;p84"/>
          <p:cNvGrpSpPr/>
          <p:nvPr/>
        </p:nvGrpSpPr>
        <p:grpSpPr>
          <a:xfrm>
            <a:off x="4023179" y="1843258"/>
            <a:ext cx="4890228" cy="2137973"/>
            <a:chOff x="4387904" y="2521901"/>
            <a:chExt cx="3513600" cy="1056415"/>
          </a:xfrm>
        </p:grpSpPr>
        <p:sp>
          <p:nvSpPr>
            <p:cNvPr id="6059" name="Google Shape;6059;p84"/>
            <p:cNvSpPr/>
            <p:nvPr/>
          </p:nvSpPr>
          <p:spPr>
            <a:xfrm>
              <a:off x="4387904" y="2525916"/>
              <a:ext cx="3513600" cy="10524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6060" name="Google Shape;6060;p84"/>
            <p:cNvSpPr txBox="1"/>
            <p:nvPr/>
          </p:nvSpPr>
          <p:spPr>
            <a:xfrm>
              <a:off x="4433125" y="2521901"/>
              <a:ext cx="2037600" cy="16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Rule-based Method</a:t>
              </a:r>
              <a:endParaRPr b="1" sz="1000"/>
            </a:p>
          </p:txBody>
        </p:sp>
      </p:grpSp>
      <p:sp>
        <p:nvSpPr>
          <p:cNvPr id="6061" name="Google Shape;6061;p84"/>
          <p:cNvSpPr txBox="1"/>
          <p:nvPr/>
        </p:nvSpPr>
        <p:spPr>
          <a:xfrm>
            <a:off x="6803038" y="2064638"/>
            <a:ext cx="548700" cy="507900"/>
          </a:xfrm>
          <a:prstGeom prst="rect">
            <a:avLst/>
          </a:prstGeom>
          <a:solidFill>
            <a:srgbClr val="20124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00FF00"/>
                </a:solidFill>
              </a:rPr>
              <a:t>registry:</a:t>
            </a:r>
            <a:endParaRPr sz="3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C9DAF8"/>
                </a:solidFill>
              </a:rPr>
              <a:t>    attr:</a:t>
            </a:r>
            <a:endParaRPr sz="3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C9DAF8"/>
                </a:solidFill>
              </a:rPr>
              <a:t>        - OOO: src_ooo</a:t>
            </a:r>
            <a:br>
              <a:rPr lang="zh-TW" sz="300">
                <a:solidFill>
                  <a:srgbClr val="C9DAF8"/>
                </a:solidFill>
              </a:rPr>
            </a:br>
            <a:r>
              <a:rPr lang="zh-TW" sz="300">
                <a:solidFill>
                  <a:srgbClr val="C9DAF8"/>
                </a:solidFill>
              </a:rPr>
              <a:t>        - XXX: dst_xxx</a:t>
            </a:r>
            <a:endParaRPr sz="3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C9DAF8"/>
                </a:solidFill>
              </a:rPr>
              <a:t>    relation:</a:t>
            </a:r>
            <a:endParaRPr sz="3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00FF00"/>
                </a:solidFill>
              </a:rPr>
              <a:t>network:</a:t>
            </a:r>
            <a:endParaRPr sz="3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">
                <a:solidFill>
                  <a:srgbClr val="C9DAF8"/>
                </a:solidFill>
              </a:rPr>
              <a:t>    …</a:t>
            </a:r>
            <a:endParaRPr sz="300">
              <a:solidFill>
                <a:srgbClr val="C9DAF8"/>
              </a:solidFill>
            </a:endParaRPr>
          </a:p>
        </p:txBody>
      </p:sp>
      <p:grpSp>
        <p:nvGrpSpPr>
          <p:cNvPr id="6062" name="Google Shape;6062;p84"/>
          <p:cNvGrpSpPr/>
          <p:nvPr/>
        </p:nvGrpSpPr>
        <p:grpSpPr>
          <a:xfrm>
            <a:off x="4023500" y="238526"/>
            <a:ext cx="4890228" cy="1381297"/>
            <a:chOff x="4387894" y="2309289"/>
            <a:chExt cx="3513600" cy="1284688"/>
          </a:xfrm>
        </p:grpSpPr>
        <p:sp>
          <p:nvSpPr>
            <p:cNvPr id="6063" name="Google Shape;6063;p84"/>
            <p:cNvSpPr/>
            <p:nvPr/>
          </p:nvSpPr>
          <p:spPr>
            <a:xfrm>
              <a:off x="4387894" y="2315377"/>
              <a:ext cx="3513600" cy="1278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22222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6064" name="Google Shape;6064;p84"/>
            <p:cNvSpPr txBox="1"/>
            <p:nvPr/>
          </p:nvSpPr>
          <p:spPr>
            <a:xfrm>
              <a:off x="4433125" y="2309289"/>
              <a:ext cx="2037600" cy="31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DL-based Method</a:t>
              </a:r>
              <a:endParaRPr b="1" sz="1000"/>
            </a:p>
          </p:txBody>
        </p:sp>
      </p:grpSp>
      <p:sp>
        <p:nvSpPr>
          <p:cNvPr id="6065" name="Google Shape;6065;p84"/>
          <p:cNvSpPr txBox="1"/>
          <p:nvPr>
            <p:ph idx="4294967295" type="title"/>
          </p:nvPr>
        </p:nvSpPr>
        <p:spPr>
          <a:xfrm>
            <a:off x="6900" y="-12175"/>
            <a:ext cx="401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Insight?</a:t>
            </a:r>
            <a:endParaRPr/>
          </a:p>
        </p:txBody>
      </p:sp>
      <p:pic>
        <p:nvPicPr>
          <p:cNvPr id="6066" name="Google Shape;606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75" y="1386999"/>
            <a:ext cx="374200" cy="3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7" name="Google Shape;6067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625" y="1362349"/>
            <a:ext cx="423500" cy="4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68" name="Google Shape;6068;p84"/>
          <p:cNvSpPr txBox="1"/>
          <p:nvPr/>
        </p:nvSpPr>
        <p:spPr>
          <a:xfrm>
            <a:off x="43300" y="1755400"/>
            <a:ext cx="977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Windows 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Audit Logs</a:t>
            </a:r>
            <a:endParaRPr sz="1000"/>
          </a:p>
        </p:txBody>
      </p:sp>
      <p:sp>
        <p:nvSpPr>
          <p:cNvPr id="6069" name="Google Shape;6069;p84"/>
          <p:cNvSpPr txBox="1"/>
          <p:nvPr/>
        </p:nvSpPr>
        <p:spPr>
          <a:xfrm>
            <a:off x="2219075" y="1980750"/>
            <a:ext cx="125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Provenance Graph</a:t>
            </a:r>
            <a:endParaRPr sz="1000"/>
          </a:p>
        </p:txBody>
      </p:sp>
      <p:grpSp>
        <p:nvGrpSpPr>
          <p:cNvPr id="6070" name="Google Shape;6070;p84"/>
          <p:cNvGrpSpPr/>
          <p:nvPr/>
        </p:nvGrpSpPr>
        <p:grpSpPr>
          <a:xfrm>
            <a:off x="2360102" y="1116227"/>
            <a:ext cx="1002243" cy="806107"/>
            <a:chOff x="3630964" y="-26772"/>
            <a:chExt cx="1759246" cy="1407064"/>
          </a:xfrm>
        </p:grpSpPr>
        <p:grpSp>
          <p:nvGrpSpPr>
            <p:cNvPr id="6071" name="Google Shape;6071;p84"/>
            <p:cNvGrpSpPr/>
            <p:nvPr/>
          </p:nvGrpSpPr>
          <p:grpSpPr>
            <a:xfrm>
              <a:off x="3630964" y="25496"/>
              <a:ext cx="1759246" cy="1354797"/>
              <a:chOff x="381092" y="1605392"/>
              <a:chExt cx="3520605" cy="2491351"/>
            </a:xfrm>
          </p:grpSpPr>
          <p:sp>
            <p:nvSpPr>
              <p:cNvPr id="6072" name="Google Shape;6072;p84"/>
              <p:cNvSpPr/>
              <p:nvPr/>
            </p:nvSpPr>
            <p:spPr>
              <a:xfrm>
                <a:off x="2127022" y="2269592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3" name="Google Shape;6073;p84"/>
              <p:cNvSpPr/>
              <p:nvPr/>
            </p:nvSpPr>
            <p:spPr>
              <a:xfrm>
                <a:off x="1026416" y="2269592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074" name="Google Shape;6074;p84"/>
              <p:cNvCxnSpPr>
                <a:stCxn id="6073" idx="6"/>
                <a:endCxn id="6072" idx="2"/>
              </p:cNvCxnSpPr>
              <p:nvPr/>
            </p:nvCxnSpPr>
            <p:spPr>
              <a:xfrm>
                <a:off x="1281116" y="2396042"/>
                <a:ext cx="84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6075" name="Google Shape;6075;p84"/>
              <p:cNvSpPr/>
              <p:nvPr/>
            </p:nvSpPr>
            <p:spPr>
              <a:xfrm>
                <a:off x="1026416" y="2765095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6" name="Google Shape;6076;p84"/>
              <p:cNvSpPr/>
              <p:nvPr/>
            </p:nvSpPr>
            <p:spPr>
              <a:xfrm>
                <a:off x="1491111" y="2765095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7" name="Google Shape;6077;p84"/>
              <p:cNvSpPr/>
              <p:nvPr/>
            </p:nvSpPr>
            <p:spPr>
              <a:xfrm>
                <a:off x="466593" y="2765095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8" name="Google Shape;6078;p84"/>
              <p:cNvSpPr/>
              <p:nvPr/>
            </p:nvSpPr>
            <p:spPr>
              <a:xfrm>
                <a:off x="721408" y="3307263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9" name="Google Shape;6079;p84"/>
              <p:cNvSpPr/>
              <p:nvPr/>
            </p:nvSpPr>
            <p:spPr>
              <a:xfrm>
                <a:off x="564672" y="1887961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0" name="Google Shape;6080;p84"/>
              <p:cNvSpPr/>
              <p:nvPr/>
            </p:nvSpPr>
            <p:spPr>
              <a:xfrm>
                <a:off x="381092" y="2310112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1" name="Google Shape;6081;p84"/>
              <p:cNvSpPr/>
              <p:nvPr/>
            </p:nvSpPr>
            <p:spPr>
              <a:xfrm>
                <a:off x="1409822" y="3347724"/>
                <a:ext cx="336000" cy="171900"/>
              </a:xfrm>
              <a:prstGeom prst="rect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2" name="Google Shape;6082;p84"/>
              <p:cNvSpPr/>
              <p:nvPr/>
            </p:nvSpPr>
            <p:spPr>
              <a:xfrm>
                <a:off x="2086377" y="2846018"/>
                <a:ext cx="336000" cy="171900"/>
              </a:xfrm>
              <a:prstGeom prst="rect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3" name="Google Shape;6083;p84"/>
              <p:cNvSpPr/>
              <p:nvPr/>
            </p:nvSpPr>
            <p:spPr>
              <a:xfrm>
                <a:off x="2127022" y="3341520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4" name="Google Shape;6084;p84"/>
              <p:cNvSpPr/>
              <p:nvPr/>
            </p:nvSpPr>
            <p:spPr>
              <a:xfrm>
                <a:off x="1100466" y="3782958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5" name="Google Shape;6085;p84"/>
              <p:cNvSpPr/>
              <p:nvPr/>
            </p:nvSpPr>
            <p:spPr>
              <a:xfrm>
                <a:off x="3078442" y="2845479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6" name="Google Shape;6086;p84"/>
              <p:cNvSpPr/>
              <p:nvPr/>
            </p:nvSpPr>
            <p:spPr>
              <a:xfrm>
                <a:off x="3078442" y="3080388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7" name="Google Shape;6087;p84"/>
              <p:cNvSpPr/>
              <p:nvPr/>
            </p:nvSpPr>
            <p:spPr>
              <a:xfrm>
                <a:off x="3078442" y="3315297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8" name="Google Shape;6088;p84"/>
              <p:cNvSpPr/>
              <p:nvPr/>
            </p:nvSpPr>
            <p:spPr>
              <a:xfrm>
                <a:off x="3078442" y="3550207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9" name="Google Shape;6089;p84"/>
              <p:cNvSpPr/>
              <p:nvPr/>
            </p:nvSpPr>
            <p:spPr>
              <a:xfrm>
                <a:off x="3078442" y="3843843"/>
                <a:ext cx="2547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C4889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0" name="Google Shape;6090;p84"/>
              <p:cNvSpPr/>
              <p:nvPr/>
            </p:nvSpPr>
            <p:spPr>
              <a:xfrm>
                <a:off x="3646883" y="3594464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1" name="Google Shape;6091;p84"/>
              <p:cNvSpPr/>
              <p:nvPr/>
            </p:nvSpPr>
            <p:spPr>
              <a:xfrm>
                <a:off x="3646883" y="3888101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092" name="Google Shape;6092;p84"/>
              <p:cNvCxnSpPr>
                <a:stCxn id="6073" idx="0"/>
                <a:endCxn id="6093" idx="1"/>
              </p:cNvCxnSpPr>
              <p:nvPr/>
            </p:nvCxnSpPr>
            <p:spPr>
              <a:xfrm rot="10800000">
                <a:off x="1038866" y="1605392"/>
                <a:ext cx="114900" cy="66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094" name="Google Shape;6094;p84"/>
              <p:cNvCxnSpPr>
                <a:stCxn id="6073" idx="1"/>
                <a:endCxn id="6079" idx="5"/>
              </p:cNvCxnSpPr>
              <p:nvPr/>
            </p:nvCxnSpPr>
            <p:spPr>
              <a:xfrm rot="10800000">
                <a:off x="782016" y="2103829"/>
                <a:ext cx="281700" cy="202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095" name="Google Shape;6095;p84"/>
              <p:cNvCxnSpPr>
                <a:stCxn id="6073" idx="2"/>
                <a:endCxn id="6080" idx="3"/>
              </p:cNvCxnSpPr>
              <p:nvPr/>
            </p:nvCxnSpPr>
            <p:spPr>
              <a:xfrm rot="10800000">
                <a:off x="635816" y="2396042"/>
                <a:ext cx="390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096" name="Google Shape;6096;p84"/>
              <p:cNvCxnSpPr>
                <a:stCxn id="6073" idx="3"/>
                <a:endCxn id="6077" idx="7"/>
              </p:cNvCxnSpPr>
              <p:nvPr/>
            </p:nvCxnSpPr>
            <p:spPr>
              <a:xfrm flipH="1">
                <a:off x="683916" y="2485456"/>
                <a:ext cx="379800" cy="31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097" name="Google Shape;6097;p84"/>
              <p:cNvCxnSpPr>
                <a:stCxn id="6073" idx="4"/>
                <a:endCxn id="6075" idx="0"/>
              </p:cNvCxnSpPr>
              <p:nvPr/>
            </p:nvCxnSpPr>
            <p:spPr>
              <a:xfrm>
                <a:off x="1153766" y="2522492"/>
                <a:ext cx="0" cy="24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098" name="Google Shape;6098;p84"/>
              <p:cNvCxnSpPr>
                <a:stCxn id="6075" idx="3"/>
                <a:endCxn id="6078" idx="7"/>
              </p:cNvCxnSpPr>
              <p:nvPr/>
            </p:nvCxnSpPr>
            <p:spPr>
              <a:xfrm flipH="1">
                <a:off x="938916" y="2980958"/>
                <a:ext cx="124800" cy="36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099" name="Google Shape;6099;p84"/>
              <p:cNvCxnSpPr>
                <a:stCxn id="6075" idx="5"/>
                <a:endCxn id="6081" idx="0"/>
              </p:cNvCxnSpPr>
              <p:nvPr/>
            </p:nvCxnSpPr>
            <p:spPr>
              <a:xfrm>
                <a:off x="1243817" y="2980958"/>
                <a:ext cx="333900" cy="366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100" name="Google Shape;6100;p84"/>
              <p:cNvCxnSpPr>
                <a:stCxn id="6075" idx="6"/>
                <a:endCxn id="6076" idx="2"/>
              </p:cNvCxnSpPr>
              <p:nvPr/>
            </p:nvCxnSpPr>
            <p:spPr>
              <a:xfrm>
                <a:off x="1281116" y="2891545"/>
                <a:ext cx="210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101" name="Google Shape;6101;p84"/>
              <p:cNvCxnSpPr>
                <a:stCxn id="6078" idx="5"/>
                <a:endCxn id="6084" idx="1"/>
              </p:cNvCxnSpPr>
              <p:nvPr/>
            </p:nvCxnSpPr>
            <p:spPr>
              <a:xfrm>
                <a:off x="938808" y="3523126"/>
                <a:ext cx="198900" cy="297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102" name="Google Shape;6102;p84"/>
              <p:cNvCxnSpPr>
                <a:stCxn id="6083" idx="2"/>
                <a:endCxn id="6081" idx="3"/>
              </p:cNvCxnSpPr>
              <p:nvPr/>
            </p:nvCxnSpPr>
            <p:spPr>
              <a:xfrm rot="10800000">
                <a:off x="1745722" y="3433770"/>
                <a:ext cx="381300" cy="3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103" name="Google Shape;6103;p84"/>
              <p:cNvCxnSpPr>
                <a:stCxn id="6072" idx="6"/>
                <a:endCxn id="6085" idx="1"/>
              </p:cNvCxnSpPr>
              <p:nvPr/>
            </p:nvCxnSpPr>
            <p:spPr>
              <a:xfrm>
                <a:off x="2381722" y="2396042"/>
                <a:ext cx="696600" cy="53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104" name="Google Shape;6104;p84"/>
              <p:cNvCxnSpPr>
                <a:stCxn id="6072" idx="6"/>
                <a:endCxn id="6087" idx="1"/>
              </p:cNvCxnSpPr>
              <p:nvPr/>
            </p:nvCxnSpPr>
            <p:spPr>
              <a:xfrm>
                <a:off x="2381722" y="2396042"/>
                <a:ext cx="696600" cy="1005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105" name="Google Shape;6105;p84"/>
              <p:cNvCxnSpPr>
                <a:stCxn id="6072" idx="6"/>
                <a:endCxn id="6086" idx="1"/>
              </p:cNvCxnSpPr>
              <p:nvPr/>
            </p:nvCxnSpPr>
            <p:spPr>
              <a:xfrm>
                <a:off x="2381722" y="2396042"/>
                <a:ext cx="696600" cy="770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106" name="Google Shape;6106;p84"/>
              <p:cNvCxnSpPr>
                <a:stCxn id="6072" idx="6"/>
                <a:endCxn id="6088" idx="2"/>
              </p:cNvCxnSpPr>
              <p:nvPr/>
            </p:nvCxnSpPr>
            <p:spPr>
              <a:xfrm>
                <a:off x="2381722" y="2396042"/>
                <a:ext cx="696600" cy="1280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107" name="Google Shape;6107;p84"/>
              <p:cNvCxnSpPr>
                <a:stCxn id="6072" idx="6"/>
                <a:endCxn id="6089" idx="2"/>
              </p:cNvCxnSpPr>
              <p:nvPr/>
            </p:nvCxnSpPr>
            <p:spPr>
              <a:xfrm>
                <a:off x="2381722" y="2396042"/>
                <a:ext cx="696600" cy="157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108" name="Google Shape;6108;p84"/>
              <p:cNvCxnSpPr>
                <a:stCxn id="6083" idx="0"/>
                <a:endCxn id="6082" idx="2"/>
              </p:cNvCxnSpPr>
              <p:nvPr/>
            </p:nvCxnSpPr>
            <p:spPr>
              <a:xfrm rot="10800000">
                <a:off x="2254372" y="3017820"/>
                <a:ext cx="0" cy="32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109" name="Google Shape;6109;p84"/>
              <p:cNvCxnSpPr>
                <a:stCxn id="6088" idx="6"/>
                <a:endCxn id="6090" idx="0"/>
              </p:cNvCxnSpPr>
              <p:nvPr/>
            </p:nvCxnSpPr>
            <p:spPr>
              <a:xfrm flipH="1" rot="10800000">
                <a:off x="3333142" y="3594457"/>
                <a:ext cx="441000" cy="82200"/>
              </a:xfrm>
              <a:prstGeom prst="curvedConnector4">
                <a:avLst>
                  <a:gd fmla="val 35572" name="adj1"/>
                  <a:gd fmla="val 1029846" name="adj2"/>
                </a:avLst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110" name="Google Shape;6110;p84"/>
              <p:cNvCxnSpPr>
                <a:stCxn id="6088" idx="6"/>
                <a:endCxn id="6090" idx="2"/>
              </p:cNvCxnSpPr>
              <p:nvPr/>
            </p:nvCxnSpPr>
            <p:spPr>
              <a:xfrm>
                <a:off x="3333142" y="3676657"/>
                <a:ext cx="441000" cy="89700"/>
              </a:xfrm>
              <a:prstGeom prst="curvedConnector4">
                <a:avLst>
                  <a:gd fmla="val 35572" name="adj1"/>
                  <a:gd fmla="val 952121" name="adj2"/>
                </a:avLst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111" name="Google Shape;6111;p84"/>
              <p:cNvCxnSpPr>
                <a:stCxn id="6089" idx="6"/>
                <a:endCxn id="6091" idx="0"/>
              </p:cNvCxnSpPr>
              <p:nvPr/>
            </p:nvCxnSpPr>
            <p:spPr>
              <a:xfrm flipH="1" rot="10800000">
                <a:off x="3333142" y="3888093"/>
                <a:ext cx="441000" cy="82200"/>
              </a:xfrm>
              <a:prstGeom prst="curvedConnector4">
                <a:avLst>
                  <a:gd fmla="val 35572" name="adj1"/>
                  <a:gd fmla="val 1029846" name="adj2"/>
                </a:avLst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112" name="Google Shape;6112;p84"/>
              <p:cNvCxnSpPr>
                <a:stCxn id="6089" idx="6"/>
                <a:endCxn id="6091" idx="2"/>
              </p:cNvCxnSpPr>
              <p:nvPr/>
            </p:nvCxnSpPr>
            <p:spPr>
              <a:xfrm>
                <a:off x="3333142" y="3970293"/>
                <a:ext cx="441000" cy="89700"/>
              </a:xfrm>
              <a:prstGeom prst="curvedConnector4">
                <a:avLst>
                  <a:gd fmla="val 35572" name="adj1"/>
                  <a:gd fmla="val 952121" name="adj2"/>
                </a:avLst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113" name="Google Shape;6113;p84"/>
              <p:cNvCxnSpPr>
                <a:stCxn id="6075" idx="5"/>
                <a:endCxn id="6081" idx="1"/>
              </p:cNvCxnSpPr>
              <p:nvPr/>
            </p:nvCxnSpPr>
            <p:spPr>
              <a:xfrm>
                <a:off x="1243817" y="2980958"/>
                <a:ext cx="165900" cy="45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114" name="Google Shape;6114;p84"/>
              <p:cNvCxnSpPr>
                <a:stCxn id="6073" idx="3"/>
                <a:endCxn id="6077" idx="0"/>
              </p:cNvCxnSpPr>
              <p:nvPr/>
            </p:nvCxnSpPr>
            <p:spPr>
              <a:xfrm flipH="1">
                <a:off x="593916" y="2485456"/>
                <a:ext cx="469800" cy="279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115" name="Google Shape;6115;p84"/>
              <p:cNvCxnSpPr>
                <a:stCxn id="6073" idx="0"/>
                <a:endCxn id="6093" idx="2"/>
              </p:cNvCxnSpPr>
              <p:nvPr/>
            </p:nvCxnSpPr>
            <p:spPr>
              <a:xfrm flipH="1" rot="10800000">
                <a:off x="1153766" y="1701392"/>
                <a:ext cx="99000" cy="56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116" name="Google Shape;6116;p84"/>
              <p:cNvCxnSpPr>
                <a:stCxn id="6073" idx="0"/>
                <a:endCxn id="6093" idx="3"/>
              </p:cNvCxnSpPr>
              <p:nvPr/>
            </p:nvCxnSpPr>
            <p:spPr>
              <a:xfrm flipH="1" rot="10800000">
                <a:off x="1153766" y="1605392"/>
                <a:ext cx="312900" cy="66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117" name="Google Shape;6117;p84"/>
              <p:cNvCxnSpPr>
                <a:stCxn id="6072" idx="6"/>
                <a:endCxn id="6118" idx="1"/>
              </p:cNvCxnSpPr>
              <p:nvPr/>
            </p:nvCxnSpPr>
            <p:spPr>
              <a:xfrm>
                <a:off x="2381722" y="2396042"/>
                <a:ext cx="696600" cy="30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119" name="Google Shape;6119;p84"/>
              <p:cNvCxnSpPr>
                <a:stCxn id="6072" idx="6"/>
                <a:endCxn id="6120" idx="1"/>
              </p:cNvCxnSpPr>
              <p:nvPr/>
            </p:nvCxnSpPr>
            <p:spPr>
              <a:xfrm flipH="1" rot="10800000">
                <a:off x="2381722" y="2226842"/>
                <a:ext cx="696600" cy="169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121" name="Google Shape;6121;p84"/>
              <p:cNvCxnSpPr>
                <a:stCxn id="6072" idx="6"/>
                <a:endCxn id="6122" idx="1"/>
              </p:cNvCxnSpPr>
              <p:nvPr/>
            </p:nvCxnSpPr>
            <p:spPr>
              <a:xfrm>
                <a:off x="2381722" y="2396042"/>
                <a:ext cx="696600" cy="6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123" name="Google Shape;6123;p84"/>
              <p:cNvCxnSpPr>
                <a:stCxn id="6072" idx="6"/>
                <a:endCxn id="6124" idx="1"/>
              </p:cNvCxnSpPr>
              <p:nvPr/>
            </p:nvCxnSpPr>
            <p:spPr>
              <a:xfrm flipH="1" rot="10800000">
                <a:off x="2381722" y="1973942"/>
                <a:ext cx="656100" cy="422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125" name="Google Shape;6125;p84"/>
              <p:cNvCxnSpPr>
                <a:stCxn id="6072" idx="6"/>
                <a:endCxn id="6126" idx="1"/>
              </p:cNvCxnSpPr>
              <p:nvPr/>
            </p:nvCxnSpPr>
            <p:spPr>
              <a:xfrm flipH="1" rot="10800000">
                <a:off x="2381722" y="1698242"/>
                <a:ext cx="696600" cy="697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6126" name="Google Shape;6126;p84"/>
              <p:cNvSpPr/>
              <p:nvPr/>
            </p:nvSpPr>
            <p:spPr>
              <a:xfrm>
                <a:off x="3078442" y="1612204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4" name="Google Shape;6124;p84"/>
              <p:cNvSpPr/>
              <p:nvPr/>
            </p:nvSpPr>
            <p:spPr>
              <a:xfrm>
                <a:off x="3037797" y="1887961"/>
                <a:ext cx="336000" cy="171900"/>
              </a:xfrm>
              <a:prstGeom prst="rect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0" name="Google Shape;6120;p84"/>
              <p:cNvSpPr/>
              <p:nvPr/>
            </p:nvSpPr>
            <p:spPr>
              <a:xfrm>
                <a:off x="3078442" y="2140750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2" name="Google Shape;6122;p84"/>
              <p:cNvSpPr/>
              <p:nvPr/>
            </p:nvSpPr>
            <p:spPr>
              <a:xfrm>
                <a:off x="3078442" y="2375660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8" name="Google Shape;6118;p84"/>
              <p:cNvSpPr/>
              <p:nvPr/>
            </p:nvSpPr>
            <p:spPr>
              <a:xfrm>
                <a:off x="3078442" y="2610569"/>
                <a:ext cx="254814" cy="171905"/>
              </a:xfrm>
              <a:prstGeom prst="flowChartPreparation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93" name="Google Shape;6093;p84"/>
            <p:cNvSpPr/>
            <p:nvPr/>
          </p:nvSpPr>
          <p:spPr>
            <a:xfrm>
              <a:off x="3959640" y="-26772"/>
              <a:ext cx="213809" cy="104494"/>
            </a:xfrm>
            <a:prstGeom prst="flowChartDecision">
              <a:avLst/>
            </a:prstGeom>
            <a:noFill/>
            <a:ln cap="flat" cmpd="sng" w="2857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27" name="Google Shape;6127;p84"/>
          <p:cNvGrpSpPr/>
          <p:nvPr/>
        </p:nvGrpSpPr>
        <p:grpSpPr>
          <a:xfrm>
            <a:off x="8347300" y="999801"/>
            <a:ext cx="503100" cy="668999"/>
            <a:chOff x="4772600" y="3091226"/>
            <a:chExt cx="503100" cy="668999"/>
          </a:xfrm>
        </p:grpSpPr>
        <p:pic>
          <p:nvPicPr>
            <p:cNvPr id="6128" name="Google Shape;6128;p8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00600" y="3091226"/>
              <a:ext cx="423500" cy="42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29" name="Google Shape;6129;p84"/>
            <p:cNvSpPr txBox="1"/>
            <p:nvPr/>
          </p:nvSpPr>
          <p:spPr>
            <a:xfrm>
              <a:off x="4772600" y="3437125"/>
              <a:ext cx="5031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/>
                <a:t>FFNN</a:t>
              </a:r>
              <a:endParaRPr sz="900"/>
            </a:p>
          </p:txBody>
        </p:sp>
      </p:grpSp>
      <p:grpSp>
        <p:nvGrpSpPr>
          <p:cNvPr id="6130" name="Google Shape;6130;p84"/>
          <p:cNvGrpSpPr/>
          <p:nvPr/>
        </p:nvGrpSpPr>
        <p:grpSpPr>
          <a:xfrm>
            <a:off x="4208366" y="1034517"/>
            <a:ext cx="747934" cy="498222"/>
            <a:chOff x="6687088" y="2967117"/>
            <a:chExt cx="1009629" cy="687487"/>
          </a:xfrm>
        </p:grpSpPr>
        <p:grpSp>
          <p:nvGrpSpPr>
            <p:cNvPr id="6131" name="Google Shape;6131;p84"/>
            <p:cNvGrpSpPr/>
            <p:nvPr/>
          </p:nvGrpSpPr>
          <p:grpSpPr>
            <a:xfrm>
              <a:off x="6687088" y="2967117"/>
              <a:ext cx="1002300" cy="317600"/>
              <a:chOff x="2193900" y="4331067"/>
              <a:chExt cx="1002300" cy="317600"/>
            </a:xfrm>
          </p:grpSpPr>
          <p:grpSp>
            <p:nvGrpSpPr>
              <p:cNvPr id="6132" name="Google Shape;6132;p84"/>
              <p:cNvGrpSpPr/>
              <p:nvPr/>
            </p:nvGrpSpPr>
            <p:grpSpPr>
              <a:xfrm>
                <a:off x="2345400" y="4331067"/>
                <a:ext cx="850800" cy="210000"/>
                <a:chOff x="863475" y="3440001"/>
                <a:chExt cx="850800" cy="210000"/>
              </a:xfrm>
            </p:grpSpPr>
            <p:sp>
              <p:nvSpPr>
                <p:cNvPr id="6133" name="Google Shape;6133;p84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6134" name="Google Shape;6134;p84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6135" name="Google Shape;6135;p84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6136" name="Google Shape;6136;p84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6137" name="Google Shape;6137;p84"/>
                    <p:cNvCxnSpPr>
                      <a:stCxn id="6136" idx="6"/>
                      <a:endCxn id="6138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6138" name="Google Shape;6138;p84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6139" name="Google Shape;6139;p84"/>
              <p:cNvGrpSpPr/>
              <p:nvPr/>
            </p:nvGrpSpPr>
            <p:grpSpPr>
              <a:xfrm>
                <a:off x="2269650" y="4384867"/>
                <a:ext cx="850800" cy="210000"/>
                <a:chOff x="863475" y="3440001"/>
                <a:chExt cx="850800" cy="210000"/>
              </a:xfrm>
            </p:grpSpPr>
            <p:sp>
              <p:nvSpPr>
                <p:cNvPr id="6140" name="Google Shape;6140;p84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6141" name="Google Shape;6141;p84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6142" name="Google Shape;6142;p84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6143" name="Google Shape;6143;p84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6144" name="Google Shape;6144;p84"/>
                    <p:cNvCxnSpPr>
                      <a:stCxn id="6143" idx="6"/>
                      <a:endCxn id="6145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6145" name="Google Shape;6145;p84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6146" name="Google Shape;6146;p84"/>
              <p:cNvGrpSpPr/>
              <p:nvPr/>
            </p:nvGrpSpPr>
            <p:grpSpPr>
              <a:xfrm>
                <a:off x="2193900" y="4438667"/>
                <a:ext cx="850800" cy="210000"/>
                <a:chOff x="863475" y="3440001"/>
                <a:chExt cx="850800" cy="210000"/>
              </a:xfrm>
            </p:grpSpPr>
            <p:sp>
              <p:nvSpPr>
                <p:cNvPr id="6147" name="Google Shape;6147;p84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6148" name="Google Shape;6148;p84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6149" name="Google Shape;6149;p84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6150" name="Google Shape;6150;p84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6151" name="Google Shape;6151;p84"/>
                    <p:cNvCxnSpPr>
                      <a:stCxn id="6150" idx="6"/>
                      <a:endCxn id="6152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6152" name="Google Shape;6152;p84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6153" name="Google Shape;6153;p84"/>
            <p:cNvSpPr txBox="1"/>
            <p:nvPr/>
          </p:nvSpPr>
          <p:spPr>
            <a:xfrm>
              <a:off x="6845917" y="3208504"/>
              <a:ext cx="850800" cy="4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/>
                <a:t>Triplets</a:t>
              </a:r>
              <a:endParaRPr sz="900"/>
            </a:p>
          </p:txBody>
        </p:sp>
      </p:grpSp>
      <p:pic>
        <p:nvPicPr>
          <p:cNvPr id="6154" name="Google Shape;6154;p84"/>
          <p:cNvPicPr preferRelativeResize="0"/>
          <p:nvPr/>
        </p:nvPicPr>
        <p:blipFill rotWithShape="1">
          <a:blip r:embed="rId6">
            <a:alphaModFix/>
          </a:blip>
          <a:srcRect b="0" l="0" r="58932" t="0"/>
          <a:stretch/>
        </p:blipFill>
        <p:spPr>
          <a:xfrm>
            <a:off x="4284650" y="3107462"/>
            <a:ext cx="563400" cy="5273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55" name="Google Shape;6155;p84"/>
          <p:cNvGrpSpPr/>
          <p:nvPr/>
        </p:nvGrpSpPr>
        <p:grpSpPr>
          <a:xfrm>
            <a:off x="96409" y="4165681"/>
            <a:ext cx="1150066" cy="936457"/>
            <a:chOff x="325009" y="3683593"/>
            <a:chExt cx="1150066" cy="936457"/>
          </a:xfrm>
        </p:grpSpPr>
        <p:grpSp>
          <p:nvGrpSpPr>
            <p:cNvPr id="6156" name="Google Shape;6156;p84"/>
            <p:cNvGrpSpPr/>
            <p:nvPr/>
          </p:nvGrpSpPr>
          <p:grpSpPr>
            <a:xfrm>
              <a:off x="325009" y="3683593"/>
              <a:ext cx="977391" cy="454538"/>
              <a:chOff x="6131147" y="2007588"/>
              <a:chExt cx="2026941" cy="863813"/>
            </a:xfrm>
          </p:grpSpPr>
          <p:sp>
            <p:nvSpPr>
              <p:cNvPr id="6157" name="Google Shape;6157;p84"/>
              <p:cNvSpPr/>
              <p:nvPr/>
            </p:nvSpPr>
            <p:spPr>
              <a:xfrm>
                <a:off x="6131147" y="2287762"/>
                <a:ext cx="328200" cy="328200"/>
              </a:xfrm>
              <a:prstGeom prst="ellipse">
                <a:avLst/>
              </a:prstGeom>
              <a:solidFill>
                <a:srgbClr val="C488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8" name="Google Shape;6158;p84"/>
              <p:cNvSpPr/>
              <p:nvPr/>
            </p:nvSpPr>
            <p:spPr>
              <a:xfrm>
                <a:off x="6963188" y="2007588"/>
                <a:ext cx="328200" cy="328200"/>
              </a:xfrm>
              <a:prstGeom prst="ellipse">
                <a:avLst/>
              </a:prstGeom>
              <a:solidFill>
                <a:srgbClr val="C488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9" name="Google Shape;6159;p84"/>
              <p:cNvSpPr/>
              <p:nvPr/>
            </p:nvSpPr>
            <p:spPr>
              <a:xfrm>
                <a:off x="6963188" y="2543200"/>
                <a:ext cx="328200" cy="328200"/>
              </a:xfrm>
              <a:prstGeom prst="ellipse">
                <a:avLst/>
              </a:prstGeom>
              <a:solidFill>
                <a:srgbClr val="C488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160" name="Google Shape;6160;p84"/>
              <p:cNvCxnSpPr>
                <a:stCxn id="6157" idx="6"/>
                <a:endCxn id="6158" idx="2"/>
              </p:cNvCxnSpPr>
              <p:nvPr/>
            </p:nvCxnSpPr>
            <p:spPr>
              <a:xfrm flipH="1" rot="10800000">
                <a:off x="6459347" y="2171662"/>
                <a:ext cx="503700" cy="280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161" name="Google Shape;6161;p84"/>
              <p:cNvCxnSpPr>
                <a:stCxn id="6157" idx="6"/>
                <a:endCxn id="6159" idx="2"/>
              </p:cNvCxnSpPr>
              <p:nvPr/>
            </p:nvCxnSpPr>
            <p:spPr>
              <a:xfrm>
                <a:off x="6459347" y="2451862"/>
                <a:ext cx="503700" cy="255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6162" name="Google Shape;6162;p84"/>
              <p:cNvSpPr/>
              <p:nvPr/>
            </p:nvSpPr>
            <p:spPr>
              <a:xfrm>
                <a:off x="7829887" y="2035548"/>
                <a:ext cx="328200" cy="223050"/>
              </a:xfrm>
              <a:prstGeom prst="flowChartPreparation">
                <a:avLst/>
              </a:prstGeom>
              <a:solidFill>
                <a:srgbClr val="3C78D8"/>
              </a:solidFill>
              <a:ln cap="flat" cmpd="sng" w="2857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163" name="Google Shape;6163;p84"/>
              <p:cNvCxnSpPr>
                <a:stCxn id="6158" idx="6"/>
                <a:endCxn id="6162" idx="0"/>
              </p:cNvCxnSpPr>
              <p:nvPr/>
            </p:nvCxnSpPr>
            <p:spPr>
              <a:xfrm flipH="1" rot="10800000">
                <a:off x="7291388" y="2035488"/>
                <a:ext cx="702600" cy="136200"/>
              </a:xfrm>
              <a:prstGeom prst="curvedConnector4">
                <a:avLst>
                  <a:gd fmla="val 38322" name="adj1"/>
                  <a:gd fmla="val 128045" name="adj2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164" name="Google Shape;6164;p84"/>
              <p:cNvCxnSpPr>
                <a:stCxn id="6158" idx="6"/>
                <a:endCxn id="6162" idx="2"/>
              </p:cNvCxnSpPr>
              <p:nvPr/>
            </p:nvCxnSpPr>
            <p:spPr>
              <a:xfrm>
                <a:off x="7291388" y="2171688"/>
                <a:ext cx="702600" cy="87000"/>
              </a:xfrm>
              <a:prstGeom prst="curvedConnector4">
                <a:avLst>
                  <a:gd fmla="val 38322" name="adj1"/>
                  <a:gd fmla="val 104648" name="adj2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6165" name="Google Shape;6165;p84"/>
              <p:cNvSpPr/>
              <p:nvPr/>
            </p:nvSpPr>
            <p:spPr>
              <a:xfrm>
                <a:off x="7829887" y="2645148"/>
                <a:ext cx="328200" cy="223050"/>
              </a:xfrm>
              <a:prstGeom prst="flowChartPreparation">
                <a:avLst/>
              </a:prstGeom>
              <a:solidFill>
                <a:srgbClr val="3C78D8"/>
              </a:solidFill>
              <a:ln cap="flat" cmpd="sng" w="2857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166" name="Google Shape;6166;p84"/>
              <p:cNvCxnSpPr>
                <a:stCxn id="6159" idx="6"/>
                <a:endCxn id="6165" idx="0"/>
              </p:cNvCxnSpPr>
              <p:nvPr/>
            </p:nvCxnSpPr>
            <p:spPr>
              <a:xfrm flipH="1" rot="10800000">
                <a:off x="7291388" y="2645200"/>
                <a:ext cx="702600" cy="62100"/>
              </a:xfrm>
              <a:prstGeom prst="curvedConnector4">
                <a:avLst>
                  <a:gd fmla="val 38322" name="adj1"/>
                  <a:gd fmla="val 213016" name="adj2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167" name="Google Shape;6167;p84"/>
              <p:cNvCxnSpPr>
                <a:stCxn id="6159" idx="6"/>
                <a:endCxn id="6165" idx="2"/>
              </p:cNvCxnSpPr>
              <p:nvPr/>
            </p:nvCxnSpPr>
            <p:spPr>
              <a:xfrm>
                <a:off x="7291388" y="2707300"/>
                <a:ext cx="702600" cy="160800"/>
              </a:xfrm>
              <a:prstGeom prst="curvedConnector4">
                <a:avLst>
                  <a:gd fmla="val 38322" name="adj1"/>
                  <a:gd fmla="val 121663" name="adj2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sp>
          <p:nvSpPr>
            <p:cNvPr id="6168" name="Google Shape;6168;p84"/>
            <p:cNvSpPr txBox="1"/>
            <p:nvPr/>
          </p:nvSpPr>
          <p:spPr>
            <a:xfrm>
              <a:off x="362675" y="4127450"/>
              <a:ext cx="1112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/>
                <a:t>TTP graph</a:t>
              </a:r>
              <a:endParaRPr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/>
                <a:t>(T1070.005)</a:t>
              </a:r>
              <a:endParaRPr sz="1000"/>
            </a:p>
          </p:txBody>
        </p:sp>
      </p:grpSp>
      <p:pic>
        <p:nvPicPr>
          <p:cNvPr id="6169" name="Google Shape;6169;p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15125" y="3127752"/>
            <a:ext cx="503100" cy="5030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70" name="Google Shape;6170;p84"/>
          <p:cNvCxnSpPr>
            <a:stCxn id="6154" idx="3"/>
            <a:endCxn id="6171" idx="1"/>
          </p:cNvCxnSpPr>
          <p:nvPr/>
        </p:nvCxnSpPr>
        <p:spPr>
          <a:xfrm>
            <a:off x="4848050" y="3371147"/>
            <a:ext cx="352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6172" name="Google Shape;6172;p84"/>
          <p:cNvGrpSpPr/>
          <p:nvPr/>
        </p:nvGrpSpPr>
        <p:grpSpPr>
          <a:xfrm>
            <a:off x="6432025" y="3070175"/>
            <a:ext cx="711125" cy="618225"/>
            <a:chOff x="1526875" y="4128700"/>
            <a:chExt cx="711125" cy="618225"/>
          </a:xfrm>
        </p:grpSpPr>
        <p:sp>
          <p:nvSpPr>
            <p:cNvPr id="6173" name="Google Shape;6173;p84"/>
            <p:cNvSpPr txBox="1"/>
            <p:nvPr/>
          </p:nvSpPr>
          <p:spPr>
            <a:xfrm>
              <a:off x="1637100" y="4128700"/>
              <a:ext cx="600900" cy="492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selection</a:t>
              </a:r>
              <a:r>
                <a:rPr lang="zh-TW" sz="400">
                  <a:solidFill>
                    <a:srgbClr val="6AA84F"/>
                  </a:solidFill>
                </a:rPr>
                <a:t>:</a:t>
              </a:r>
              <a:endParaRPr sz="400">
                <a:solidFill>
                  <a:srgbClr val="6AA84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434343"/>
                  </a:solidFill>
                </a:rPr>
                <a:t>    - ZZZ: ^A.*B$</a:t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filter:</a:t>
              </a:r>
              <a:endParaRPr sz="400">
                <a:solidFill>
                  <a:srgbClr val="38761D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C9DAF8"/>
                  </a:solidFill>
                </a:rPr>
                <a:t>   </a:t>
              </a:r>
              <a:r>
                <a:rPr lang="zh-TW" sz="400">
                  <a:solidFill>
                    <a:srgbClr val="434343"/>
                  </a:solidFill>
                </a:rPr>
                <a:t> - XXX: ^(?=.*H)(?=.*I).*$</a:t>
              </a:r>
              <a:endParaRPr sz="400">
                <a:solidFill>
                  <a:srgbClr val="434343"/>
                </a:solidFill>
              </a:endParaRPr>
            </a:p>
          </p:txBody>
        </p:sp>
        <p:sp>
          <p:nvSpPr>
            <p:cNvPr id="6174" name="Google Shape;6174;p84"/>
            <p:cNvSpPr txBox="1"/>
            <p:nvPr/>
          </p:nvSpPr>
          <p:spPr>
            <a:xfrm>
              <a:off x="1593000" y="4182500"/>
              <a:ext cx="600900" cy="492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selection</a:t>
              </a:r>
              <a:r>
                <a:rPr lang="zh-TW" sz="400">
                  <a:solidFill>
                    <a:srgbClr val="6AA84F"/>
                  </a:solidFill>
                </a:rPr>
                <a:t>:</a:t>
              </a:r>
              <a:endParaRPr sz="400">
                <a:solidFill>
                  <a:srgbClr val="6AA84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434343"/>
                  </a:solidFill>
                </a:rPr>
                <a:t>    - ZZZ: ^A.*B$</a:t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filter:</a:t>
              </a:r>
              <a:endParaRPr sz="400">
                <a:solidFill>
                  <a:srgbClr val="38761D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C9DAF8"/>
                  </a:solidFill>
                </a:rPr>
                <a:t>   </a:t>
              </a:r>
              <a:r>
                <a:rPr lang="zh-TW" sz="400">
                  <a:solidFill>
                    <a:srgbClr val="434343"/>
                  </a:solidFill>
                </a:rPr>
                <a:t> - XXX: ^(?=.*H)(?=.*I).*$</a:t>
              </a:r>
              <a:endParaRPr sz="400">
                <a:solidFill>
                  <a:srgbClr val="434343"/>
                </a:solidFill>
              </a:endParaRPr>
            </a:p>
          </p:txBody>
        </p:sp>
        <p:sp>
          <p:nvSpPr>
            <p:cNvPr id="6175" name="Google Shape;6175;p84"/>
            <p:cNvSpPr txBox="1"/>
            <p:nvPr/>
          </p:nvSpPr>
          <p:spPr>
            <a:xfrm>
              <a:off x="1526875" y="4254325"/>
              <a:ext cx="600900" cy="492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selection</a:t>
              </a:r>
              <a:r>
                <a:rPr lang="zh-TW" sz="400">
                  <a:solidFill>
                    <a:srgbClr val="6AA84F"/>
                  </a:solidFill>
                </a:rPr>
                <a:t>:</a:t>
              </a:r>
              <a:endParaRPr sz="400">
                <a:solidFill>
                  <a:srgbClr val="6AA84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434343"/>
                  </a:solidFill>
                </a:rPr>
                <a:t>    - ZZZ: ^A.*B$</a:t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38761D"/>
                  </a:solidFill>
                </a:rPr>
                <a:t>filter:</a:t>
              </a:r>
              <a:endParaRPr sz="400">
                <a:solidFill>
                  <a:srgbClr val="38761D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">
                  <a:solidFill>
                    <a:srgbClr val="C9DAF8"/>
                  </a:solidFill>
                </a:rPr>
                <a:t>   </a:t>
              </a:r>
              <a:r>
                <a:rPr lang="zh-TW" sz="400">
                  <a:solidFill>
                    <a:srgbClr val="434343"/>
                  </a:solidFill>
                </a:rPr>
                <a:t> - XXX: ^(?=.*H)(?=.*I).*$</a:t>
              </a:r>
              <a:endParaRPr sz="400">
                <a:solidFill>
                  <a:srgbClr val="434343"/>
                </a:solidFill>
              </a:endParaRPr>
            </a:p>
          </p:txBody>
        </p:sp>
      </p:grpSp>
      <p:grpSp>
        <p:nvGrpSpPr>
          <p:cNvPr id="6176" name="Google Shape;6176;p84"/>
          <p:cNvGrpSpPr/>
          <p:nvPr/>
        </p:nvGrpSpPr>
        <p:grpSpPr>
          <a:xfrm>
            <a:off x="4210707" y="2309160"/>
            <a:ext cx="742548" cy="504858"/>
            <a:chOff x="6687088" y="2967117"/>
            <a:chExt cx="1003036" cy="621593"/>
          </a:xfrm>
        </p:grpSpPr>
        <p:grpSp>
          <p:nvGrpSpPr>
            <p:cNvPr id="6177" name="Google Shape;6177;p84"/>
            <p:cNvGrpSpPr/>
            <p:nvPr/>
          </p:nvGrpSpPr>
          <p:grpSpPr>
            <a:xfrm>
              <a:off x="6687088" y="2967117"/>
              <a:ext cx="1002300" cy="317600"/>
              <a:chOff x="2193900" y="4331067"/>
              <a:chExt cx="1002300" cy="317600"/>
            </a:xfrm>
          </p:grpSpPr>
          <p:grpSp>
            <p:nvGrpSpPr>
              <p:cNvPr id="6178" name="Google Shape;6178;p84"/>
              <p:cNvGrpSpPr/>
              <p:nvPr/>
            </p:nvGrpSpPr>
            <p:grpSpPr>
              <a:xfrm>
                <a:off x="2345400" y="4331067"/>
                <a:ext cx="850800" cy="210000"/>
                <a:chOff x="863475" y="3440001"/>
                <a:chExt cx="850800" cy="210000"/>
              </a:xfrm>
            </p:grpSpPr>
            <p:sp>
              <p:nvSpPr>
                <p:cNvPr id="6179" name="Google Shape;6179;p84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6180" name="Google Shape;6180;p84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6181" name="Google Shape;6181;p84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6182" name="Google Shape;6182;p84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6183" name="Google Shape;6183;p84"/>
                    <p:cNvCxnSpPr>
                      <a:stCxn id="6182" idx="6"/>
                      <a:endCxn id="6184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6184" name="Google Shape;6184;p84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6185" name="Google Shape;6185;p84"/>
              <p:cNvGrpSpPr/>
              <p:nvPr/>
            </p:nvGrpSpPr>
            <p:grpSpPr>
              <a:xfrm>
                <a:off x="2269650" y="4384867"/>
                <a:ext cx="850800" cy="210000"/>
                <a:chOff x="863475" y="3440001"/>
                <a:chExt cx="850800" cy="210000"/>
              </a:xfrm>
            </p:grpSpPr>
            <p:sp>
              <p:nvSpPr>
                <p:cNvPr id="6186" name="Google Shape;6186;p84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6187" name="Google Shape;6187;p84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6188" name="Google Shape;6188;p84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6189" name="Google Shape;6189;p84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6190" name="Google Shape;6190;p84"/>
                    <p:cNvCxnSpPr>
                      <a:stCxn id="6189" idx="6"/>
                      <a:endCxn id="6191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6191" name="Google Shape;6191;p84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6192" name="Google Shape;6192;p84"/>
              <p:cNvGrpSpPr/>
              <p:nvPr/>
            </p:nvGrpSpPr>
            <p:grpSpPr>
              <a:xfrm>
                <a:off x="2193900" y="4438667"/>
                <a:ext cx="850800" cy="210000"/>
                <a:chOff x="863475" y="3440001"/>
                <a:chExt cx="850800" cy="210000"/>
              </a:xfrm>
            </p:grpSpPr>
            <p:sp>
              <p:nvSpPr>
                <p:cNvPr id="6193" name="Google Shape;6193;p84"/>
                <p:cNvSpPr/>
                <p:nvPr/>
              </p:nvSpPr>
              <p:spPr>
                <a:xfrm>
                  <a:off x="863475" y="3440001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6194" name="Google Shape;6194;p84"/>
                <p:cNvGrpSpPr/>
                <p:nvPr/>
              </p:nvGrpSpPr>
              <p:grpSpPr>
                <a:xfrm>
                  <a:off x="924067" y="3456438"/>
                  <a:ext cx="716204" cy="137400"/>
                  <a:chOff x="6852694" y="513663"/>
                  <a:chExt cx="716204" cy="137400"/>
                </a:xfrm>
              </p:grpSpPr>
              <p:grpSp>
                <p:nvGrpSpPr>
                  <p:cNvPr id="6195" name="Google Shape;6195;p84"/>
                  <p:cNvGrpSpPr/>
                  <p:nvPr/>
                </p:nvGrpSpPr>
                <p:grpSpPr>
                  <a:xfrm>
                    <a:off x="6852694" y="513663"/>
                    <a:ext cx="502500" cy="137400"/>
                    <a:chOff x="6842895" y="2406763"/>
                    <a:chExt cx="502500" cy="137400"/>
                  </a:xfrm>
                </p:grpSpPr>
                <p:sp>
                  <p:nvSpPr>
                    <p:cNvPr id="6196" name="Google Shape;6196;p84"/>
                    <p:cNvSpPr/>
                    <p:nvPr/>
                  </p:nvSpPr>
                  <p:spPr>
                    <a:xfrm>
                      <a:off x="6842895" y="2406763"/>
                      <a:ext cx="127200" cy="137400"/>
                    </a:xfrm>
                    <a:prstGeom prst="ellipse">
                      <a:avLst/>
                    </a:prstGeom>
                    <a:noFill/>
                    <a:ln cap="flat" cmpd="sng" w="28575">
                      <a:solidFill>
                        <a:srgbClr val="C4889A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6197" name="Google Shape;6197;p84"/>
                    <p:cNvCxnSpPr>
                      <a:stCxn id="6196" idx="6"/>
                      <a:endCxn id="6198" idx="1"/>
                    </p:cNvCxnSpPr>
                    <p:nvPr/>
                  </p:nvCxnSpPr>
                  <p:spPr>
                    <a:xfrm>
                      <a:off x="6970095" y="2475463"/>
                      <a:ext cx="375300" cy="8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6198" name="Google Shape;6198;p84"/>
                  <p:cNvSpPr/>
                  <p:nvPr/>
                </p:nvSpPr>
                <p:spPr>
                  <a:xfrm>
                    <a:off x="7355073" y="538383"/>
                    <a:ext cx="213825" cy="104500"/>
                  </a:xfrm>
                  <a:prstGeom prst="flowChartDecision">
                    <a:avLst/>
                  </a:prstGeom>
                  <a:noFill/>
                  <a:ln cap="flat" cmpd="sng" w="28575">
                    <a:solidFill>
                      <a:srgbClr val="8E7CC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6199" name="Google Shape;6199;p84"/>
            <p:cNvSpPr txBox="1"/>
            <p:nvPr/>
          </p:nvSpPr>
          <p:spPr>
            <a:xfrm>
              <a:off x="6729524" y="3190910"/>
              <a:ext cx="960600" cy="39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/>
                <a:t>Triplets</a:t>
              </a:r>
              <a:endParaRPr sz="900"/>
            </a:p>
          </p:txBody>
        </p:sp>
      </p:grpSp>
      <p:cxnSp>
        <p:nvCxnSpPr>
          <p:cNvPr id="6200" name="Google Shape;6200;p84"/>
          <p:cNvCxnSpPr/>
          <p:nvPr/>
        </p:nvCxnSpPr>
        <p:spPr>
          <a:xfrm>
            <a:off x="6071267" y="804279"/>
            <a:ext cx="353400" cy="46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01" name="Google Shape;6201;p84"/>
          <p:cNvCxnSpPr>
            <a:endCxn id="6202" idx="1"/>
          </p:cNvCxnSpPr>
          <p:nvPr/>
        </p:nvCxnSpPr>
        <p:spPr>
          <a:xfrm flipH="1" rot="10800000">
            <a:off x="7043942" y="803666"/>
            <a:ext cx="231600" cy="57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03" name="Google Shape;6203;p84"/>
          <p:cNvCxnSpPr>
            <a:endCxn id="6204" idx="2"/>
          </p:cNvCxnSpPr>
          <p:nvPr/>
        </p:nvCxnSpPr>
        <p:spPr>
          <a:xfrm rot="10800000">
            <a:off x="5903689" y="2797176"/>
            <a:ext cx="1307100" cy="40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05" name="Google Shape;6205;p84"/>
          <p:cNvCxnSpPr>
            <a:endCxn id="6204" idx="1"/>
          </p:cNvCxnSpPr>
          <p:nvPr/>
        </p:nvCxnSpPr>
        <p:spPr>
          <a:xfrm flipH="1" rot="10800000">
            <a:off x="4847875" y="2473926"/>
            <a:ext cx="681900" cy="1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06" name="Google Shape;6206;p84"/>
          <p:cNvSpPr txBox="1"/>
          <p:nvPr/>
        </p:nvSpPr>
        <p:spPr>
          <a:xfrm>
            <a:off x="3966655" y="3550851"/>
            <a:ext cx="119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Sigma Rule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(Human readable)</a:t>
            </a:r>
            <a:endParaRPr sz="900"/>
          </a:p>
        </p:txBody>
      </p:sp>
      <p:sp>
        <p:nvSpPr>
          <p:cNvPr id="6207" name="Google Shape;6207;p84"/>
          <p:cNvSpPr txBox="1"/>
          <p:nvPr/>
        </p:nvSpPr>
        <p:spPr>
          <a:xfrm>
            <a:off x="6444300" y="3597318"/>
            <a:ext cx="136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Rule Database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(Machine readable)</a:t>
            </a:r>
            <a:endParaRPr sz="900"/>
          </a:p>
        </p:txBody>
      </p:sp>
      <p:sp>
        <p:nvSpPr>
          <p:cNvPr id="6208" name="Google Shape;6208;p84"/>
          <p:cNvSpPr txBox="1"/>
          <p:nvPr/>
        </p:nvSpPr>
        <p:spPr>
          <a:xfrm>
            <a:off x="2474977" y="4662528"/>
            <a:ext cx="149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Detected TTP Triplets</a:t>
            </a:r>
            <a:endParaRPr sz="1000"/>
          </a:p>
        </p:txBody>
      </p:sp>
      <p:grpSp>
        <p:nvGrpSpPr>
          <p:cNvPr id="6209" name="Google Shape;6209;p84"/>
          <p:cNvGrpSpPr/>
          <p:nvPr/>
        </p:nvGrpSpPr>
        <p:grpSpPr>
          <a:xfrm>
            <a:off x="2731531" y="3591875"/>
            <a:ext cx="834728" cy="1171377"/>
            <a:chOff x="3408381" y="3086475"/>
            <a:chExt cx="834728" cy="1171377"/>
          </a:xfrm>
        </p:grpSpPr>
        <p:grpSp>
          <p:nvGrpSpPr>
            <p:cNvPr id="6210" name="Google Shape;6210;p84"/>
            <p:cNvGrpSpPr/>
            <p:nvPr/>
          </p:nvGrpSpPr>
          <p:grpSpPr>
            <a:xfrm>
              <a:off x="3408381" y="3086475"/>
              <a:ext cx="598877" cy="775697"/>
              <a:chOff x="3821400" y="3292037"/>
              <a:chExt cx="913200" cy="1203938"/>
            </a:xfrm>
          </p:grpSpPr>
          <p:sp>
            <p:nvSpPr>
              <p:cNvPr id="6211" name="Google Shape;6211;p84"/>
              <p:cNvSpPr/>
              <p:nvPr/>
            </p:nvSpPr>
            <p:spPr>
              <a:xfrm>
                <a:off x="3821400" y="3427975"/>
                <a:ext cx="913200" cy="10680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212" name="Google Shape;6212;p84"/>
              <p:cNvGrpSpPr/>
              <p:nvPr/>
            </p:nvGrpSpPr>
            <p:grpSpPr>
              <a:xfrm>
                <a:off x="3913207" y="4314125"/>
                <a:ext cx="600968" cy="137411"/>
                <a:chOff x="6820145" y="2138427"/>
                <a:chExt cx="600968" cy="137411"/>
              </a:xfrm>
            </p:grpSpPr>
            <p:sp>
              <p:nvSpPr>
                <p:cNvPr id="6213" name="Google Shape;6213;p84"/>
                <p:cNvSpPr/>
                <p:nvPr/>
              </p:nvSpPr>
              <p:spPr>
                <a:xfrm>
                  <a:off x="7293913" y="2138427"/>
                  <a:ext cx="127200" cy="137400"/>
                </a:xfrm>
                <a:prstGeom prst="ellipse">
                  <a:avLst/>
                </a:prstGeom>
                <a:noFill/>
                <a:ln cap="flat" cmpd="sng" w="28575">
                  <a:solidFill>
                    <a:srgbClr val="C4889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14" name="Google Shape;6214;p84"/>
                <p:cNvSpPr/>
                <p:nvPr/>
              </p:nvSpPr>
              <p:spPr>
                <a:xfrm>
                  <a:off x="6820145" y="2138438"/>
                  <a:ext cx="127200" cy="137400"/>
                </a:xfrm>
                <a:prstGeom prst="ellipse">
                  <a:avLst/>
                </a:prstGeom>
                <a:noFill/>
                <a:ln cap="flat" cmpd="sng" w="28575">
                  <a:solidFill>
                    <a:srgbClr val="C4889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6215" name="Google Shape;6215;p84"/>
                <p:cNvCxnSpPr>
                  <a:stCxn id="6214" idx="6"/>
                  <a:endCxn id="6213" idx="2"/>
                </p:cNvCxnSpPr>
                <p:nvPr/>
              </p:nvCxnSpPr>
              <p:spPr>
                <a:xfrm>
                  <a:off x="6947345" y="2207138"/>
                  <a:ext cx="346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</p:grpSp>
          <p:grpSp>
            <p:nvGrpSpPr>
              <p:cNvPr id="6216" name="Google Shape;6216;p84"/>
              <p:cNvGrpSpPr/>
              <p:nvPr/>
            </p:nvGrpSpPr>
            <p:grpSpPr>
              <a:xfrm>
                <a:off x="3911992" y="3618663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6217" name="Google Shape;6217;p84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6218" name="Google Shape;6218;p84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6219" name="Google Shape;6219;p84"/>
                  <p:cNvCxnSpPr>
                    <a:stCxn id="6218" idx="6"/>
                    <a:endCxn id="6220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6220" name="Google Shape;6220;p84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21" name="Google Shape;6221;p84"/>
              <p:cNvGrpSpPr/>
              <p:nvPr/>
            </p:nvGrpSpPr>
            <p:grpSpPr>
              <a:xfrm>
                <a:off x="3911992" y="3847263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6222" name="Google Shape;6222;p84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6223" name="Google Shape;6223;p84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6224" name="Google Shape;6224;p84"/>
                  <p:cNvCxnSpPr>
                    <a:stCxn id="6223" idx="6"/>
                    <a:endCxn id="6225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6225" name="Google Shape;6225;p84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26" name="Google Shape;6226;p84"/>
              <p:cNvGrpSpPr/>
              <p:nvPr/>
            </p:nvGrpSpPr>
            <p:grpSpPr>
              <a:xfrm>
                <a:off x="3911992" y="4075863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6227" name="Google Shape;6227;p84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6228" name="Google Shape;6228;p84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6229" name="Google Shape;6229;p84"/>
                  <p:cNvCxnSpPr>
                    <a:stCxn id="6228" idx="6"/>
                    <a:endCxn id="6230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6230" name="Google Shape;6230;p84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231" name="Google Shape;6231;p84"/>
              <p:cNvSpPr txBox="1"/>
              <p:nvPr/>
            </p:nvSpPr>
            <p:spPr>
              <a:xfrm>
                <a:off x="3972771" y="3292037"/>
                <a:ext cx="645900" cy="42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600">
                    <a:solidFill>
                      <a:srgbClr val="1155CC"/>
                    </a:solidFill>
                  </a:rPr>
                  <a:t>Benign</a:t>
                </a:r>
                <a:endParaRPr sz="600">
                  <a:solidFill>
                    <a:srgbClr val="1155CC"/>
                  </a:solidFill>
                </a:endParaRPr>
              </a:p>
            </p:txBody>
          </p:sp>
        </p:grpSp>
        <p:grpSp>
          <p:nvGrpSpPr>
            <p:cNvPr id="6232" name="Google Shape;6232;p84"/>
            <p:cNvGrpSpPr/>
            <p:nvPr/>
          </p:nvGrpSpPr>
          <p:grpSpPr>
            <a:xfrm>
              <a:off x="3481879" y="3209575"/>
              <a:ext cx="761229" cy="1048277"/>
              <a:chOff x="398292" y="2323137"/>
              <a:chExt cx="761229" cy="1048277"/>
            </a:xfrm>
          </p:grpSpPr>
          <p:grpSp>
            <p:nvGrpSpPr>
              <p:cNvPr id="6233" name="Google Shape;6233;p84"/>
              <p:cNvGrpSpPr/>
              <p:nvPr/>
            </p:nvGrpSpPr>
            <p:grpSpPr>
              <a:xfrm>
                <a:off x="398292" y="2323137"/>
                <a:ext cx="598842" cy="822164"/>
                <a:chOff x="4717000" y="3632044"/>
                <a:chExt cx="846300" cy="1195006"/>
              </a:xfrm>
            </p:grpSpPr>
            <p:sp>
              <p:nvSpPr>
                <p:cNvPr id="6234" name="Google Shape;6234;p84"/>
                <p:cNvSpPr/>
                <p:nvPr/>
              </p:nvSpPr>
              <p:spPr>
                <a:xfrm>
                  <a:off x="4717000" y="3715550"/>
                  <a:ext cx="846300" cy="11115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rgbClr val="CC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6235" name="Google Shape;6235;p84"/>
                <p:cNvGrpSpPr/>
                <p:nvPr/>
              </p:nvGrpSpPr>
              <p:grpSpPr>
                <a:xfrm>
                  <a:off x="4801569" y="3908936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6236" name="Google Shape;6236;p84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37" name="Google Shape;6237;p84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6238" name="Google Shape;6238;p84"/>
                  <p:cNvCxnSpPr>
                    <a:stCxn id="6237" idx="6"/>
                    <a:endCxn id="6236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6239" name="Google Shape;6239;p84"/>
                <p:cNvGrpSpPr/>
                <p:nvPr/>
              </p:nvGrpSpPr>
              <p:grpSpPr>
                <a:xfrm>
                  <a:off x="4801569" y="4028604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6240" name="Google Shape;6240;p84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41" name="Google Shape;6241;p84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6242" name="Google Shape;6242;p84"/>
                  <p:cNvCxnSpPr>
                    <a:stCxn id="6241" idx="6"/>
                    <a:endCxn id="6240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6243" name="Google Shape;6243;p84"/>
                <p:cNvGrpSpPr/>
                <p:nvPr/>
              </p:nvGrpSpPr>
              <p:grpSpPr>
                <a:xfrm>
                  <a:off x="4804682" y="41810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6244" name="Google Shape;6244;p84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6245" name="Google Shape;6245;p84"/>
                  <p:cNvCxnSpPr>
                    <a:stCxn id="6244" idx="6"/>
                    <a:endCxn id="6246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6246" name="Google Shape;6246;p84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6247" name="Google Shape;6247;p84"/>
                <p:cNvGrpSpPr/>
                <p:nvPr/>
              </p:nvGrpSpPr>
              <p:grpSpPr>
                <a:xfrm>
                  <a:off x="4804682" y="43334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6248" name="Google Shape;6248;p84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6249" name="Google Shape;6249;p84"/>
                  <p:cNvCxnSpPr>
                    <a:stCxn id="6248" idx="6"/>
                    <a:endCxn id="6250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6250" name="Google Shape;6250;p84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6251" name="Google Shape;6251;p84"/>
                <p:cNvGrpSpPr/>
                <p:nvPr/>
              </p:nvGrpSpPr>
              <p:grpSpPr>
                <a:xfrm>
                  <a:off x="4804682" y="44858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6252" name="Google Shape;6252;p84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6253" name="Google Shape;6253;p84"/>
                  <p:cNvCxnSpPr>
                    <a:stCxn id="6252" idx="6"/>
                    <a:endCxn id="6254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6254" name="Google Shape;6254;p84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6255" name="Google Shape;6255;p84"/>
                <p:cNvGrpSpPr/>
                <p:nvPr/>
              </p:nvGrpSpPr>
              <p:grpSpPr>
                <a:xfrm>
                  <a:off x="4804682" y="46382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6256" name="Google Shape;6256;p84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6257" name="Google Shape;6257;p84"/>
                  <p:cNvCxnSpPr>
                    <a:stCxn id="6256" idx="6"/>
                    <a:endCxn id="6258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6258" name="Google Shape;6258;p84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6259" name="Google Shape;6259;p84"/>
                <p:cNvSpPr txBox="1"/>
                <p:nvPr/>
              </p:nvSpPr>
              <p:spPr>
                <a:xfrm>
                  <a:off x="4852293" y="3632044"/>
                  <a:ext cx="598500" cy="402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600">
                      <a:solidFill>
                        <a:srgbClr val="FF0000"/>
                      </a:solidFill>
                    </a:rPr>
                    <a:t>T1111</a:t>
                  </a:r>
                  <a:endParaRPr sz="60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6260" name="Google Shape;6260;p84"/>
              <p:cNvGrpSpPr/>
              <p:nvPr/>
            </p:nvGrpSpPr>
            <p:grpSpPr>
              <a:xfrm>
                <a:off x="461066" y="2435737"/>
                <a:ext cx="598842" cy="822164"/>
                <a:chOff x="4717000" y="3632044"/>
                <a:chExt cx="846300" cy="1195006"/>
              </a:xfrm>
            </p:grpSpPr>
            <p:sp>
              <p:nvSpPr>
                <p:cNvPr id="6261" name="Google Shape;6261;p84"/>
                <p:cNvSpPr/>
                <p:nvPr/>
              </p:nvSpPr>
              <p:spPr>
                <a:xfrm>
                  <a:off x="4717000" y="3715550"/>
                  <a:ext cx="846300" cy="11115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rgbClr val="CC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6262" name="Google Shape;6262;p84"/>
                <p:cNvGrpSpPr/>
                <p:nvPr/>
              </p:nvGrpSpPr>
              <p:grpSpPr>
                <a:xfrm>
                  <a:off x="4801569" y="3908936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6263" name="Google Shape;6263;p84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64" name="Google Shape;6264;p84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6265" name="Google Shape;6265;p84"/>
                  <p:cNvCxnSpPr>
                    <a:stCxn id="6264" idx="6"/>
                    <a:endCxn id="6263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6266" name="Google Shape;6266;p84"/>
                <p:cNvGrpSpPr/>
                <p:nvPr/>
              </p:nvGrpSpPr>
              <p:grpSpPr>
                <a:xfrm>
                  <a:off x="4801569" y="4028604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6267" name="Google Shape;6267;p84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68" name="Google Shape;6268;p84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6269" name="Google Shape;6269;p84"/>
                  <p:cNvCxnSpPr>
                    <a:stCxn id="6268" idx="6"/>
                    <a:endCxn id="6267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6270" name="Google Shape;6270;p84"/>
                <p:cNvGrpSpPr/>
                <p:nvPr/>
              </p:nvGrpSpPr>
              <p:grpSpPr>
                <a:xfrm>
                  <a:off x="4804682" y="41810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6271" name="Google Shape;6271;p84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6272" name="Google Shape;6272;p84"/>
                  <p:cNvCxnSpPr>
                    <a:stCxn id="6271" idx="6"/>
                    <a:endCxn id="6273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6273" name="Google Shape;6273;p84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6274" name="Google Shape;6274;p84"/>
                <p:cNvGrpSpPr/>
                <p:nvPr/>
              </p:nvGrpSpPr>
              <p:grpSpPr>
                <a:xfrm>
                  <a:off x="4804682" y="43334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6275" name="Google Shape;6275;p84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6276" name="Google Shape;6276;p84"/>
                  <p:cNvCxnSpPr>
                    <a:stCxn id="6275" idx="6"/>
                    <a:endCxn id="6277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6277" name="Google Shape;6277;p84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6278" name="Google Shape;6278;p84"/>
                <p:cNvGrpSpPr/>
                <p:nvPr/>
              </p:nvGrpSpPr>
              <p:grpSpPr>
                <a:xfrm>
                  <a:off x="4804682" y="44858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6279" name="Google Shape;6279;p84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6280" name="Google Shape;6280;p84"/>
                  <p:cNvCxnSpPr>
                    <a:stCxn id="6279" idx="6"/>
                    <a:endCxn id="6281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6281" name="Google Shape;6281;p84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6282" name="Google Shape;6282;p84"/>
                <p:cNvGrpSpPr/>
                <p:nvPr/>
              </p:nvGrpSpPr>
              <p:grpSpPr>
                <a:xfrm>
                  <a:off x="4804682" y="46382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6283" name="Google Shape;6283;p84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6284" name="Google Shape;6284;p84"/>
                  <p:cNvCxnSpPr>
                    <a:stCxn id="6283" idx="6"/>
                    <a:endCxn id="6285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6285" name="Google Shape;6285;p84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6286" name="Google Shape;6286;p84"/>
                <p:cNvSpPr txBox="1"/>
                <p:nvPr/>
              </p:nvSpPr>
              <p:spPr>
                <a:xfrm>
                  <a:off x="4852293" y="3632044"/>
                  <a:ext cx="598500" cy="402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600">
                      <a:solidFill>
                        <a:srgbClr val="FF0000"/>
                      </a:solidFill>
                    </a:rPr>
                    <a:t>T2222</a:t>
                  </a:r>
                  <a:endParaRPr sz="60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6287" name="Google Shape;6287;p84"/>
              <p:cNvGrpSpPr/>
              <p:nvPr/>
            </p:nvGrpSpPr>
            <p:grpSpPr>
              <a:xfrm>
                <a:off x="560679" y="2549254"/>
                <a:ext cx="598842" cy="822160"/>
                <a:chOff x="4717000" y="3632050"/>
                <a:chExt cx="846300" cy="1195000"/>
              </a:xfrm>
            </p:grpSpPr>
            <p:sp>
              <p:nvSpPr>
                <p:cNvPr id="6288" name="Google Shape;6288;p84"/>
                <p:cNvSpPr/>
                <p:nvPr/>
              </p:nvSpPr>
              <p:spPr>
                <a:xfrm>
                  <a:off x="4717000" y="3715550"/>
                  <a:ext cx="846300" cy="11115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rgbClr val="CC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6289" name="Google Shape;6289;p84"/>
                <p:cNvGrpSpPr/>
                <p:nvPr/>
              </p:nvGrpSpPr>
              <p:grpSpPr>
                <a:xfrm>
                  <a:off x="4801569" y="3908936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6290" name="Google Shape;6290;p84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91" name="Google Shape;6291;p84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6292" name="Google Shape;6292;p84"/>
                  <p:cNvCxnSpPr>
                    <a:stCxn id="6291" idx="6"/>
                    <a:endCxn id="6290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6293" name="Google Shape;6293;p84"/>
                <p:cNvGrpSpPr/>
                <p:nvPr/>
              </p:nvGrpSpPr>
              <p:grpSpPr>
                <a:xfrm>
                  <a:off x="4801569" y="4028604"/>
                  <a:ext cx="677172" cy="137400"/>
                  <a:chOff x="6820145" y="2138438"/>
                  <a:chExt cx="677172" cy="137400"/>
                </a:xfrm>
              </p:grpSpPr>
              <p:sp>
                <p:nvSpPr>
                  <p:cNvPr id="6294" name="Google Shape;6294;p84"/>
                  <p:cNvSpPr/>
                  <p:nvPr/>
                </p:nvSpPr>
                <p:spPr>
                  <a:xfrm>
                    <a:off x="7370117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95" name="Google Shape;6295;p84"/>
                  <p:cNvSpPr/>
                  <p:nvPr/>
                </p:nvSpPr>
                <p:spPr>
                  <a:xfrm>
                    <a:off x="6820145" y="2138438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6296" name="Google Shape;6296;p84"/>
                  <p:cNvCxnSpPr>
                    <a:stCxn id="6295" idx="6"/>
                    <a:endCxn id="6294" idx="2"/>
                  </p:cNvCxnSpPr>
                  <p:nvPr/>
                </p:nvCxnSpPr>
                <p:spPr>
                  <a:xfrm>
                    <a:off x="6947345" y="2207138"/>
                    <a:ext cx="42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grpSp>
              <p:nvGrpSpPr>
                <p:cNvPr id="6297" name="Google Shape;6297;p84"/>
                <p:cNvGrpSpPr/>
                <p:nvPr/>
              </p:nvGrpSpPr>
              <p:grpSpPr>
                <a:xfrm>
                  <a:off x="4804682" y="41810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6298" name="Google Shape;6298;p84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6299" name="Google Shape;6299;p84"/>
                  <p:cNvCxnSpPr>
                    <a:stCxn id="6298" idx="6"/>
                    <a:endCxn id="6300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6300" name="Google Shape;6300;p84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6301" name="Google Shape;6301;p84"/>
                <p:cNvGrpSpPr/>
                <p:nvPr/>
              </p:nvGrpSpPr>
              <p:grpSpPr>
                <a:xfrm>
                  <a:off x="4804682" y="43334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6302" name="Google Shape;6302;p84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6303" name="Google Shape;6303;p84"/>
                  <p:cNvCxnSpPr>
                    <a:stCxn id="6302" idx="6"/>
                    <a:endCxn id="6304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6304" name="Google Shape;6304;p84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6305" name="Google Shape;6305;p84"/>
                <p:cNvGrpSpPr/>
                <p:nvPr/>
              </p:nvGrpSpPr>
              <p:grpSpPr>
                <a:xfrm>
                  <a:off x="4804682" y="44858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6306" name="Google Shape;6306;p84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6307" name="Google Shape;6307;p84"/>
                  <p:cNvCxnSpPr>
                    <a:stCxn id="6306" idx="6"/>
                    <a:endCxn id="6308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6308" name="Google Shape;6308;p84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6309" name="Google Shape;6309;p84"/>
                <p:cNvGrpSpPr/>
                <p:nvPr/>
              </p:nvGrpSpPr>
              <p:grpSpPr>
                <a:xfrm>
                  <a:off x="4804682" y="4638204"/>
                  <a:ext cx="670929" cy="137400"/>
                  <a:chOff x="6842895" y="2406763"/>
                  <a:chExt cx="670929" cy="137400"/>
                </a:xfrm>
              </p:grpSpPr>
              <p:sp>
                <p:nvSpPr>
                  <p:cNvPr id="6310" name="Google Shape;6310;p84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solidFill>
                    <a:srgbClr val="C4889A"/>
                  </a:solidFill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6311" name="Google Shape;6311;p84"/>
                  <p:cNvCxnSpPr>
                    <a:stCxn id="6310" idx="6"/>
                    <a:endCxn id="6312" idx="1"/>
                  </p:cNvCxnSpPr>
                  <p:nvPr/>
                </p:nvCxnSpPr>
                <p:spPr>
                  <a:xfrm>
                    <a:off x="6970095" y="2475463"/>
                    <a:ext cx="4164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6312" name="Google Shape;6312;p84"/>
                  <p:cNvSpPr/>
                  <p:nvPr/>
                </p:nvSpPr>
                <p:spPr>
                  <a:xfrm>
                    <a:off x="7386493" y="2433669"/>
                    <a:ext cx="127331" cy="93482"/>
                  </a:xfrm>
                  <a:prstGeom prst="flowChartPreparation">
                    <a:avLst/>
                  </a:prstGeom>
                  <a:solidFill>
                    <a:srgbClr val="3C78D8"/>
                  </a:solidFill>
                  <a:ln cap="flat" cmpd="sng" w="28575">
                    <a:solidFill>
                      <a:srgbClr val="3C78D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6313" name="Google Shape;6313;p84"/>
                <p:cNvSpPr txBox="1"/>
                <p:nvPr/>
              </p:nvSpPr>
              <p:spPr>
                <a:xfrm>
                  <a:off x="4744600" y="3632050"/>
                  <a:ext cx="785700" cy="402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600">
                      <a:solidFill>
                        <a:srgbClr val="FF0000"/>
                      </a:solidFill>
                    </a:rPr>
                    <a:t>T1070.005</a:t>
                  </a:r>
                  <a:endParaRPr sz="600">
                    <a:solidFill>
                      <a:srgbClr val="FF0000"/>
                    </a:solidFill>
                  </a:endParaRPr>
                </a:p>
              </p:txBody>
            </p:sp>
          </p:grpSp>
        </p:grpSp>
      </p:grpSp>
      <p:cxnSp>
        <p:nvCxnSpPr>
          <p:cNvPr id="6314" name="Google Shape;6314;p84"/>
          <p:cNvCxnSpPr>
            <a:stCxn id="6067" idx="3"/>
            <a:endCxn id="6315" idx="1"/>
          </p:cNvCxnSpPr>
          <p:nvPr/>
        </p:nvCxnSpPr>
        <p:spPr>
          <a:xfrm>
            <a:off x="997124" y="1574098"/>
            <a:ext cx="228300" cy="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16" name="Google Shape;6316;p84"/>
          <p:cNvCxnSpPr>
            <a:stCxn id="6315" idx="3"/>
          </p:cNvCxnSpPr>
          <p:nvPr/>
        </p:nvCxnSpPr>
        <p:spPr>
          <a:xfrm>
            <a:off x="1990837" y="1574642"/>
            <a:ext cx="384900" cy="11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17" name="Google Shape;6317;p84"/>
          <p:cNvCxnSpPr>
            <a:endCxn id="6150" idx="2"/>
          </p:cNvCxnSpPr>
          <p:nvPr/>
        </p:nvCxnSpPr>
        <p:spPr>
          <a:xfrm flipH="1" rot="10800000">
            <a:off x="3372453" y="1174193"/>
            <a:ext cx="880800" cy="353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18" name="Google Shape;6318;p84"/>
          <p:cNvCxnSpPr>
            <a:endCxn id="6199" idx="1"/>
          </p:cNvCxnSpPr>
          <p:nvPr/>
        </p:nvCxnSpPr>
        <p:spPr>
          <a:xfrm>
            <a:off x="3385922" y="1523272"/>
            <a:ext cx="856200" cy="1129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19" name="Google Shape;6319;p84"/>
          <p:cNvCxnSpPr>
            <a:stCxn id="6128" idx="3"/>
            <a:endCxn id="6288" idx="3"/>
          </p:cNvCxnSpPr>
          <p:nvPr/>
        </p:nvCxnSpPr>
        <p:spPr>
          <a:xfrm flipH="1">
            <a:off x="3566200" y="1211551"/>
            <a:ext cx="5232600" cy="3169200"/>
          </a:xfrm>
          <a:prstGeom prst="bentConnector3">
            <a:avLst>
              <a:gd fmla="val -4551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20" name="Google Shape;6320;p84"/>
          <p:cNvCxnSpPr>
            <a:stCxn id="6321" idx="3"/>
            <a:endCxn id="6288" idx="3"/>
          </p:cNvCxnSpPr>
          <p:nvPr/>
        </p:nvCxnSpPr>
        <p:spPr>
          <a:xfrm flipH="1">
            <a:off x="3566374" y="2506811"/>
            <a:ext cx="5189700" cy="1874100"/>
          </a:xfrm>
          <a:prstGeom prst="bentConnector3">
            <a:avLst>
              <a:gd fmla="val -4588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22" name="Google Shape;6322;p84"/>
          <p:cNvCxnSpPr>
            <a:endCxn id="6323" idx="3"/>
          </p:cNvCxnSpPr>
          <p:nvPr/>
        </p:nvCxnSpPr>
        <p:spPr>
          <a:xfrm rot="10800000">
            <a:off x="2303725" y="4417409"/>
            <a:ext cx="4050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24" name="Google Shape;6324;p84"/>
          <p:cNvCxnSpPr/>
          <p:nvPr/>
        </p:nvCxnSpPr>
        <p:spPr>
          <a:xfrm rot="10800000">
            <a:off x="1122025" y="4425613"/>
            <a:ext cx="328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25" name="Google Shape;6325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6326" name="Google Shape;6326;p84"/>
          <p:cNvGrpSpPr/>
          <p:nvPr/>
        </p:nvGrpSpPr>
        <p:grpSpPr>
          <a:xfrm>
            <a:off x="1151588" y="1267442"/>
            <a:ext cx="913200" cy="646500"/>
            <a:chOff x="1279850" y="1289550"/>
            <a:chExt cx="913200" cy="646500"/>
          </a:xfrm>
        </p:grpSpPr>
        <p:sp>
          <p:nvSpPr>
            <p:cNvPr id="6315" name="Google Shape;6315;p84"/>
            <p:cNvSpPr/>
            <p:nvPr/>
          </p:nvSpPr>
          <p:spPr>
            <a:xfrm>
              <a:off x="1353800" y="1310400"/>
              <a:ext cx="765300" cy="5727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6327" name="Google Shape;6327;p84"/>
            <p:cNvSpPr txBox="1"/>
            <p:nvPr/>
          </p:nvSpPr>
          <p:spPr>
            <a:xfrm>
              <a:off x="1279850" y="1289550"/>
              <a:ext cx="913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>
                  <a:solidFill>
                    <a:schemeClr val="dk1"/>
                  </a:solidFill>
                </a:rPr>
                <a:t>Provenance Graph Building </a:t>
              </a:r>
              <a:endParaRPr/>
            </a:p>
          </p:txBody>
        </p:sp>
      </p:grpSp>
      <p:cxnSp>
        <p:nvCxnSpPr>
          <p:cNvPr id="6328" name="Google Shape;6328;p84"/>
          <p:cNvCxnSpPr>
            <a:stCxn id="6133" idx="3"/>
            <a:endCxn id="6329" idx="1"/>
          </p:cNvCxnSpPr>
          <p:nvPr/>
        </p:nvCxnSpPr>
        <p:spPr>
          <a:xfrm flipH="1" rot="10800000">
            <a:off x="4950870" y="804310"/>
            <a:ext cx="362100" cy="306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6330" name="Google Shape;6330;p84"/>
          <p:cNvGrpSpPr/>
          <p:nvPr/>
        </p:nvGrpSpPr>
        <p:grpSpPr>
          <a:xfrm>
            <a:off x="5294342" y="481025"/>
            <a:ext cx="853134" cy="646500"/>
            <a:chOff x="749850" y="2342404"/>
            <a:chExt cx="853134" cy="646500"/>
          </a:xfrm>
        </p:grpSpPr>
        <p:sp>
          <p:nvSpPr>
            <p:cNvPr id="6331" name="Google Shape;6331;p84"/>
            <p:cNvSpPr/>
            <p:nvPr/>
          </p:nvSpPr>
          <p:spPr>
            <a:xfrm>
              <a:off x="749850" y="2378695"/>
              <a:ext cx="834600" cy="5727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6329" name="Google Shape;6329;p84"/>
            <p:cNvSpPr txBox="1"/>
            <p:nvPr/>
          </p:nvSpPr>
          <p:spPr>
            <a:xfrm>
              <a:off x="768384" y="2342404"/>
              <a:ext cx="8346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Triplet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Sementic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Inference</a:t>
              </a:r>
              <a:endParaRPr b="1" sz="1000"/>
            </a:p>
          </p:txBody>
        </p:sp>
      </p:grpSp>
      <p:grpSp>
        <p:nvGrpSpPr>
          <p:cNvPr id="6332" name="Google Shape;6332;p84"/>
          <p:cNvGrpSpPr/>
          <p:nvPr/>
        </p:nvGrpSpPr>
        <p:grpSpPr>
          <a:xfrm>
            <a:off x="6347643" y="1128121"/>
            <a:ext cx="977398" cy="557645"/>
            <a:chOff x="5454450" y="2942454"/>
            <a:chExt cx="1185300" cy="706596"/>
          </a:xfrm>
        </p:grpSpPr>
        <p:grpSp>
          <p:nvGrpSpPr>
            <p:cNvPr id="6333" name="Google Shape;6333;p84"/>
            <p:cNvGrpSpPr/>
            <p:nvPr/>
          </p:nvGrpSpPr>
          <p:grpSpPr>
            <a:xfrm>
              <a:off x="5500609" y="2942454"/>
              <a:ext cx="978541" cy="366924"/>
              <a:chOff x="677559" y="3831117"/>
              <a:chExt cx="978541" cy="366924"/>
            </a:xfrm>
          </p:grpSpPr>
          <p:grpSp>
            <p:nvGrpSpPr>
              <p:cNvPr id="6334" name="Google Shape;6334;p84"/>
              <p:cNvGrpSpPr/>
              <p:nvPr/>
            </p:nvGrpSpPr>
            <p:grpSpPr>
              <a:xfrm>
                <a:off x="805300" y="3831117"/>
                <a:ext cx="850800" cy="210000"/>
                <a:chOff x="805300" y="3831117"/>
                <a:chExt cx="850800" cy="210000"/>
              </a:xfrm>
            </p:grpSpPr>
            <p:sp>
              <p:nvSpPr>
                <p:cNvPr id="6335" name="Google Shape;6335;p84"/>
                <p:cNvSpPr/>
                <p:nvPr/>
              </p:nvSpPr>
              <p:spPr>
                <a:xfrm>
                  <a:off x="805300" y="3831117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6336" name="Google Shape;6336;p84"/>
                <p:cNvGrpSpPr/>
                <p:nvPr/>
              </p:nvGrpSpPr>
              <p:grpSpPr>
                <a:xfrm>
                  <a:off x="858965" y="3880368"/>
                  <a:ext cx="743450" cy="111507"/>
                  <a:chOff x="1649737" y="4444871"/>
                  <a:chExt cx="743450" cy="111507"/>
                </a:xfrm>
              </p:grpSpPr>
              <p:sp>
                <p:nvSpPr>
                  <p:cNvPr id="6337" name="Google Shape;6337;p84"/>
                  <p:cNvSpPr/>
                  <p:nvPr/>
                </p:nvSpPr>
                <p:spPr>
                  <a:xfrm rot="-5400000">
                    <a:off x="16384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38" name="Google Shape;6338;p84"/>
                  <p:cNvSpPr/>
                  <p:nvPr/>
                </p:nvSpPr>
                <p:spPr>
                  <a:xfrm rot="-5400000">
                    <a:off x="17146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39" name="Google Shape;6339;p84"/>
                  <p:cNvSpPr/>
                  <p:nvPr/>
                </p:nvSpPr>
                <p:spPr>
                  <a:xfrm rot="-5400000">
                    <a:off x="17908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40" name="Google Shape;6340;p84"/>
                  <p:cNvSpPr/>
                  <p:nvPr/>
                </p:nvSpPr>
                <p:spPr>
                  <a:xfrm rot="-5400000">
                    <a:off x="1880566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41" name="Google Shape;6341;p84"/>
                  <p:cNvSpPr/>
                  <p:nvPr/>
                </p:nvSpPr>
                <p:spPr>
                  <a:xfrm rot="-5400000">
                    <a:off x="19649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42" name="Google Shape;6342;p84"/>
                  <p:cNvSpPr/>
                  <p:nvPr/>
                </p:nvSpPr>
                <p:spPr>
                  <a:xfrm rot="-5400000">
                    <a:off x="20411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43" name="Google Shape;6343;p84"/>
                  <p:cNvSpPr/>
                  <p:nvPr/>
                </p:nvSpPr>
                <p:spPr>
                  <a:xfrm rot="-5400000">
                    <a:off x="2133121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44" name="Google Shape;6344;p84"/>
                  <p:cNvSpPr/>
                  <p:nvPr/>
                </p:nvSpPr>
                <p:spPr>
                  <a:xfrm rot="-5400000">
                    <a:off x="22175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45" name="Google Shape;6345;p84"/>
                  <p:cNvSpPr/>
                  <p:nvPr/>
                </p:nvSpPr>
                <p:spPr>
                  <a:xfrm rot="-5400000">
                    <a:off x="22937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6346" name="Google Shape;6346;p84"/>
              <p:cNvGrpSpPr/>
              <p:nvPr/>
            </p:nvGrpSpPr>
            <p:grpSpPr>
              <a:xfrm>
                <a:off x="735875" y="3901367"/>
                <a:ext cx="850800" cy="210000"/>
                <a:chOff x="805300" y="3831117"/>
                <a:chExt cx="850800" cy="210000"/>
              </a:xfrm>
            </p:grpSpPr>
            <p:sp>
              <p:nvSpPr>
                <p:cNvPr id="6347" name="Google Shape;6347;p84"/>
                <p:cNvSpPr/>
                <p:nvPr/>
              </p:nvSpPr>
              <p:spPr>
                <a:xfrm>
                  <a:off x="805300" y="3831117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6348" name="Google Shape;6348;p84"/>
                <p:cNvGrpSpPr/>
                <p:nvPr/>
              </p:nvGrpSpPr>
              <p:grpSpPr>
                <a:xfrm>
                  <a:off x="858965" y="3880368"/>
                  <a:ext cx="743450" cy="111507"/>
                  <a:chOff x="1649737" y="4444871"/>
                  <a:chExt cx="743450" cy="111507"/>
                </a:xfrm>
              </p:grpSpPr>
              <p:sp>
                <p:nvSpPr>
                  <p:cNvPr id="6349" name="Google Shape;6349;p84"/>
                  <p:cNvSpPr/>
                  <p:nvPr/>
                </p:nvSpPr>
                <p:spPr>
                  <a:xfrm rot="-5400000">
                    <a:off x="16384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50" name="Google Shape;6350;p84"/>
                  <p:cNvSpPr/>
                  <p:nvPr/>
                </p:nvSpPr>
                <p:spPr>
                  <a:xfrm rot="-5400000">
                    <a:off x="17146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51" name="Google Shape;6351;p84"/>
                  <p:cNvSpPr/>
                  <p:nvPr/>
                </p:nvSpPr>
                <p:spPr>
                  <a:xfrm rot="-5400000">
                    <a:off x="17908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52" name="Google Shape;6352;p84"/>
                  <p:cNvSpPr/>
                  <p:nvPr/>
                </p:nvSpPr>
                <p:spPr>
                  <a:xfrm rot="-5400000">
                    <a:off x="1880566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53" name="Google Shape;6353;p84"/>
                  <p:cNvSpPr/>
                  <p:nvPr/>
                </p:nvSpPr>
                <p:spPr>
                  <a:xfrm rot="-5400000">
                    <a:off x="19649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54" name="Google Shape;6354;p84"/>
                  <p:cNvSpPr/>
                  <p:nvPr/>
                </p:nvSpPr>
                <p:spPr>
                  <a:xfrm rot="-5400000">
                    <a:off x="20411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55" name="Google Shape;6355;p84"/>
                  <p:cNvSpPr/>
                  <p:nvPr/>
                </p:nvSpPr>
                <p:spPr>
                  <a:xfrm rot="-5400000">
                    <a:off x="2133121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56" name="Google Shape;6356;p84"/>
                  <p:cNvSpPr/>
                  <p:nvPr/>
                </p:nvSpPr>
                <p:spPr>
                  <a:xfrm rot="-5400000">
                    <a:off x="22175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57" name="Google Shape;6357;p84"/>
                  <p:cNvSpPr/>
                  <p:nvPr/>
                </p:nvSpPr>
                <p:spPr>
                  <a:xfrm rot="-5400000">
                    <a:off x="22937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6358" name="Google Shape;6358;p84"/>
              <p:cNvGrpSpPr/>
              <p:nvPr/>
            </p:nvGrpSpPr>
            <p:grpSpPr>
              <a:xfrm>
                <a:off x="677559" y="3988041"/>
                <a:ext cx="850800" cy="210000"/>
                <a:chOff x="805300" y="3831117"/>
                <a:chExt cx="850800" cy="210000"/>
              </a:xfrm>
            </p:grpSpPr>
            <p:sp>
              <p:nvSpPr>
                <p:cNvPr id="6359" name="Google Shape;6359;p84"/>
                <p:cNvSpPr/>
                <p:nvPr/>
              </p:nvSpPr>
              <p:spPr>
                <a:xfrm>
                  <a:off x="805300" y="3831117"/>
                  <a:ext cx="850800" cy="210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6360" name="Google Shape;6360;p84"/>
                <p:cNvGrpSpPr/>
                <p:nvPr/>
              </p:nvGrpSpPr>
              <p:grpSpPr>
                <a:xfrm>
                  <a:off x="858965" y="3880368"/>
                  <a:ext cx="743450" cy="111507"/>
                  <a:chOff x="1649737" y="4444871"/>
                  <a:chExt cx="743450" cy="111507"/>
                </a:xfrm>
              </p:grpSpPr>
              <p:sp>
                <p:nvSpPr>
                  <p:cNvPr id="6361" name="Google Shape;6361;p84"/>
                  <p:cNvSpPr/>
                  <p:nvPr/>
                </p:nvSpPr>
                <p:spPr>
                  <a:xfrm rot="-5400000">
                    <a:off x="16384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62" name="Google Shape;6362;p84"/>
                  <p:cNvSpPr/>
                  <p:nvPr/>
                </p:nvSpPr>
                <p:spPr>
                  <a:xfrm rot="-5400000">
                    <a:off x="17146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63" name="Google Shape;6363;p84"/>
                  <p:cNvSpPr/>
                  <p:nvPr/>
                </p:nvSpPr>
                <p:spPr>
                  <a:xfrm rot="-5400000">
                    <a:off x="1790887" y="4456121"/>
                    <a:ext cx="110700" cy="88200"/>
                  </a:xfrm>
                  <a:prstGeom prst="rect">
                    <a:avLst/>
                  </a:prstGeom>
                  <a:solidFill>
                    <a:srgbClr val="D0E0E3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64" name="Google Shape;6364;p84"/>
                  <p:cNvSpPr/>
                  <p:nvPr/>
                </p:nvSpPr>
                <p:spPr>
                  <a:xfrm rot="-5400000">
                    <a:off x="1880566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65" name="Google Shape;6365;p84"/>
                  <p:cNvSpPr/>
                  <p:nvPr/>
                </p:nvSpPr>
                <p:spPr>
                  <a:xfrm rot="-5400000">
                    <a:off x="19649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66" name="Google Shape;6366;p84"/>
                  <p:cNvSpPr/>
                  <p:nvPr/>
                </p:nvSpPr>
                <p:spPr>
                  <a:xfrm rot="-5400000">
                    <a:off x="2041183" y="4456907"/>
                    <a:ext cx="110700" cy="882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BF9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67" name="Google Shape;6367;p84"/>
                  <p:cNvSpPr/>
                  <p:nvPr/>
                </p:nvSpPr>
                <p:spPr>
                  <a:xfrm rot="-5400000">
                    <a:off x="2133121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68" name="Google Shape;6368;p84"/>
                  <p:cNvSpPr/>
                  <p:nvPr/>
                </p:nvSpPr>
                <p:spPr>
                  <a:xfrm rot="-5400000">
                    <a:off x="22175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69" name="Google Shape;6369;p84"/>
                  <p:cNvSpPr/>
                  <p:nvPr/>
                </p:nvSpPr>
                <p:spPr>
                  <a:xfrm rot="-5400000">
                    <a:off x="2293737" y="4456928"/>
                    <a:ext cx="110700" cy="88200"/>
                  </a:xfrm>
                  <a:prstGeom prst="rect">
                    <a:avLst/>
                  </a:prstGeom>
                  <a:solidFill>
                    <a:srgbClr val="B6D7A8"/>
                  </a:solidFill>
                  <a:ln cap="flat" cmpd="sng" w="9525">
                    <a:solidFill>
                      <a:srgbClr val="38761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6370" name="Google Shape;6370;p84"/>
            <p:cNvSpPr txBox="1"/>
            <p:nvPr/>
          </p:nvSpPr>
          <p:spPr>
            <a:xfrm>
              <a:off x="5454450" y="3239550"/>
              <a:ext cx="1185300" cy="40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/>
                <a:t>Embeddings</a:t>
              </a:r>
              <a:endParaRPr sz="900"/>
            </a:p>
          </p:txBody>
        </p:sp>
      </p:grpSp>
      <p:grpSp>
        <p:nvGrpSpPr>
          <p:cNvPr id="6371" name="Google Shape;6371;p84"/>
          <p:cNvGrpSpPr/>
          <p:nvPr/>
        </p:nvGrpSpPr>
        <p:grpSpPr>
          <a:xfrm>
            <a:off x="7275542" y="480188"/>
            <a:ext cx="853134" cy="646500"/>
            <a:chOff x="826050" y="2341567"/>
            <a:chExt cx="853134" cy="646500"/>
          </a:xfrm>
        </p:grpSpPr>
        <p:sp>
          <p:nvSpPr>
            <p:cNvPr id="6202" name="Google Shape;6202;p84"/>
            <p:cNvSpPr/>
            <p:nvPr/>
          </p:nvSpPr>
          <p:spPr>
            <a:xfrm>
              <a:off x="826050" y="2378695"/>
              <a:ext cx="834600" cy="5727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6372" name="Google Shape;6372;p84"/>
            <p:cNvSpPr txBox="1"/>
            <p:nvPr/>
          </p:nvSpPr>
          <p:spPr>
            <a:xfrm>
              <a:off x="844584" y="2341567"/>
              <a:ext cx="8346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Detection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Model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Training</a:t>
              </a:r>
              <a:endParaRPr b="1" sz="1000"/>
            </a:p>
          </p:txBody>
        </p:sp>
      </p:grpSp>
      <p:cxnSp>
        <p:nvCxnSpPr>
          <p:cNvPr id="6373" name="Google Shape;6373;p84"/>
          <p:cNvCxnSpPr>
            <a:stCxn id="6372" idx="3"/>
            <a:endCxn id="6128" idx="1"/>
          </p:cNvCxnSpPr>
          <p:nvPr/>
        </p:nvCxnSpPr>
        <p:spPr>
          <a:xfrm>
            <a:off x="8128676" y="803438"/>
            <a:ext cx="246600" cy="40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6374" name="Google Shape;6374;p84"/>
          <p:cNvGrpSpPr/>
          <p:nvPr/>
        </p:nvGrpSpPr>
        <p:grpSpPr>
          <a:xfrm>
            <a:off x="1285625" y="4118009"/>
            <a:ext cx="1150200" cy="658667"/>
            <a:chOff x="1361825" y="3780025"/>
            <a:chExt cx="1150200" cy="658667"/>
          </a:xfrm>
        </p:grpSpPr>
        <p:sp>
          <p:nvSpPr>
            <p:cNvPr id="6323" name="Google Shape;6323;p84"/>
            <p:cNvSpPr/>
            <p:nvPr/>
          </p:nvSpPr>
          <p:spPr>
            <a:xfrm>
              <a:off x="1526725" y="3780025"/>
              <a:ext cx="853200" cy="5988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6375" name="Google Shape;6375;p84"/>
            <p:cNvSpPr txBox="1"/>
            <p:nvPr/>
          </p:nvSpPr>
          <p:spPr>
            <a:xfrm>
              <a:off x="1361825" y="3792192"/>
              <a:ext cx="1150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>
                  <a:solidFill>
                    <a:schemeClr val="dk1"/>
                  </a:solidFill>
                </a:rPr>
                <a:t>TTP</a:t>
              </a:r>
              <a:endParaRPr b="1" sz="10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>
                  <a:solidFill>
                    <a:schemeClr val="dk1"/>
                  </a:solidFill>
                </a:rPr>
                <a:t>Graph</a:t>
              </a:r>
              <a:endParaRPr b="1" sz="10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>
                  <a:solidFill>
                    <a:schemeClr val="dk1"/>
                  </a:solidFill>
                </a:rPr>
                <a:t>Reconstruction</a:t>
              </a:r>
              <a:endParaRPr/>
            </a:p>
          </p:txBody>
        </p:sp>
      </p:grpSp>
      <p:grpSp>
        <p:nvGrpSpPr>
          <p:cNvPr id="6376" name="Google Shape;6376;p84"/>
          <p:cNvGrpSpPr/>
          <p:nvPr/>
        </p:nvGrpSpPr>
        <p:grpSpPr>
          <a:xfrm>
            <a:off x="5181642" y="3084791"/>
            <a:ext cx="853134" cy="572700"/>
            <a:chOff x="826050" y="2378695"/>
            <a:chExt cx="853134" cy="572700"/>
          </a:xfrm>
        </p:grpSpPr>
        <p:sp>
          <p:nvSpPr>
            <p:cNvPr id="6377" name="Google Shape;6377;p84"/>
            <p:cNvSpPr/>
            <p:nvPr/>
          </p:nvSpPr>
          <p:spPr>
            <a:xfrm>
              <a:off x="826050" y="2378695"/>
              <a:ext cx="834600" cy="5727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6171" name="Google Shape;6171;p84"/>
            <p:cNvSpPr txBox="1"/>
            <p:nvPr/>
          </p:nvSpPr>
          <p:spPr>
            <a:xfrm>
              <a:off x="844584" y="2418604"/>
              <a:ext cx="834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Rule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Converter</a:t>
              </a:r>
              <a:endParaRPr b="1" sz="1000"/>
            </a:p>
          </p:txBody>
        </p:sp>
      </p:grpSp>
      <p:cxnSp>
        <p:nvCxnSpPr>
          <p:cNvPr id="6378" name="Google Shape;6378;p84"/>
          <p:cNvCxnSpPr/>
          <p:nvPr/>
        </p:nvCxnSpPr>
        <p:spPr>
          <a:xfrm>
            <a:off x="6047336" y="3371147"/>
            <a:ext cx="378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6379" name="Google Shape;6379;p84"/>
          <p:cNvGrpSpPr/>
          <p:nvPr/>
        </p:nvGrpSpPr>
        <p:grpSpPr>
          <a:xfrm>
            <a:off x="7723612" y="2220602"/>
            <a:ext cx="1032462" cy="572700"/>
            <a:chOff x="826050" y="2378695"/>
            <a:chExt cx="853134" cy="572700"/>
          </a:xfrm>
        </p:grpSpPr>
        <p:sp>
          <p:nvSpPr>
            <p:cNvPr id="6380" name="Google Shape;6380;p84"/>
            <p:cNvSpPr/>
            <p:nvPr/>
          </p:nvSpPr>
          <p:spPr>
            <a:xfrm>
              <a:off x="826050" y="2378695"/>
              <a:ext cx="834600" cy="5727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6321" name="Google Shape;6321;p84"/>
            <p:cNvSpPr txBox="1"/>
            <p:nvPr/>
          </p:nvSpPr>
          <p:spPr>
            <a:xfrm>
              <a:off x="844584" y="2418604"/>
              <a:ext cx="834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Multi-process Matcher</a:t>
              </a:r>
              <a:endParaRPr b="1" sz="1000"/>
            </a:p>
          </p:txBody>
        </p:sp>
      </p:grpSp>
      <p:grpSp>
        <p:nvGrpSpPr>
          <p:cNvPr id="6381" name="Google Shape;6381;p84"/>
          <p:cNvGrpSpPr/>
          <p:nvPr/>
        </p:nvGrpSpPr>
        <p:grpSpPr>
          <a:xfrm>
            <a:off x="5529775" y="2150676"/>
            <a:ext cx="747827" cy="646500"/>
            <a:chOff x="816694" y="2320230"/>
            <a:chExt cx="841200" cy="646500"/>
          </a:xfrm>
        </p:grpSpPr>
        <p:sp>
          <p:nvSpPr>
            <p:cNvPr id="6382" name="Google Shape;6382;p84"/>
            <p:cNvSpPr/>
            <p:nvPr/>
          </p:nvSpPr>
          <p:spPr>
            <a:xfrm>
              <a:off x="826030" y="2386804"/>
              <a:ext cx="799800" cy="5079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</p:txBody>
        </p:sp>
        <p:sp>
          <p:nvSpPr>
            <p:cNvPr id="6204" name="Google Shape;6204;p84"/>
            <p:cNvSpPr txBox="1"/>
            <p:nvPr/>
          </p:nvSpPr>
          <p:spPr>
            <a:xfrm>
              <a:off x="816694" y="2320230"/>
              <a:ext cx="841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Valid Rule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/>
                <a:t>Filter</a:t>
              </a:r>
              <a:endParaRPr b="1" sz="1000"/>
            </a:p>
          </p:txBody>
        </p:sp>
      </p:grpSp>
      <p:grpSp>
        <p:nvGrpSpPr>
          <p:cNvPr id="6383" name="Google Shape;6383;p84"/>
          <p:cNvGrpSpPr/>
          <p:nvPr/>
        </p:nvGrpSpPr>
        <p:grpSpPr>
          <a:xfrm>
            <a:off x="6484594" y="2250233"/>
            <a:ext cx="691787" cy="136727"/>
            <a:chOff x="2193900" y="4331067"/>
            <a:chExt cx="1002300" cy="317600"/>
          </a:xfrm>
        </p:grpSpPr>
        <p:grpSp>
          <p:nvGrpSpPr>
            <p:cNvPr id="6384" name="Google Shape;6384;p84"/>
            <p:cNvGrpSpPr/>
            <p:nvPr/>
          </p:nvGrpSpPr>
          <p:grpSpPr>
            <a:xfrm>
              <a:off x="2345400" y="4331067"/>
              <a:ext cx="850800" cy="210000"/>
              <a:chOff x="863475" y="3440001"/>
              <a:chExt cx="850800" cy="210000"/>
            </a:xfrm>
          </p:grpSpPr>
          <p:sp>
            <p:nvSpPr>
              <p:cNvPr id="6385" name="Google Shape;6385;p84"/>
              <p:cNvSpPr/>
              <p:nvPr/>
            </p:nvSpPr>
            <p:spPr>
              <a:xfrm>
                <a:off x="863475" y="3440001"/>
                <a:ext cx="850800" cy="210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386" name="Google Shape;6386;p84"/>
              <p:cNvGrpSpPr/>
              <p:nvPr/>
            </p:nvGrpSpPr>
            <p:grpSpPr>
              <a:xfrm>
                <a:off x="924067" y="3456438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6387" name="Google Shape;6387;p84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6388" name="Google Shape;6388;p84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6389" name="Google Shape;6389;p84"/>
                  <p:cNvCxnSpPr>
                    <a:stCxn id="6388" idx="6"/>
                    <a:endCxn id="6390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6390" name="Google Shape;6390;p84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391" name="Google Shape;6391;p84"/>
            <p:cNvGrpSpPr/>
            <p:nvPr/>
          </p:nvGrpSpPr>
          <p:grpSpPr>
            <a:xfrm>
              <a:off x="2269650" y="4384867"/>
              <a:ext cx="850800" cy="210000"/>
              <a:chOff x="863475" y="3440001"/>
              <a:chExt cx="850800" cy="210000"/>
            </a:xfrm>
          </p:grpSpPr>
          <p:sp>
            <p:nvSpPr>
              <p:cNvPr id="6392" name="Google Shape;6392;p84"/>
              <p:cNvSpPr/>
              <p:nvPr/>
            </p:nvSpPr>
            <p:spPr>
              <a:xfrm>
                <a:off x="863475" y="3440001"/>
                <a:ext cx="850800" cy="210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393" name="Google Shape;6393;p84"/>
              <p:cNvGrpSpPr/>
              <p:nvPr/>
            </p:nvGrpSpPr>
            <p:grpSpPr>
              <a:xfrm>
                <a:off x="924067" y="3456438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6394" name="Google Shape;6394;p84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6395" name="Google Shape;6395;p84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6396" name="Google Shape;6396;p84"/>
                  <p:cNvCxnSpPr>
                    <a:stCxn id="6395" idx="6"/>
                    <a:endCxn id="6397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6397" name="Google Shape;6397;p84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398" name="Google Shape;6398;p84"/>
            <p:cNvGrpSpPr/>
            <p:nvPr/>
          </p:nvGrpSpPr>
          <p:grpSpPr>
            <a:xfrm>
              <a:off x="2193900" y="4438667"/>
              <a:ext cx="850800" cy="210000"/>
              <a:chOff x="863475" y="3440001"/>
              <a:chExt cx="850800" cy="210000"/>
            </a:xfrm>
          </p:grpSpPr>
          <p:sp>
            <p:nvSpPr>
              <p:cNvPr id="6399" name="Google Shape;6399;p84"/>
              <p:cNvSpPr/>
              <p:nvPr/>
            </p:nvSpPr>
            <p:spPr>
              <a:xfrm>
                <a:off x="863475" y="3440001"/>
                <a:ext cx="850800" cy="210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400" name="Google Shape;6400;p84"/>
              <p:cNvGrpSpPr/>
              <p:nvPr/>
            </p:nvGrpSpPr>
            <p:grpSpPr>
              <a:xfrm>
                <a:off x="924067" y="3456438"/>
                <a:ext cx="716204" cy="137400"/>
                <a:chOff x="6852694" y="513663"/>
                <a:chExt cx="716204" cy="137400"/>
              </a:xfrm>
            </p:grpSpPr>
            <p:grpSp>
              <p:nvGrpSpPr>
                <p:cNvPr id="6401" name="Google Shape;6401;p84"/>
                <p:cNvGrpSpPr/>
                <p:nvPr/>
              </p:nvGrpSpPr>
              <p:grpSpPr>
                <a:xfrm>
                  <a:off x="6852694" y="513663"/>
                  <a:ext cx="502500" cy="137400"/>
                  <a:chOff x="6842895" y="2406763"/>
                  <a:chExt cx="502500" cy="137400"/>
                </a:xfrm>
              </p:grpSpPr>
              <p:sp>
                <p:nvSpPr>
                  <p:cNvPr id="6402" name="Google Shape;6402;p84"/>
                  <p:cNvSpPr/>
                  <p:nvPr/>
                </p:nvSpPr>
                <p:spPr>
                  <a:xfrm>
                    <a:off x="6842895" y="2406763"/>
                    <a:ext cx="127200" cy="137400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C4889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6403" name="Google Shape;6403;p84"/>
                  <p:cNvCxnSpPr>
                    <a:stCxn id="6402" idx="6"/>
                    <a:endCxn id="6404" idx="1"/>
                  </p:cNvCxnSpPr>
                  <p:nvPr/>
                </p:nvCxnSpPr>
                <p:spPr>
                  <a:xfrm>
                    <a:off x="6970095" y="2475463"/>
                    <a:ext cx="375300" cy="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6404" name="Google Shape;6404;p84"/>
                <p:cNvSpPr/>
                <p:nvPr/>
              </p:nvSpPr>
              <p:spPr>
                <a:xfrm>
                  <a:off x="7355073" y="538383"/>
                  <a:ext cx="213825" cy="104500"/>
                </a:xfrm>
                <a:prstGeom prst="flowChartDecision">
                  <a:avLst/>
                </a:prstGeom>
                <a:noFill/>
                <a:ln cap="flat" cmpd="sng" w="2857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6405" name="Google Shape;6405;p84"/>
          <p:cNvGrpSpPr/>
          <p:nvPr/>
        </p:nvGrpSpPr>
        <p:grpSpPr>
          <a:xfrm>
            <a:off x="6729575" y="2329577"/>
            <a:ext cx="453982" cy="415389"/>
            <a:chOff x="1541665" y="4111886"/>
            <a:chExt cx="534222" cy="1527167"/>
          </a:xfrm>
        </p:grpSpPr>
        <p:sp>
          <p:nvSpPr>
            <p:cNvPr id="6406" name="Google Shape;6406;p84"/>
            <p:cNvSpPr txBox="1"/>
            <p:nvPr/>
          </p:nvSpPr>
          <p:spPr>
            <a:xfrm>
              <a:off x="1577587" y="4111886"/>
              <a:ext cx="498300" cy="13581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solidFill>
                  <a:srgbClr val="434343"/>
                </a:solidFill>
              </a:endParaRPr>
            </a:p>
          </p:txBody>
        </p:sp>
        <p:sp>
          <p:nvSpPr>
            <p:cNvPr id="6407" name="Google Shape;6407;p84"/>
            <p:cNvSpPr txBox="1"/>
            <p:nvPr/>
          </p:nvSpPr>
          <p:spPr>
            <a:xfrm>
              <a:off x="1541665" y="4323553"/>
              <a:ext cx="498300" cy="13155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">
                  <a:solidFill>
                    <a:srgbClr val="38761D"/>
                  </a:solidFill>
                </a:rPr>
                <a:t>selection</a:t>
              </a:r>
              <a:r>
                <a:rPr lang="zh-TW" sz="100">
                  <a:solidFill>
                    <a:srgbClr val="6AA84F"/>
                  </a:solidFill>
                </a:rPr>
                <a:t>:</a:t>
              </a:r>
              <a:endParaRPr sz="100">
                <a:solidFill>
                  <a:srgbClr val="6AA84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">
                  <a:solidFill>
                    <a:srgbClr val="434343"/>
                  </a:solidFill>
                </a:rPr>
                <a:t>    - ZZZ: ^A.*B$</a:t>
              </a:r>
              <a:endParaRPr sz="100">
                <a:solidFill>
                  <a:srgbClr val="43434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">
                  <a:solidFill>
                    <a:srgbClr val="38761D"/>
                  </a:solidFill>
                </a:rPr>
                <a:t>filter:</a:t>
              </a:r>
              <a:endParaRPr sz="100">
                <a:solidFill>
                  <a:srgbClr val="38761D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">
                  <a:solidFill>
                    <a:srgbClr val="C9DAF8"/>
                  </a:solidFill>
                </a:rPr>
                <a:t>   </a:t>
              </a:r>
              <a:r>
                <a:rPr lang="zh-TW" sz="100">
                  <a:solidFill>
                    <a:srgbClr val="434343"/>
                  </a:solidFill>
                </a:rPr>
                <a:t> - XXX: ^(?=.*H)(?=.*I).*$</a:t>
              </a:r>
              <a:endParaRPr sz="100">
                <a:solidFill>
                  <a:srgbClr val="434343"/>
                </a:solidFill>
              </a:endParaRPr>
            </a:p>
          </p:txBody>
        </p:sp>
      </p:grpSp>
      <p:cxnSp>
        <p:nvCxnSpPr>
          <p:cNvPr id="6408" name="Google Shape;6408;p84"/>
          <p:cNvCxnSpPr>
            <a:stCxn id="6204" idx="3"/>
          </p:cNvCxnSpPr>
          <p:nvPr/>
        </p:nvCxnSpPr>
        <p:spPr>
          <a:xfrm>
            <a:off x="6277602" y="2473926"/>
            <a:ext cx="451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09" name="Google Shape;6409;p84"/>
          <p:cNvCxnSpPr>
            <a:endCxn id="6321" idx="1"/>
          </p:cNvCxnSpPr>
          <p:nvPr/>
        </p:nvCxnSpPr>
        <p:spPr>
          <a:xfrm>
            <a:off x="7344341" y="2489711"/>
            <a:ext cx="401700" cy="17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10" name="Google Shape;6410;p84"/>
          <p:cNvSpPr txBox="1"/>
          <p:nvPr/>
        </p:nvSpPr>
        <p:spPr>
          <a:xfrm>
            <a:off x="6119875" y="1831571"/>
            <a:ext cx="227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/>
              <a:t>Triplets / Custom Field Map / Valid Rules</a:t>
            </a:r>
            <a:endParaRPr sz="800"/>
          </a:p>
        </p:txBody>
      </p:sp>
      <p:sp>
        <p:nvSpPr>
          <p:cNvPr id="6411" name="Google Shape;6411;p84"/>
          <p:cNvSpPr/>
          <p:nvPr/>
        </p:nvSpPr>
        <p:spPr>
          <a:xfrm>
            <a:off x="3925775" y="1785850"/>
            <a:ext cx="3794700" cy="2332200"/>
          </a:xfrm>
          <a:prstGeom prst="rect">
            <a:avLst/>
          </a:prstGeom>
          <a:solidFill>
            <a:srgbClr val="FFFFFF">
              <a:alpha val="8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2" name="Google Shape;6412;p84"/>
          <p:cNvSpPr/>
          <p:nvPr/>
        </p:nvSpPr>
        <p:spPr>
          <a:xfrm>
            <a:off x="6900" y="3018925"/>
            <a:ext cx="2468100" cy="2037900"/>
          </a:xfrm>
          <a:prstGeom prst="rect">
            <a:avLst/>
          </a:prstGeom>
          <a:solidFill>
            <a:srgbClr val="FFFFFF">
              <a:alpha val="8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3" name="Google Shape;6413;p84"/>
          <p:cNvSpPr/>
          <p:nvPr/>
        </p:nvSpPr>
        <p:spPr>
          <a:xfrm>
            <a:off x="131225" y="707150"/>
            <a:ext cx="3794700" cy="2037900"/>
          </a:xfrm>
          <a:prstGeom prst="rect">
            <a:avLst/>
          </a:prstGeom>
          <a:solidFill>
            <a:srgbClr val="FFFFFF">
              <a:alpha val="8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4" name="Google Shape;6414;p84"/>
          <p:cNvSpPr/>
          <p:nvPr/>
        </p:nvSpPr>
        <p:spPr>
          <a:xfrm>
            <a:off x="4073850" y="51075"/>
            <a:ext cx="2134500" cy="1634700"/>
          </a:xfrm>
          <a:prstGeom prst="rect">
            <a:avLst/>
          </a:prstGeom>
          <a:solidFill>
            <a:srgbClr val="FFFFFF">
              <a:alpha val="8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5" name="Google Shape;6415;p84"/>
          <p:cNvSpPr/>
          <p:nvPr/>
        </p:nvSpPr>
        <p:spPr>
          <a:xfrm>
            <a:off x="1587788" y="1757488"/>
            <a:ext cx="4574700" cy="1476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The advantage and disadvantage?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Observation?</a:t>
            </a:r>
            <a:endParaRPr/>
          </a:p>
        </p:txBody>
      </p:sp>
      <p:cxnSp>
        <p:nvCxnSpPr>
          <p:cNvPr id="6416" name="Google Shape;6416;p84"/>
          <p:cNvCxnSpPr/>
          <p:nvPr/>
        </p:nvCxnSpPr>
        <p:spPr>
          <a:xfrm flipH="1">
            <a:off x="6147813" y="1116225"/>
            <a:ext cx="1554300" cy="12300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7" name="Google Shape;6417;p84"/>
          <p:cNvCxnSpPr>
            <a:stCxn id="6321" idx="1"/>
            <a:endCxn id="6415" idx="3"/>
          </p:cNvCxnSpPr>
          <p:nvPr/>
        </p:nvCxnSpPr>
        <p:spPr>
          <a:xfrm rot="10800000">
            <a:off x="6162341" y="2495411"/>
            <a:ext cx="1583700" cy="11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27BA0"/>
        </a:solidFill>
      </p:bgPr>
    </p:bg>
    <p:spTree>
      <p:nvGrpSpPr>
        <p:cNvPr id="6421" name="Shape 6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2" name="Google Shape;6422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6" name="Shape 6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27" name="Google Shape;6427;p86"/>
          <p:cNvGraphicFramePr/>
          <p:nvPr/>
        </p:nvGraphicFramePr>
        <p:xfrm>
          <a:off x="123625" y="598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{CC94E010-CD3C-4729-ADFB-A6CA3D98C187}</a:tableStyleId>
              </a:tblPr>
              <a:tblGrid>
                <a:gridCol w="1472375"/>
                <a:gridCol w="1472375"/>
                <a:gridCol w="1472375"/>
                <a:gridCol w="1472375"/>
                <a:gridCol w="1472375"/>
                <a:gridCol w="1472375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Detection Target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Target Labels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Rule Source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Datasets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備註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Holmes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2019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Subgraph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APT Stage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Customized 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DARPA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high-level scenario graph(HSG)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/Severity Score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Rapsheet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2020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Subgraph 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/>
                        <a:t>MITRE Technique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Symantec EDR tool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EDR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Tactical Provenance Graph (TPG)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102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Krystal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2022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Triplet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rgbClr val="000000"/>
                          </a:solidFill>
                        </a:rPr>
                        <a:t>MITRE Technique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rgbClr val="000000"/>
                          </a:solidFill>
                        </a:rPr>
                        <a:t>Sigma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DARPA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transforms Sigma into SPARQL query expressions.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SteinerLog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2022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Triplet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rgbClr val="000000"/>
                          </a:solidFill>
                        </a:rPr>
                        <a:t>MITRE Technique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rgbClr val="000000"/>
                          </a:solidFill>
                        </a:rPr>
                        <a:t>Simga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rgbClr val="000000"/>
                          </a:solidFill>
                        </a:rPr>
                        <a:t>Splunk to MITRE Att&amp;ck Translation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rgbClr val="000000"/>
                          </a:solidFill>
                        </a:rPr>
                        <a:t>Mitre CAR Repository 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OpTC(operational teansparent Cyber)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transforms Sigma into Elasticsearch query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428" name="Google Shape;6428;p86"/>
          <p:cNvSpPr txBox="1"/>
          <p:nvPr/>
        </p:nvSpPr>
        <p:spPr>
          <a:xfrm>
            <a:off x="40350" y="4493850"/>
            <a:ext cx="906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Note 1. The existing works can be categorized by the granularity of detection target: Node / Event(Triplet) / Path / Subgraph.</a:t>
            </a:r>
            <a:endParaRPr sz="1100"/>
          </a:p>
        </p:txBody>
      </p:sp>
      <p:sp>
        <p:nvSpPr>
          <p:cNvPr id="6429" name="Google Shape;6429;p86"/>
          <p:cNvSpPr txBox="1"/>
          <p:nvPr/>
        </p:nvSpPr>
        <p:spPr>
          <a:xfrm>
            <a:off x="123625" y="134925"/>
            <a:ext cx="515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Related Works in Rule(Heuristics-based) provenance analysis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3" name="Shape 6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34" name="Google Shape;6434;p87"/>
          <p:cNvGraphicFramePr/>
          <p:nvPr/>
        </p:nvGraphicFramePr>
        <p:xfrm>
          <a:off x="198275" y="69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{CC94E010-CD3C-4729-ADFB-A6CA3D98C187}</a:tableStyleId>
              </a:tblPr>
              <a:tblGrid>
                <a:gridCol w="949050"/>
                <a:gridCol w="743650"/>
                <a:gridCol w="1000700"/>
                <a:gridCol w="1204750"/>
                <a:gridCol w="1280375"/>
                <a:gridCol w="1280375"/>
                <a:gridCol w="1212350"/>
                <a:gridCol w="1000675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Detection Target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Target Labels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Embedding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Datasets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ML method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Attack Label 怎標？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supervised or un?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備註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rgbClr val="000000"/>
                          </a:solidFill>
                        </a:rPr>
                        <a:t>Atlas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2021 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Path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Attack / Benign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word representation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u="sng">
                          <a:solidFill>
                            <a:srgbClr val="0097A7"/>
                          </a:solidFill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Synthesized APT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Node-&gt; Triplet-&gt;Path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Prographer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rgbClr val="000000"/>
                          </a:solidFill>
                        </a:rPr>
                        <a:t>&gt;2022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Subgraph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rgbClr val="000000"/>
                          </a:solidFill>
                        </a:rPr>
                        <a:t>Attack / Benign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graph2vec+</a:t>
                      </a:r>
                      <a:br>
                        <a:rPr lang="zh-TW" sz="1100"/>
                      </a:br>
                      <a:r>
                        <a:rPr lang="zh-TW" sz="1100"/>
                        <a:t>doc2vec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Stream Spot,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DARPA TC(C/C/T),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ATLAS,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Production EDR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“Snapshot”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ShadeWatcher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rgbClr val="000000"/>
                          </a:solidFill>
                        </a:rPr>
                        <a:t>2022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Path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rgbClr val="000000"/>
                          </a:solidFill>
                        </a:rPr>
                        <a:t>Attack / Benign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TransR+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GNN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DARPA, Synthesized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“Interaction”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Unicorn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rgbClr val="000000"/>
                          </a:solidFill>
                        </a:rPr>
                        <a:t>2020 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Subgraph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rgbClr val="000000"/>
                          </a:solidFill>
                        </a:rPr>
                        <a:t>Attack / Benign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Graph Sketching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rgbClr val="000000"/>
                          </a:solidFill>
                        </a:rPr>
                        <a:t>Stream Spot,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rgbClr val="000000"/>
                          </a:solidFill>
                        </a:rPr>
                        <a:t>DARPA TC(C/C/T),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rgbClr val="000000"/>
                          </a:solidFill>
                        </a:rPr>
                        <a:t>Synthesized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435" name="Google Shape;6435;p87"/>
          <p:cNvSpPr txBox="1"/>
          <p:nvPr/>
        </p:nvSpPr>
        <p:spPr>
          <a:xfrm>
            <a:off x="122075" y="218700"/>
            <a:ext cx="414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Related Works in ML-based provenance analysis</a:t>
            </a:r>
            <a:endParaRPr/>
          </a:p>
        </p:txBody>
      </p:sp>
      <p:sp>
        <p:nvSpPr>
          <p:cNvPr id="6436" name="Google Shape;6436;p87"/>
          <p:cNvSpPr txBox="1"/>
          <p:nvPr/>
        </p:nvSpPr>
        <p:spPr>
          <a:xfrm>
            <a:off x="40350" y="4189050"/>
            <a:ext cx="9063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Note 1. The existing works can be categorized by the granularity of detection target: Node / Event(Triplet) / Path / Subgraph.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000000"/>
                </a:solidFill>
              </a:rPr>
              <a:t>Note </a:t>
            </a:r>
            <a:r>
              <a:rPr lang="zh-TW" sz="1100"/>
              <a:t>2. Embedding maps each target to a low-dimensional vector that preserves its key information. Take node as an example, the embedding should preserve the node’s neighborhood information, the node’s structural role. That’s why I take </a:t>
            </a:r>
            <a:r>
              <a:rPr lang="zh-TW" sz="1100">
                <a:solidFill>
                  <a:srgbClr val="000000"/>
                </a:solidFill>
              </a:rPr>
              <a:t>the embedding column </a:t>
            </a:r>
            <a:r>
              <a:rPr lang="zh-TW" sz="1100"/>
              <a:t>into account.</a:t>
            </a:r>
            <a:endParaRPr sz="11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0" name="Shape 6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1" name="Google Shape;6441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6442" name="Google Shape;644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3999" cy="4928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6" name="Shape 6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7" name="Google Shape;6447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6448" name="Google Shape;644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2844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52" name="Shape 6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3" name="Google Shape;6453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Holmes</a:t>
            </a:r>
            <a:endParaRPr/>
          </a:p>
        </p:txBody>
      </p:sp>
      <p:sp>
        <p:nvSpPr>
          <p:cNvPr id="6454" name="Google Shape;6454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6455" name="Google Shape;645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9125" y="1099375"/>
            <a:ext cx="8022077" cy="251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6" name="Google Shape;6456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1275" y="3612552"/>
            <a:ext cx="6815273" cy="152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60" name="Shape 6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" name="Google Shape;6461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Rapsheet</a:t>
            </a:r>
            <a:endParaRPr/>
          </a:p>
        </p:txBody>
      </p:sp>
      <p:sp>
        <p:nvSpPr>
          <p:cNvPr id="6462" name="Google Shape;6462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6463" name="Google Shape;646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000" y="1017725"/>
            <a:ext cx="8067391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Background: Data Provenance</a:t>
            </a:r>
            <a:endParaRPr/>
          </a:p>
        </p:txBody>
      </p:sp>
      <p:sp>
        <p:nvSpPr>
          <p:cNvPr id="188" name="Google Shape;18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9" name="Google Shape;189;p20"/>
          <p:cNvSpPr txBox="1"/>
          <p:nvPr>
            <p:ph idx="1" type="body"/>
          </p:nvPr>
        </p:nvSpPr>
        <p:spPr>
          <a:xfrm>
            <a:off x="143775" y="886600"/>
            <a:ext cx="9000300" cy="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6862" lvl="0" marL="457200" rtl="0" algn="l">
              <a:spcBef>
                <a:spcPts val="0"/>
              </a:spcBef>
              <a:spcAft>
                <a:spcPts val="0"/>
              </a:spcAft>
              <a:buSzPts val="1075"/>
              <a:buChar char="●"/>
            </a:pPr>
            <a:r>
              <a:rPr lang="zh-TW" sz="1075"/>
              <a:t>Given a detected symptom of an attack, cyber analysts can find the root cause of the attack by issuing a backward tracing query on the provenance graph. </a:t>
            </a:r>
            <a:endParaRPr sz="1075"/>
          </a:p>
          <a:p>
            <a:pPr indent="-296862" lvl="0" marL="457200" rtl="0" algn="l">
              <a:spcBef>
                <a:spcPts val="0"/>
              </a:spcBef>
              <a:spcAft>
                <a:spcPts val="0"/>
              </a:spcAft>
              <a:buSzPts val="1075"/>
              <a:buChar char="●"/>
            </a:pPr>
            <a:r>
              <a:rPr lang="zh-TW" sz="1075"/>
              <a:t>Thus, data provenance is a powerful technique for attack attribution.</a:t>
            </a:r>
            <a:endParaRPr sz="1075"/>
          </a:p>
        </p:txBody>
      </p:sp>
      <p:pic>
        <p:nvPicPr>
          <p:cNvPr id="190" name="Google Shape;1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1544200"/>
            <a:ext cx="5417047" cy="3512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0"/>
          <p:cNvSpPr/>
          <p:nvPr/>
        </p:nvSpPr>
        <p:spPr>
          <a:xfrm>
            <a:off x="11250" y="3329800"/>
            <a:ext cx="1348200" cy="49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root cause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67" name="Shape 6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8" name="Google Shape;6468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KRYSTAL</a:t>
            </a:r>
            <a:endParaRPr/>
          </a:p>
        </p:txBody>
      </p:sp>
      <p:sp>
        <p:nvSpPr>
          <p:cNvPr id="6469" name="Google Shape;6469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6470" name="Google Shape;6470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9500" y="1161500"/>
            <a:ext cx="4186326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74" name="Shape 6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5" name="Google Shape;6475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SteinerLog</a:t>
            </a:r>
            <a:endParaRPr/>
          </a:p>
        </p:txBody>
      </p:sp>
      <p:sp>
        <p:nvSpPr>
          <p:cNvPr id="6476" name="Google Shape;6476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6477" name="Google Shape;6477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2857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Background: MITRE ATT&amp;CK</a:t>
            </a:r>
            <a:endParaRPr/>
          </a:p>
        </p:txBody>
      </p:sp>
      <p:sp>
        <p:nvSpPr>
          <p:cNvPr id="197" name="Google Shape;197;p21"/>
          <p:cNvSpPr txBox="1"/>
          <p:nvPr>
            <p:ph idx="1" type="body"/>
          </p:nvPr>
        </p:nvSpPr>
        <p:spPr>
          <a:xfrm>
            <a:off x="311700" y="1000075"/>
            <a:ext cx="82413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500"/>
              <a:t>MITRE ATT&amp;CK framework is one of the industry’s most curated and globally-accessible knowledge bases of common adversary behavior. </a:t>
            </a:r>
            <a:endParaRPr sz="1500"/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500"/>
              <a:t>It describes 187 behavioral patterns defined as Techniques observed in the attack campaigns on Windows system.</a:t>
            </a:r>
            <a:endParaRPr sz="1500"/>
          </a:p>
        </p:txBody>
      </p:sp>
      <p:sp>
        <p:nvSpPr>
          <p:cNvPr id="198" name="Google Shape;19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99" name="Google Shape;19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956175"/>
            <a:ext cx="7940217" cy="280632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1"/>
          <p:cNvSpPr txBox="1"/>
          <p:nvPr/>
        </p:nvSpPr>
        <p:spPr>
          <a:xfrm>
            <a:off x="1142325" y="4864675"/>
            <a:ext cx="3655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MITRE ATT&amp;CK for Enterprise, v13, Windows Matrix</a:t>
            </a:r>
            <a:endParaRPr sz="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